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307" r:id="rId3"/>
    <p:sldId id="258" r:id="rId4"/>
    <p:sldId id="282" r:id="rId5"/>
    <p:sldId id="257" r:id="rId6"/>
    <p:sldId id="292" r:id="rId7"/>
    <p:sldId id="293" r:id="rId8"/>
    <p:sldId id="306" r:id="rId9"/>
    <p:sldId id="283" r:id="rId10"/>
    <p:sldId id="294" r:id="rId11"/>
    <p:sldId id="295" r:id="rId12"/>
    <p:sldId id="296" r:id="rId13"/>
    <p:sldId id="297" r:id="rId14"/>
    <p:sldId id="284" r:id="rId15"/>
    <p:sldId id="279" r:id="rId16"/>
    <p:sldId id="277" r:id="rId17"/>
    <p:sldId id="299" r:id="rId18"/>
    <p:sldId id="269" r:id="rId19"/>
    <p:sldId id="305" r:id="rId20"/>
    <p:sldId id="301" r:id="rId21"/>
    <p:sldId id="285" r:id="rId22"/>
    <p:sldId id="261" r:id="rId23"/>
    <p:sldId id="303" r:id="rId24"/>
    <p:sldId id="304" r:id="rId25"/>
    <p:sldId id="290" r:id="rId26"/>
    <p:sldId id="276" r:id="rId27"/>
    <p:sldId id="25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CC0099"/>
    <a:srgbClr val="993300"/>
    <a:srgbClr val="FFFF99"/>
    <a:srgbClr val="339933"/>
    <a:srgbClr val="003300"/>
    <a:srgbClr val="FFCCFF"/>
    <a:srgbClr val="660066"/>
    <a:srgbClr val="FFFF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052B0-B689-4DA9-9FD6-377253EAF0B8}" type="datetimeFigureOut">
              <a:rPr lang="ru-RU" smtClean="0"/>
              <a:t>27.11.2014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07FE3-20E2-40D2-A678-A1AB2207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685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16DB2-78E3-48D5-826D-EF9583DB39C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704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78EBB-3200-4BFC-8700-152617576BD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061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71741-468D-44FF-BD83-6512CBF67BB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00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70477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938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350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637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867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85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919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423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465F6-A1A3-4C3D-B40F-1EFE5619D25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96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398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517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29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08B08-B35C-44A2-83FA-294D8DE0A23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340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91424-8F8B-4413-B9B3-733379194D6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318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B2FB5-2BD0-4874-B193-B92C26A44E6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61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DCC7C-E02D-455B-A990-8B4AD35F501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96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C84AE-E98E-4BE5-BB7D-A6EF94D18B0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482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A5240-DEB4-454A-A5B7-E89DA91070C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257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90572-7BAC-4F1D-800A-89B2D084A07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195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437CA8-5A1D-4BFB-AF7A-9300631C7376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  <a:cs typeface="Times New Roman" pitchFamily="1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  <a:cs typeface="Times New Roman" pitchFamily="1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  <a:cs typeface="Times New Roman" pitchFamily="1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  <a:cs typeface="Times New Roman" pitchFamily="1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  <a:cs typeface="Times New Roman" pitchFamily="1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  <a:cs typeface="Times New Roman" pitchFamily="1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  <a:cs typeface="Times New Roman" pitchFamily="1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  <a:cs typeface="Times New Roman" pitchFamily="1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1B9D33B-28D0-4529-8C4C-20335DA6D2D5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27.11.2014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CC903BF-582D-4B33-B62F-FA79C3FBA27E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782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9.wmf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hyperlink" Target="http://www.ljplus.ru/img/d/i/disstraction/sneg.jpg" TargetMode="External"/><Relationship Id="rId7" Type="http://schemas.openxmlformats.org/officeDocument/2006/relationships/image" Target="../media/image66.png"/><Relationship Id="rId12" Type="http://schemas.openxmlformats.org/officeDocument/2006/relationships/image" Target="../media/image37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54;&#1090;&#1082;&#1088;&#1099;&#1090;&#1099;&#1081;%20&#1091;&#1088;&#1086;&#1082;%205%20&#1082;&#1083;&#1072;&#1089;&#1089;%20&#1084;&#1072;&#1090;&#1088;&#1077;&#1096;&#1082;&#1072;\&#1088;&#1091;&#1089;&#1089;&#1082;&#1072;&#1103;%20&#1085;&#1072;&#1088;&#1086;&#1076;&#1085;&#1072;&#1103;%20&#1084;&#1091;&#1079;&#1099;&#1082;&#1072;.mp3" TargetMode="External"/><Relationship Id="rId6" Type="http://schemas.openxmlformats.org/officeDocument/2006/relationships/image" Target="../media/image65.jpeg"/><Relationship Id="rId11" Type="http://schemas.openxmlformats.org/officeDocument/2006/relationships/image" Target="../media/image69.png"/><Relationship Id="rId5" Type="http://schemas.openxmlformats.org/officeDocument/2006/relationships/image" Target="../media/image64.png"/><Relationship Id="rId10" Type="http://schemas.openxmlformats.org/officeDocument/2006/relationships/image" Target="../media/image68.jpeg"/><Relationship Id="rId4" Type="http://schemas.openxmlformats.org/officeDocument/2006/relationships/image" Target="../media/image63.jpeg"/><Relationship Id="rId9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4" y="-78252"/>
            <a:ext cx="9144000" cy="693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85109" y="5313982"/>
            <a:ext cx="5138608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Презентация подготовлена: </a:t>
            </a:r>
            <a:r>
              <a:rPr lang="ru-RU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учителем </a:t>
            </a:r>
            <a:r>
              <a:rPr lang="ru-RU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ИЗО </a:t>
            </a:r>
            <a:r>
              <a:rPr lang="ru-RU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Якушиной Лидией  Николаевной</a:t>
            </a:r>
            <a:endParaRPr lang="ru-RU" b="1" kern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438580"/>
            <a:ext cx="7632848" cy="194421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Презентация к уроку  </a:t>
            </a:r>
          </a:p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 5 классе</a:t>
            </a:r>
          </a:p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«Русская матрешка»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88641"/>
            <a:ext cx="7772400" cy="720079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Муниципальное бюджетное общеобразовательное учреждение «Лицей»</a:t>
            </a:r>
            <a:endParaRPr lang="ru-RU" sz="1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506306"/>
            <a:ext cx="1017126" cy="1843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C:\Users\Якушина Лидия Никола\Desktop\IMG_9402 (2)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1" t="12599" r="13874"/>
          <a:stretch/>
        </p:blipFill>
        <p:spPr bwMode="auto">
          <a:xfrm>
            <a:off x="1475656" y="4437112"/>
            <a:ext cx="2330296" cy="1800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2"/>
          </a:solidFill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70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643" y="116632"/>
            <a:ext cx="7859216" cy="813271"/>
          </a:xfrm>
          <a:solidFill>
            <a:srgbClr val="FFC000"/>
          </a:solidFill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Как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же появляется на свет матрёшка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?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4451813"/>
            <a:ext cx="3888432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ea typeface="Times New Roman"/>
              </a:rPr>
              <a:t>Когда </a:t>
            </a:r>
            <a:r>
              <a:rPr lang="ru-RU" sz="2400" b="1" dirty="0">
                <a:ea typeface="Times New Roman"/>
              </a:rPr>
              <a:t>тело матрёшки готово, начинается  процесс,  который  придаёт каждой матрёшке свою индивидуальность - роспись</a:t>
            </a:r>
            <a:r>
              <a:rPr lang="ru-RU" sz="2400" b="1" dirty="0" smtClean="0">
                <a:ea typeface="Times New Roman"/>
              </a:rPr>
              <a:t>.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r="50000"/>
          <a:stretch/>
        </p:blipFill>
        <p:spPr>
          <a:xfrm>
            <a:off x="1043608" y="1263064"/>
            <a:ext cx="990296" cy="1148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812360" y="2534995"/>
            <a:ext cx="1339414" cy="175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69794" y="1193261"/>
            <a:ext cx="6550678" cy="1200329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>
                <a:solidFill>
                  <a:srgbClr val="000066"/>
                </a:solidFill>
                <a:ea typeface="Times New Roman"/>
              </a:rPr>
              <a:t>У каждого мастера есть свой секрет. Сначала надо выбрать дерево. Как правило, это липа, берёза, осина.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5807" y="2548012"/>
            <a:ext cx="6863968" cy="175432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ea typeface="Times New Roman"/>
              </a:rPr>
              <a:t>Первой на свет появляется маленькая матрёшка, которая не открывается.  Следом за ней – нижняя часть (донце) для следующей. Верхняя часть второй матрёшки не просушивается, а сразу одевается на донце. Благодаря тому, что верхняя часть досушивается на месте, части матрёшки плотно прилегают друг к другу  и хорошо держатся.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683568" y="4653136"/>
            <a:ext cx="2394451" cy="1905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5"/>
          <a:stretch>
            <a:fillRect/>
          </a:stretch>
        </p:blipFill>
        <p:spPr>
          <a:xfrm>
            <a:off x="7236296" y="4431026"/>
            <a:ext cx="1584176" cy="1046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6"/>
          <a:stretch>
            <a:fillRect/>
          </a:stretch>
        </p:blipFill>
        <p:spPr>
          <a:xfrm>
            <a:off x="7236296" y="5544152"/>
            <a:ext cx="1584176" cy="1218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966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418058"/>
          </a:xfrm>
          <a:solidFill>
            <a:srgbClr val="FFCC66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/>
            </a:r>
            <a:br>
              <a:rPr lang="ru-RU" sz="2000" b="1" i="1" dirty="0" smtClean="0">
                <a:solidFill>
                  <a:srgbClr val="7030A0"/>
                </a:solidFill>
                <a:latin typeface="Arial"/>
              </a:rPr>
            </a:br>
            <a:r>
              <a:rPr lang="ru-RU" sz="2000" b="1" i="1" dirty="0">
                <a:solidFill>
                  <a:srgbClr val="7030A0"/>
                </a:solidFill>
                <a:latin typeface="Arial"/>
              </a:rPr>
              <a:t/>
            </a:r>
            <a:br>
              <a:rPr lang="ru-RU" sz="2000" b="1" i="1" dirty="0">
                <a:solidFill>
                  <a:srgbClr val="7030A0"/>
                </a:solidFill>
                <a:latin typeface="Arial"/>
              </a:rPr>
            </a:br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Сергиево-Посадская матрешка   </a:t>
            </a:r>
            <a:r>
              <a:rPr lang="ru-RU" sz="2000" b="1" i="1" dirty="0">
                <a:solidFill>
                  <a:srgbClr val="7030A0"/>
                </a:solidFill>
                <a:latin typeface="Arial"/>
              </a:rPr>
              <a:t>(</a:t>
            </a:r>
            <a:r>
              <a:rPr lang="ru-RU" sz="2000" b="1" i="1" dirty="0" err="1">
                <a:solidFill>
                  <a:srgbClr val="7030A0"/>
                </a:solidFill>
                <a:latin typeface="Arial"/>
              </a:rPr>
              <a:t>загорская</a:t>
            </a:r>
            <a:r>
              <a:rPr lang="ru-RU" sz="2000" b="1" i="1" dirty="0">
                <a:solidFill>
                  <a:srgbClr val="7030A0"/>
                </a:solidFill>
                <a:latin typeface="Arial"/>
              </a:rPr>
              <a:t>)</a:t>
            </a:r>
            <a:br>
              <a:rPr lang="ru-RU" sz="2000" b="1" i="1" dirty="0">
                <a:solidFill>
                  <a:srgbClr val="7030A0"/>
                </a:solidFill>
                <a:latin typeface="Arial"/>
              </a:rPr>
            </a:br>
            <a:endParaRPr 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6230" y="1773556"/>
            <a:ext cx="1227618" cy="2039766"/>
          </a:xfrm>
          <a:prstGeom prst="flowChartAlternateProcess">
            <a:avLst/>
          </a:prstGeom>
          <a:solidFill>
            <a:srgbClr val="FFFFFF"/>
          </a:solidFill>
          <a:ln w="57150" cap="sq">
            <a:solidFill>
              <a:srgbClr val="C19859">
                <a:lumMod val="50000"/>
              </a:srgb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2" descr="рис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5647" y="4406752"/>
            <a:ext cx="981167" cy="1345057"/>
          </a:xfrm>
          <a:prstGeom prst="round2DiagRect">
            <a:avLst/>
          </a:prstGeom>
          <a:noFill/>
          <a:ln w="57150">
            <a:solidFill>
              <a:srgbClr val="F07F09">
                <a:lumMod val="75000"/>
              </a:srgb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85647" y="6093296"/>
            <a:ext cx="43460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400" b="1" i="1" dirty="0">
                <a:solidFill>
                  <a:srgbClr val="2E1478"/>
                </a:solidFill>
                <a:latin typeface="Verdana" pitchFamily="34" charset="0"/>
              </a:rPr>
              <a:t>Элементы росписи </a:t>
            </a:r>
            <a:r>
              <a:rPr lang="ru-RU" sz="1400" b="1" i="1" dirty="0" err="1">
                <a:solidFill>
                  <a:srgbClr val="2E1478"/>
                </a:solidFill>
                <a:latin typeface="Verdana" pitchFamily="34" charset="0"/>
              </a:rPr>
              <a:t>загорской</a:t>
            </a:r>
            <a:r>
              <a:rPr lang="ru-RU" sz="1400" b="1" i="1" dirty="0">
                <a:solidFill>
                  <a:srgbClr val="2E1478"/>
                </a:solidFill>
                <a:latin typeface="Verdana" pitchFamily="34" charset="0"/>
              </a:rPr>
              <a:t> матрешки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900217"/>
            <a:ext cx="5472608" cy="4888005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993300"/>
                </a:solidFill>
                <a:highlight>
                  <a:srgbClr val="FFFFFF"/>
                </a:highlight>
                <a:ea typeface="Calibri"/>
              </a:rPr>
              <a:t>Самые первые Сергиево-Посадские матрешки были расписаны неяркими, сдержанными красками, черты лица были строгими, тонко выписанными. Русские мастера расписывали их такими же приемами, что и иконы. У Сергиево-Посадской матрешки русая или рыжая челка на пробор. Обязательным атрибутом такой матрешки является шаль, сарафан и передник. В руках она держит какой-нибудь предмет.                </a:t>
            </a:r>
            <a:endParaRPr lang="ru-RU" sz="1600" b="1" dirty="0">
              <a:solidFill>
                <a:srgbClr val="993300"/>
              </a:solidFill>
              <a:latin typeface="Calibri"/>
              <a:ea typeface="Calibri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993300"/>
                </a:solidFill>
                <a:highlight>
                  <a:srgbClr val="FFFFFF"/>
                </a:highlight>
                <a:ea typeface="Calibri"/>
              </a:rPr>
              <a:t>               </a:t>
            </a:r>
            <a:r>
              <a:rPr lang="ru-RU" sz="1600" b="1" dirty="0" err="1">
                <a:solidFill>
                  <a:srgbClr val="993300"/>
                </a:solidFill>
                <a:highlight>
                  <a:srgbClr val="FFFFFF"/>
                </a:highlight>
                <a:ea typeface="Calibri"/>
              </a:rPr>
              <a:t>Сергиевопосадские</a:t>
            </a:r>
            <a:r>
              <a:rPr lang="ru-RU" sz="1600" b="1" dirty="0">
                <a:solidFill>
                  <a:srgbClr val="993300"/>
                </a:solidFill>
                <a:highlight>
                  <a:srgbClr val="FFFFFF"/>
                </a:highlight>
                <a:ea typeface="Calibri"/>
              </a:rPr>
              <a:t> матрёшки отличаются округлыми, устойчивыми формами с соотношением пропорций ширины к высоте 1:2, яркой росписью гуашевыми красками локальных контрастных цветов (основные – красный, жёлтый, синий и зелёный) с чёрной контурной обводкой и орнаментацией условными растительными мотивами, выполненными живым мазком. </a:t>
            </a:r>
            <a:endParaRPr lang="ru-RU" sz="1600" b="1" dirty="0">
              <a:solidFill>
                <a:srgbClr val="993300"/>
              </a:solidFill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248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1" y="116632"/>
            <a:ext cx="7300011" cy="541514"/>
          </a:xfrm>
          <a:solidFill>
            <a:srgbClr val="FFCC66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7030A0"/>
                </a:solidFill>
                <a:latin typeface="Arial"/>
              </a:rPr>
              <a:t>Семеновская </a:t>
            </a:r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матрешка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232" y="980728"/>
            <a:ext cx="1444625" cy="39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06439"/>
            <a:ext cx="1292225" cy="178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80256" y="555646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400" b="1" i="1" dirty="0">
                <a:solidFill>
                  <a:srgbClr val="2E1478"/>
                </a:solidFill>
                <a:latin typeface="Verdana" pitchFamily="34" charset="0"/>
              </a:rPr>
              <a:t>Элементы росписи семеновской матрешки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64297" y="874170"/>
            <a:ext cx="5855386" cy="5454314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ighlight>
                  <a:srgbClr val="FFFFFF"/>
                </a:highlight>
                <a:ea typeface="Calibri"/>
              </a:rPr>
              <a:t>Ярким цветом окрашены платок и сарафан у Семеновской матрешки. Чёрные, на пробор, волосы обрамляют сужающийся книзу овал лица, строго смотрят небольшие глаза, собран бантиком маленький рот. Семёновская матрёшка имеет более стройные пропорции: тонкий изящный верх фигурки плавно переходит в ее утолщённую нижнюю часть.  </a:t>
            </a:r>
            <a:endParaRPr lang="ru-RU" sz="16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ighlight>
                  <a:srgbClr val="FFFFFF"/>
                </a:highlight>
                <a:ea typeface="Calibri"/>
              </a:rPr>
              <a:t>               Местные токари славятся изготовлением многоместных матрёшек, а также матрёшек-футляров в виде условно решённых фигур девушки и парня, которых «наряжают» в традиционные костюмы. Роспись выполняется яркими анилиновыми красками красного, синего, зелёного, фиолетового цветов с чёрной контурной обводкой.      </a:t>
            </a:r>
            <a:endParaRPr lang="ru-RU" sz="16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ighlight>
                  <a:srgbClr val="FFFFFF"/>
                </a:highlight>
                <a:ea typeface="Calibri"/>
              </a:rPr>
              <a:t>               Главным в колорите семёновской матрёшки является решение основного цвета в букете, который задаёт тон всему цветовому строю. Букет по традиции располагается на фартуке асимметрично, несколько смещён вправо. </a:t>
            </a:r>
            <a:endParaRPr lang="ru-RU" sz="16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071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Валентина\Рабочий стол\geo06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6"/>
            <a:ext cx="1291584" cy="1772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рис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3800" y="3304685"/>
            <a:ext cx="1117025" cy="1581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691680" y="130446"/>
            <a:ext cx="6379264" cy="523220"/>
          </a:xfrm>
          <a:prstGeom prst="rect">
            <a:avLst/>
          </a:prstGeom>
          <a:solidFill>
            <a:srgbClr val="FFCC66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</a:rPr>
              <a:t>Полхов - Майданская матрешка</a:t>
            </a:r>
            <a:endParaRPr kumimoji="0" lang="ru-RU" sz="2800" b="1" i="1" u="none" strike="noStrike" kern="0" cap="none" spc="0" normalizeH="0" baseline="0" noProof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08132" y="5517232"/>
            <a:ext cx="25467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2E1478"/>
                </a:solidFill>
                <a:latin typeface="Verdana" pitchFamily="34" charset="0"/>
              </a:rPr>
              <a:t>Элементы росписи Полхов-Майданской  матрешки</a:t>
            </a:r>
            <a:endParaRPr lang="ru-RU" sz="1400" b="1" i="1" dirty="0">
              <a:solidFill>
                <a:srgbClr val="2E1478"/>
              </a:solidFill>
              <a:latin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73760" y="836712"/>
            <a:ext cx="5256584" cy="5940088"/>
          </a:xfrm>
          <a:prstGeom prst="rect">
            <a:avLst/>
          </a:prstGeom>
          <a:solidFill>
            <a:srgbClr val="FFCC66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2000" b="1" i="1" dirty="0">
                <a:solidFill>
                  <a:srgbClr val="993300"/>
                </a:solidFill>
                <a:latin typeface="Calibri"/>
              </a:rPr>
              <a:t>Своей формой </a:t>
            </a:r>
            <a:r>
              <a:rPr lang="ru-RU" sz="2000" b="1" i="1" dirty="0" err="1">
                <a:solidFill>
                  <a:srgbClr val="993300"/>
                </a:solidFill>
                <a:latin typeface="Calibri"/>
              </a:rPr>
              <a:t>полховская</a:t>
            </a:r>
            <a:r>
              <a:rPr lang="ru-RU" sz="2000" b="1" i="1" dirty="0">
                <a:solidFill>
                  <a:srgbClr val="993300"/>
                </a:solidFill>
                <a:latin typeface="Calibri"/>
              </a:rPr>
              <a:t> матрёшка заметно отличается от своих семёновских матрёшек. Кроме того, удивляет ее необыкновенное многообразие от многоместных, подчеркнуто вытянутых по вертикали матрёшек с маленькой, жестко очерченной головкой до примитивных одноместных матрёшек – столбиков и толстеньких, похожих на грибки, куколок. </a:t>
            </a:r>
            <a:br>
              <a:rPr lang="ru-RU" sz="2000" b="1" i="1" dirty="0">
                <a:solidFill>
                  <a:srgbClr val="993300"/>
                </a:solidFill>
                <a:latin typeface="Calibri"/>
              </a:rPr>
            </a:br>
            <a:r>
              <a:rPr lang="ru-RU" sz="2000" b="1" i="1" dirty="0">
                <a:solidFill>
                  <a:srgbClr val="993300"/>
                </a:solidFill>
                <a:latin typeface="Calibri"/>
              </a:rPr>
              <a:t>Роспись </a:t>
            </a:r>
            <a:r>
              <a:rPr lang="ru-RU" sz="2000" b="1" i="1" dirty="0" err="1">
                <a:solidFill>
                  <a:srgbClr val="993300"/>
                </a:solidFill>
                <a:latin typeface="Calibri"/>
              </a:rPr>
              <a:t>полховских</a:t>
            </a:r>
            <a:r>
              <a:rPr lang="ru-RU" sz="2000" b="1" i="1" dirty="0">
                <a:solidFill>
                  <a:srgbClr val="993300"/>
                </a:solidFill>
                <a:latin typeface="Calibri"/>
              </a:rPr>
              <a:t> матрёшек строится на сочетании малиново – красного, зеленого и чёрного цветов по предварительно нанесенному тушью контуру. </a:t>
            </a:r>
            <a:br>
              <a:rPr lang="ru-RU" sz="2000" b="1" i="1" dirty="0">
                <a:solidFill>
                  <a:srgbClr val="993300"/>
                </a:solidFill>
                <a:latin typeface="Calibri"/>
              </a:rPr>
            </a:br>
            <a:r>
              <a:rPr lang="ru-RU" sz="2000" b="1" i="1" dirty="0">
                <a:solidFill>
                  <a:srgbClr val="993300"/>
                </a:solidFill>
                <a:latin typeface="Calibri"/>
              </a:rPr>
              <a:t>«Цветы с наводкой» – наиболее типичная и любимая в </a:t>
            </a:r>
            <a:r>
              <a:rPr lang="ru-RU" sz="2000" b="1" i="1" dirty="0" err="1">
                <a:solidFill>
                  <a:srgbClr val="993300"/>
                </a:solidFill>
                <a:latin typeface="Calibri"/>
              </a:rPr>
              <a:t>Полховском</a:t>
            </a:r>
            <a:r>
              <a:rPr lang="ru-RU" sz="2000" b="1" i="1" dirty="0">
                <a:solidFill>
                  <a:srgbClr val="993300"/>
                </a:solidFill>
                <a:latin typeface="Calibri"/>
              </a:rPr>
              <a:t> Майдане роспись матрёшки, более близкая и «</a:t>
            </a:r>
            <a:r>
              <a:rPr lang="ru-RU" sz="2000" b="1" i="1" dirty="0" err="1">
                <a:solidFill>
                  <a:srgbClr val="993300"/>
                </a:solidFill>
                <a:latin typeface="Calibri"/>
              </a:rPr>
              <a:t>пестрение</a:t>
            </a:r>
            <a:r>
              <a:rPr lang="ru-RU" sz="2000" b="1" i="1" dirty="0">
                <a:solidFill>
                  <a:srgbClr val="993300"/>
                </a:solidFill>
                <a:latin typeface="Calibri"/>
              </a:rPr>
              <a:t>» – украшение при помощи отдельных мазков, «тычков» и точек. </a:t>
            </a:r>
          </a:p>
        </p:txBody>
      </p:sp>
    </p:spTree>
    <p:extLst>
      <p:ext uri="{BB962C8B-B14F-4D97-AF65-F5344CB8AC3E}">
        <p14:creationId xmlns:p14="http://schemas.microsoft.com/office/powerpoint/2010/main" val="313565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610" y="188640"/>
            <a:ext cx="8740560" cy="163121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800" b="1" i="1" dirty="0" smtClean="0">
                <a:solidFill>
                  <a:srgbClr val="7030A0"/>
                </a:solidFill>
                <a:latin typeface="Arial"/>
              </a:rPr>
              <a:t> </a:t>
            </a:r>
            <a:r>
              <a:rPr lang="ru-RU" sz="2400" b="1" i="1" dirty="0" smtClean="0">
                <a:solidFill>
                  <a:srgbClr val="7030A0"/>
                </a:solidFill>
                <a:latin typeface="Arial"/>
              </a:rPr>
              <a:t>Посмотрите на них, чем они отличаются друг от друга.</a:t>
            </a:r>
          </a:p>
          <a:p>
            <a:pPr lvl="0" algn="ctr"/>
            <a:r>
              <a:rPr lang="ru-RU" sz="2400" b="1" i="1" dirty="0" smtClean="0">
                <a:solidFill>
                  <a:srgbClr val="7030A0"/>
                </a:solidFill>
                <a:latin typeface="Arial"/>
              </a:rPr>
              <a:t>Современная  роспись </a:t>
            </a:r>
            <a:r>
              <a:rPr lang="ru-RU" sz="2400" b="1" i="1" dirty="0">
                <a:solidFill>
                  <a:srgbClr val="7030A0"/>
                </a:solidFill>
                <a:latin typeface="Arial"/>
              </a:rPr>
              <a:t>матрёшек</a:t>
            </a:r>
          </a:p>
          <a:p>
            <a:pPr marL="44450" lvl="0" algn="ctr" fontAlgn="base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endParaRPr lang="ru-RU" altLang="ru-RU" sz="2000" b="1" i="1" kern="0" dirty="0">
              <a:solidFill>
                <a:srgbClr val="993300"/>
              </a:solidFill>
            </a:endParaRPr>
          </a:p>
        </p:txBody>
      </p:sp>
      <p:pic>
        <p:nvPicPr>
          <p:cNvPr id="3" name="Рисунок 2" descr="222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040918" y="2891396"/>
            <a:ext cx="2133558" cy="2667677"/>
          </a:xfrm>
          <a:prstGeom prst="flowChartAlternateProcess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4" name="Рисунок 3" descr="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559702" y="1716233"/>
            <a:ext cx="1642896" cy="2210588"/>
          </a:xfrm>
          <a:prstGeom prst="plaque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5" name="Содержимое 4" descr="Аленуш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7606" y="1437045"/>
            <a:ext cx="1096041" cy="1721410"/>
          </a:xfrm>
          <a:prstGeom prst="rect">
            <a:avLst/>
          </a:prstGeom>
        </p:spPr>
      </p:pic>
      <p:pic>
        <p:nvPicPr>
          <p:cNvPr id="6" name="Picture 2" descr="C:\Users\Татьяна\Pictures\001000-000990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8038" y="3158455"/>
            <a:ext cx="3607131" cy="2113142"/>
          </a:xfrm>
          <a:prstGeom prst="flowChartAlternateProcess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7" name="Picture 9" descr="Маша и медведь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707148" y="1441538"/>
            <a:ext cx="1030518" cy="1763391"/>
          </a:xfrm>
          <a:prstGeom prst="rect">
            <a:avLst/>
          </a:prstGeom>
        </p:spPr>
      </p:pic>
      <p:pic>
        <p:nvPicPr>
          <p:cNvPr id="8" name="Picture 2" descr="C:\Documents and Settings\Валентина\Рабочий стол\polhov13_1-800x6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1569992"/>
            <a:ext cx="1635719" cy="1752557"/>
          </a:xfrm>
          <a:prstGeom prst="rect">
            <a:avLst/>
          </a:prstGeom>
          <a:noFill/>
        </p:spPr>
      </p:pic>
      <p:pic>
        <p:nvPicPr>
          <p:cNvPr id="9" name="Picture 3" descr="C:\Documents and Settings\Валентина\Рабочий стол\polhov11_2-800x60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3647" y="1569992"/>
            <a:ext cx="1424770" cy="159192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64610" y="5301208"/>
            <a:ext cx="8879390" cy="1323439"/>
          </a:xfrm>
          <a:prstGeom prst="rect">
            <a:avLst/>
          </a:prstGeom>
          <a:solidFill>
            <a:srgbClr val="339933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 smtClean="0">
                <a:solidFill>
                  <a:srgbClr val="003300"/>
                </a:solidFill>
                <a:ea typeface="Calibri"/>
              </a:rPr>
              <a:t>В </a:t>
            </a:r>
            <a:r>
              <a:rPr lang="ru-RU" sz="1600" b="1" dirty="0">
                <a:solidFill>
                  <a:srgbClr val="003300"/>
                </a:solidFill>
                <a:ea typeface="Calibri"/>
              </a:rPr>
              <a:t>настоящее время русская матрешка переживает своеобразное возрождение. Наибольший интерес стала представлять матрешка, изготовленная не в том или ином традиционном стиле, а авторская </a:t>
            </a:r>
            <a:r>
              <a:rPr lang="ru-RU" sz="1600" b="1" dirty="0" smtClean="0">
                <a:solidFill>
                  <a:srgbClr val="003300"/>
                </a:solidFill>
                <a:ea typeface="Calibri"/>
              </a:rPr>
              <a:t>матрешка</a:t>
            </a:r>
            <a:r>
              <a:rPr lang="ru-RU" sz="1600" b="1" dirty="0">
                <a:solidFill>
                  <a:srgbClr val="003300"/>
                </a:solidFill>
                <a:ea typeface="Calibri"/>
              </a:rPr>
              <a:t> </a:t>
            </a:r>
            <a:r>
              <a:rPr lang="ru-RU" sz="1600" b="1" dirty="0" smtClean="0">
                <a:solidFill>
                  <a:srgbClr val="003300"/>
                </a:solidFill>
                <a:ea typeface="Calibri"/>
              </a:rPr>
              <a:t>выполненная </a:t>
            </a:r>
            <a:r>
              <a:rPr lang="ru-RU" sz="1600" b="1" dirty="0">
                <a:solidFill>
                  <a:srgbClr val="003300"/>
                </a:solidFill>
                <a:ea typeface="Calibri"/>
              </a:rPr>
              <a:t>художником-</a:t>
            </a:r>
            <a:r>
              <a:rPr lang="ru-RU" sz="1600" b="1" dirty="0" err="1">
                <a:solidFill>
                  <a:srgbClr val="003300"/>
                </a:solidFill>
                <a:ea typeface="Calibri"/>
              </a:rPr>
              <a:t>индивидуалом</a:t>
            </a:r>
            <a:r>
              <a:rPr lang="ru-RU" sz="1600" b="1" dirty="0">
                <a:solidFill>
                  <a:srgbClr val="003300"/>
                </a:solidFill>
                <a:ea typeface="Calibri"/>
              </a:rPr>
              <a:t>, профессионалом или любителем по собственному замыслу. Появились различные варианты русской матрешки, одетой в народную одежду. Фантазии современных художников нет границ.</a:t>
            </a:r>
            <a:endParaRPr lang="ru-RU" sz="1600" b="1" dirty="0">
              <a:solidFill>
                <a:srgbClr val="003300"/>
              </a:solidFill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490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1" name="Picture 17" descr="10102004190732_M434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1013" y="5300663"/>
            <a:ext cx="762000" cy="1149350"/>
          </a:xfrm>
          <a:prstGeom prst="rect">
            <a:avLst/>
          </a:prstGeom>
          <a:noFill/>
        </p:spPr>
      </p:pic>
      <p:pic>
        <p:nvPicPr>
          <p:cNvPr id="16402" name="Picture 18" descr="10102004190732_M434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4581525"/>
            <a:ext cx="1047750" cy="1584325"/>
          </a:xfrm>
          <a:prstGeom prst="rect">
            <a:avLst/>
          </a:prstGeom>
          <a:noFill/>
        </p:spPr>
      </p:pic>
      <p:pic>
        <p:nvPicPr>
          <p:cNvPr id="16403" name="Picture 19" descr="10102004190732_M434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3860800"/>
            <a:ext cx="1381125" cy="2085975"/>
          </a:xfrm>
          <a:prstGeom prst="rect">
            <a:avLst/>
          </a:prstGeom>
          <a:noFill/>
        </p:spPr>
      </p:pic>
      <p:pic>
        <p:nvPicPr>
          <p:cNvPr id="16404" name="Picture 20" descr="10102004190732_M434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2781300"/>
            <a:ext cx="1762125" cy="2663825"/>
          </a:xfrm>
          <a:prstGeom prst="rect">
            <a:avLst/>
          </a:prstGeom>
          <a:noFill/>
        </p:spPr>
      </p:pic>
      <p:pic>
        <p:nvPicPr>
          <p:cNvPr id="16405" name="Picture 21" descr="10102004190732_M434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1412875"/>
            <a:ext cx="2143125" cy="3238500"/>
          </a:xfrm>
          <a:prstGeom prst="rect">
            <a:avLst/>
          </a:prstGeom>
          <a:noFill/>
        </p:spPr>
      </p:pic>
      <p:pic>
        <p:nvPicPr>
          <p:cNvPr id="16406" name="Picture 22" descr="10102004190732_M434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8913"/>
            <a:ext cx="2714625" cy="4103687"/>
          </a:xfrm>
          <a:prstGeom prst="rect">
            <a:avLst/>
          </a:prstGeom>
          <a:noFill/>
        </p:spPr>
      </p:pic>
      <p:pic>
        <p:nvPicPr>
          <p:cNvPr id="1641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Matreshki_r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12" name="Picture 11" descr="star00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044947"/>
            <a:ext cx="1428728" cy="281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1" descr="star00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10472" y="184352"/>
            <a:ext cx="1428728" cy="281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25051" y="332655"/>
            <a:ext cx="5285421" cy="584775"/>
          </a:xfrm>
          <a:prstGeom prst="rect">
            <a:avLst/>
          </a:prstGeom>
          <a:solidFill>
            <a:srgbClr val="FFCCFF"/>
          </a:solidFill>
        </p:spPr>
        <p:txBody>
          <a:bodyPr wrap="none">
            <a:spAutoFit/>
          </a:bodyPr>
          <a:lstStyle/>
          <a:p>
            <a:pPr lvl="0" algn="ctr"/>
            <a:r>
              <a:rPr lang="ru-RU" sz="3200" b="1" i="1" cap="all" dirty="0" err="1">
                <a:ln w="0"/>
                <a:solidFill>
                  <a:srgbClr val="000066"/>
                </a:solidFill>
                <a:effectLst>
                  <a:reflection blurRad="12700" stA="50000" endPos="50000" dist="5000" dir="5400000" sy="-100000" rotWithShape="0"/>
                </a:effectLst>
                <a:ea typeface="Calibri"/>
                <a:cs typeface="Times New Roman"/>
              </a:rPr>
              <a:t>Физминутка</a:t>
            </a:r>
            <a:r>
              <a:rPr lang="ru-RU" sz="3200" b="1" i="1" cap="all" dirty="0">
                <a:ln w="0"/>
                <a:solidFill>
                  <a:srgbClr val="000066"/>
                </a:solidFill>
                <a:effectLst>
                  <a:reflection blurRad="12700" stA="50000" endPos="50000" dist="5000" dir="5400000" sy="-100000" rotWithShape="0"/>
                </a:effectLst>
                <a:ea typeface="Calibri"/>
                <a:cs typeface="Times New Roman"/>
              </a:rPr>
              <a:t>  для глаз</a:t>
            </a:r>
          </a:p>
        </p:txBody>
      </p:sp>
    </p:spTree>
    <p:extLst>
      <p:ext uri="{BB962C8B-B14F-4D97-AF65-F5344CB8AC3E}">
        <p14:creationId xmlns:p14="http://schemas.microsoft.com/office/powerpoint/2010/main" val="20001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4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7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4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0"/>
                            </p:stCondLst>
                            <p:childTnLst>
                              <p:par>
                                <p:cTn id="1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-0.21944 -0.1310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-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55556E-6 L -0.40156 -0.29399 " pathEditMode="relative" ptsTypes="AA">
                                      <p:cBhvr>
                                        <p:cTn id="135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75 0.07893 L -0.54809 -0.40394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00" y="-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12 -0.06296 L -0.67153 -0.50416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-0.77951 -0.57755 " pathEditMode="relative" ptsTypes="AA">
                                      <p:cBhvr>
                                        <p:cTn id="144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1000"/>
                            </p:stCondLst>
                            <p:childTnLst>
                              <p:par>
                                <p:cTn id="1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0"/>
                            </p:stCondLst>
                            <p:childTnLst>
                              <p:par>
                                <p:cTn id="1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6000"/>
                            </p:stCondLst>
                            <p:childTnLst>
                              <p:par>
                                <p:cTn id="17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00"/>
                            </p:stCondLst>
                            <p:childTnLst>
                              <p:par>
                                <p:cTn id="18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2000"/>
                            </p:stCondLst>
                            <p:childTnLst>
                              <p:par>
                                <p:cTn id="18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4000"/>
                            </p:stCondLst>
                            <p:childTnLst>
                              <p:par>
                                <p:cTn id="1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6000"/>
                            </p:stCondLst>
                            <p:childTnLst>
                              <p:par>
                                <p:cTn id="19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8000"/>
                            </p:stCondLst>
                            <p:childTnLst>
                              <p:par>
                                <p:cTn id="20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1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000"/>
                            </p:stCondLst>
                            <p:childTnLst>
                              <p:par>
                                <p:cTn id="20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0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4000"/>
                            </p:stCondLst>
                            <p:childTnLst>
                              <p:par>
                                <p:cTn id="2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0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6000"/>
                            </p:stCondLst>
                            <p:childTnLst>
                              <p:par>
                                <p:cTn id="2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3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8000"/>
                            </p:stCondLst>
                            <p:childTnLst>
                              <p:par>
                                <p:cTn id="2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6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8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2000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2000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2000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2000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4000"/>
                            </p:stCondLst>
                            <p:childTnLst>
                              <p:par>
                                <p:cTn id="23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2000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2000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6000"/>
                            </p:stCondLst>
                            <p:childTnLst>
                              <p:par>
                                <p:cTn id="245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200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200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8000"/>
                            </p:stCondLst>
                            <p:childTnLst>
                              <p:par>
                                <p:cTn id="254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2000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2000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0000"/>
                            </p:stCondLst>
                            <p:childTnLst>
                              <p:par>
                                <p:cTn id="263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889 -0.00509 L 0.54062 -0.00509 L 0.54062 0.37014 L 0.13889 0.37014 L 0.13889 -0.00509 Z " pathEditMode="relative" rAng="0" ptsTypes="FFFFF">
                                      <p:cBhvr>
                                        <p:cTn id="264" dur="3000" spd="-100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00" y="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9000"/>
                            </p:stCondLst>
                            <p:childTnLst>
                              <p:par>
                                <p:cTn id="26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7" dur="30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30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7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164122"/>
              </p:ext>
            </p:extLst>
          </p:nvPr>
        </p:nvGraphicFramePr>
        <p:xfrm>
          <a:off x="683568" y="116631"/>
          <a:ext cx="8352927" cy="6603014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2784018"/>
                <a:gridCol w="2784018"/>
                <a:gridCol w="2784891"/>
              </a:tblGrid>
              <a:tr h="51860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3300"/>
                          </a:solidFill>
                          <a:effectLst/>
                        </a:rPr>
                        <a:t>Отличительные  особенности  матрёшек</a:t>
                      </a:r>
                      <a:endParaRPr lang="ru-RU" sz="2400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6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3300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3300"/>
                          </a:solidFill>
                          <a:effectLst/>
                        </a:rPr>
                        <a:t>платок</a:t>
                      </a:r>
                      <a:endParaRPr lang="ru-RU" sz="2000" b="1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3300"/>
                          </a:solidFill>
                          <a:effectLst/>
                        </a:rPr>
                        <a:t>сарафан</a:t>
                      </a:r>
                      <a:endParaRPr lang="ru-RU" sz="2000" b="1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55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2060"/>
                          </a:solidFill>
                          <a:effectLst/>
                        </a:rPr>
                        <a:t>Загорская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</a:rPr>
                        <a:t>Разноцветный в горошек или простой цветок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</a:rPr>
                        <a:t>Скромный, но по низу может быть украшен узором из цветов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0744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3300"/>
                          </a:solidFill>
                          <a:effectLst/>
                        </a:rPr>
                        <a:t>Семёновская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3300"/>
                          </a:solidFill>
                          <a:effectLst/>
                        </a:rPr>
                        <a:t>Края платка украшены небольшими бутонами ярких цветов</a:t>
                      </a:r>
                      <a:endParaRPr lang="ru-RU" sz="2000" b="1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3300"/>
                          </a:solidFill>
                          <a:effectLst/>
                        </a:rPr>
                        <a:t>Отличает большой букет цветов, который украшает фигуру игрушки, занимая весь фартук</a:t>
                      </a:r>
                      <a:endParaRPr lang="ru-RU" sz="2000" b="1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35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660066"/>
                          </a:solidFill>
                          <a:effectLst/>
                        </a:rPr>
                        <a:t>Вятская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66006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660066"/>
                          </a:solidFill>
                          <a:effectLst/>
                        </a:rPr>
                        <a:t>Платки ярких цветов украшены узором из соломки</a:t>
                      </a:r>
                      <a:endParaRPr lang="ru-RU" sz="2000" b="1" dirty="0">
                        <a:solidFill>
                          <a:srgbClr val="66006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660066"/>
                          </a:solidFill>
                          <a:effectLst/>
                        </a:rPr>
                        <a:t>Отличается яркой, сочной росписью, украшен узором из соломки, колосков и зёрен</a:t>
                      </a:r>
                      <a:endParaRPr lang="ru-RU" sz="2000" b="1" dirty="0">
                        <a:solidFill>
                          <a:srgbClr val="66006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16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043" y="69240"/>
            <a:ext cx="8229600" cy="1143000"/>
          </a:xfr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spcBef>
                <a:spcPts val="575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660033"/>
                </a:solidFill>
                <a:ea typeface="Times New Roman"/>
              </a:rPr>
              <a:t>Распределение </a:t>
            </a:r>
            <a:r>
              <a:rPr lang="ru-RU" sz="2800" b="1" dirty="0">
                <a:solidFill>
                  <a:srgbClr val="660033"/>
                </a:solidFill>
                <a:ea typeface="Times New Roman"/>
              </a:rPr>
              <a:t>ролей между группами:</a:t>
            </a:r>
            <a:endParaRPr lang="ru-RU" sz="2800" dirty="0"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1484784"/>
            <a:ext cx="6624736" cy="400110"/>
          </a:xfrm>
          <a:prstGeom prst="rect">
            <a:avLst/>
          </a:prstGeom>
          <a:solidFill>
            <a:srgbClr val="FF99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>
                <a:ea typeface="Times New Roman"/>
              </a:rPr>
              <a:t>“Кто любит трудиться, тому без дела не сидится”</a:t>
            </a:r>
            <a:endParaRPr lang="ru-RU" sz="2400" dirty="0"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19" y="2250307"/>
            <a:ext cx="4348223" cy="449353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1600" b="1" u="sng" kern="0" dirty="0">
                <a:solidFill>
                  <a:srgbClr val="660033"/>
                </a:solidFill>
              </a:rPr>
              <a:t>Определить источник информации.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b="1" u="sng" kern="0" dirty="0">
                <a:solidFill>
                  <a:srgbClr val="660033"/>
                </a:solidFill>
              </a:rPr>
              <a:t>Продумать:</a:t>
            </a:r>
            <a:r>
              <a:rPr lang="ru-RU" sz="1600" b="1" kern="0" dirty="0">
                <a:solidFill>
                  <a:srgbClr val="660033"/>
                </a:solidFill>
              </a:rPr>
              <a:t> </a:t>
            </a:r>
            <a:r>
              <a:rPr lang="ru-RU" sz="1600" i="1" kern="0" dirty="0">
                <a:solidFill>
                  <a:srgbClr val="660033"/>
                </a:solidFill>
              </a:rPr>
              <a:t>как будем собирать информацию.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i="1" kern="0" dirty="0">
                <a:solidFill>
                  <a:srgbClr val="660033"/>
                </a:solidFill>
              </a:rPr>
              <a:t>Как подготовить информацию для защиты проекта?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i="1" kern="0" dirty="0">
                <a:solidFill>
                  <a:srgbClr val="660033"/>
                </a:solidFill>
              </a:rPr>
              <a:t>Как представить результат?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i="1" kern="0" dirty="0">
                <a:solidFill>
                  <a:srgbClr val="660033"/>
                </a:solidFill>
              </a:rPr>
              <a:t>Где можно найти необходимую информацию?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b="1" i="1" u="sng" kern="0" dirty="0">
                <a:solidFill>
                  <a:srgbClr val="660033"/>
                </a:solidFill>
              </a:rPr>
              <a:t>Определили источник информации: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600" i="1" kern="0" dirty="0">
                <a:solidFill>
                  <a:srgbClr val="660033"/>
                </a:solidFill>
              </a:rPr>
              <a:t> </a:t>
            </a:r>
            <a:r>
              <a:rPr lang="ru-RU" i="1" dirty="0">
                <a:solidFill>
                  <a:srgbClr val="660033"/>
                </a:solidFill>
              </a:rPr>
              <a:t>справочную литературу;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i="1" dirty="0">
                <a:solidFill>
                  <a:srgbClr val="660033"/>
                </a:solidFill>
              </a:rPr>
              <a:t>Интернет –ресурсы;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i="1" dirty="0">
                <a:solidFill>
                  <a:srgbClr val="660033"/>
                </a:solidFill>
              </a:rPr>
              <a:t>посещение тульского областного художественного музея;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i="1" dirty="0" err="1">
                <a:solidFill>
                  <a:srgbClr val="660033"/>
                </a:solidFill>
              </a:rPr>
              <a:t>Щёкинский</a:t>
            </a:r>
            <a:r>
              <a:rPr lang="ru-RU" i="1" dirty="0">
                <a:solidFill>
                  <a:srgbClr val="660033"/>
                </a:solidFill>
              </a:rPr>
              <a:t>  краеведческий музей;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i="1" dirty="0">
                <a:solidFill>
                  <a:srgbClr val="660033"/>
                </a:solidFill>
              </a:rPr>
              <a:t>рисунки  знаменитых художников по росписи матрешки.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2256463"/>
            <a:ext cx="4312627" cy="448738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kern="0" dirty="0">
                <a:solidFill>
                  <a:srgbClr val="660033"/>
                </a:solidFill>
              </a:rPr>
              <a:t>Распределение ролей между группами:</a:t>
            </a:r>
            <a:endParaRPr lang="ru-RU" sz="1100" b="1" kern="0" dirty="0">
              <a:solidFill>
                <a:srgbClr val="660033"/>
              </a:solidFill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sz="1400" kern="0" dirty="0">
              <a:solidFill>
                <a:srgbClr val="FFFFFF"/>
              </a:solidFill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1600" b="1" i="1" kern="0" dirty="0">
                <a:solidFill>
                  <a:srgbClr val="660033"/>
                </a:solidFill>
              </a:rPr>
              <a:t>1</a:t>
            </a:r>
            <a:r>
              <a:rPr lang="ru-RU" sz="1600" b="1" i="1" kern="0" dirty="0">
                <a:solidFill>
                  <a:srgbClr val="660033"/>
                </a:solidFill>
              </a:rPr>
              <a:t> группа</a:t>
            </a:r>
            <a:r>
              <a:rPr lang="ru-RU" sz="1600" b="1" kern="0" dirty="0">
                <a:solidFill>
                  <a:srgbClr val="660033"/>
                </a:solidFill>
              </a:rPr>
              <a:t>. </a:t>
            </a:r>
            <a:r>
              <a:rPr lang="ru-RU" sz="1600" b="1" u="sng" kern="0" dirty="0">
                <a:solidFill>
                  <a:srgbClr val="660033"/>
                </a:solidFill>
              </a:rPr>
              <a:t>Научные сотрудники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i="1" kern="0" dirty="0">
                <a:solidFill>
                  <a:srgbClr val="660033"/>
                </a:solidFill>
              </a:rPr>
              <a:t>Собирают информацию, связанную с историей матрешки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1600" b="1" i="1" kern="0" dirty="0">
                <a:solidFill>
                  <a:srgbClr val="660033"/>
                </a:solidFill>
              </a:rPr>
              <a:t>11</a:t>
            </a:r>
            <a:r>
              <a:rPr lang="ru-RU" sz="1600" b="1" i="1" kern="0" dirty="0">
                <a:solidFill>
                  <a:srgbClr val="660033"/>
                </a:solidFill>
              </a:rPr>
              <a:t> группа</a:t>
            </a:r>
            <a:r>
              <a:rPr lang="ru-RU" sz="1600" b="1" kern="0" dirty="0">
                <a:solidFill>
                  <a:srgbClr val="660033"/>
                </a:solidFill>
              </a:rPr>
              <a:t>. </a:t>
            </a:r>
            <a:r>
              <a:rPr lang="ru-RU" sz="1600" b="1" u="sng" kern="0" dirty="0">
                <a:solidFill>
                  <a:srgbClr val="660033"/>
                </a:solidFill>
              </a:rPr>
              <a:t>Технологи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i="1" kern="0" dirty="0">
                <a:solidFill>
                  <a:srgbClr val="660033"/>
                </a:solidFill>
              </a:rPr>
              <a:t>Технологическая карта изготовления матрешки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1600" b="1" i="1" kern="0" dirty="0">
                <a:solidFill>
                  <a:srgbClr val="660033"/>
                </a:solidFill>
              </a:rPr>
              <a:t>111</a:t>
            </a:r>
            <a:r>
              <a:rPr lang="ru-RU" sz="1600" b="1" i="1" kern="0" dirty="0">
                <a:solidFill>
                  <a:srgbClr val="660033"/>
                </a:solidFill>
              </a:rPr>
              <a:t> группа</a:t>
            </a:r>
            <a:r>
              <a:rPr lang="ru-RU" sz="1600" b="1" kern="0" dirty="0">
                <a:solidFill>
                  <a:srgbClr val="660033"/>
                </a:solidFill>
              </a:rPr>
              <a:t> </a:t>
            </a:r>
            <a:r>
              <a:rPr lang="ru-RU" sz="1600" b="1" u="sng" kern="0" dirty="0">
                <a:solidFill>
                  <a:srgbClr val="660033"/>
                </a:solidFill>
              </a:rPr>
              <a:t>Аппликаторы</a:t>
            </a:r>
            <a:r>
              <a:rPr lang="ru-RU" sz="1600" b="1" kern="0" dirty="0">
                <a:solidFill>
                  <a:srgbClr val="660033"/>
                </a:solidFill>
              </a:rPr>
              <a:t>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i="1" kern="0" dirty="0">
                <a:solidFill>
                  <a:srgbClr val="660033"/>
                </a:solidFill>
              </a:rPr>
              <a:t>Собирают инструменты и материалы, как сделать матрешку из бумаги. 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1600" b="1" i="1" kern="0" dirty="0">
                <a:solidFill>
                  <a:srgbClr val="660033"/>
                </a:solidFill>
              </a:rPr>
              <a:t>1V</a:t>
            </a:r>
            <a:r>
              <a:rPr lang="ru-RU" sz="1600" b="1" i="1" kern="0" dirty="0">
                <a:solidFill>
                  <a:srgbClr val="660033"/>
                </a:solidFill>
              </a:rPr>
              <a:t> группа</a:t>
            </a:r>
            <a:r>
              <a:rPr lang="ru-RU" sz="1600" b="1" u="sng" kern="0" dirty="0">
                <a:solidFill>
                  <a:srgbClr val="660033"/>
                </a:solidFill>
              </a:rPr>
              <a:t>. Художники.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1600" i="1" kern="0" dirty="0">
                <a:solidFill>
                  <a:srgbClr val="660033"/>
                </a:solidFill>
              </a:rPr>
              <a:t>Разработать свои эскизы матрешки.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1600" kern="0" dirty="0">
              <a:solidFill>
                <a:srgbClr val="FFFFFF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792347" cy="1483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5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  <a:solidFill>
            <a:srgbClr val="FFCC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</a:b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>Давайте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>сегодня, попробуем стать мастерами-художниками. 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/>
            </a:r>
            <a:b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</a:b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> 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/>
            </a:r>
            <a:b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780928"/>
            <a:ext cx="8229600" cy="820688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Практическая работа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3015" y="4221088"/>
            <a:ext cx="8208912" cy="1791260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CC6600"/>
                </a:solidFill>
                <a:latin typeface="Gabriola" pitchFamily="82" charset="0"/>
                <a:cs typeface="Times New Roman" pitchFamily="18" charset="0"/>
              </a:rPr>
              <a:t>«</a:t>
            </a:r>
            <a:r>
              <a:rPr lang="ru-RU" sz="2400" b="1" i="1" dirty="0">
                <a:solidFill>
                  <a:srgbClr val="CC6600"/>
                </a:solidFill>
                <a:latin typeface="Monotype Corsiva" pitchFamily="66" charset="0"/>
                <a:cs typeface="Times New Roman" pitchFamily="18" charset="0"/>
              </a:rPr>
              <a:t>НЕ ТО ЗОЛО ТО, ЧТО  ДОРОГО И БЛЕСТИТ, 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CC6600"/>
                </a:solidFill>
                <a:latin typeface="Monotype Corsiva" pitchFamily="66" charset="0"/>
                <a:cs typeface="Times New Roman" pitchFamily="18" charset="0"/>
              </a:rPr>
              <a:t>А ТО ДОРОГО, ЧТО РУКАМИ МАСТЕРА СОЗДАНО»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CC6600"/>
                </a:solidFill>
                <a:latin typeface="Monotype Corsiva" pitchFamily="66" charset="0"/>
                <a:cs typeface="Times New Roman" pitchFamily="18" charset="0"/>
              </a:rPr>
              <a:t>«РАБОТА ХОРОША, ЕСЛИ В НЕЙ ПОЛЬЗА И ДУША</a:t>
            </a:r>
            <a:r>
              <a:rPr lang="ru-RU" sz="2400" b="1" i="1" dirty="0" smtClean="0">
                <a:solidFill>
                  <a:srgbClr val="CC6600"/>
                </a:solidFill>
                <a:latin typeface="Monotype Corsiva" pitchFamily="66" charset="0"/>
                <a:cs typeface="Times New Roman" pitchFamily="18" charset="0"/>
              </a:rPr>
              <a:t>»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CC66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C6600"/>
                </a:solidFill>
                <a:latin typeface="Monotype Corsiva" pitchFamily="66" charset="0"/>
                <a:cs typeface="Times New Roman" pitchFamily="18" charset="0"/>
              </a:rPr>
              <a:t>                                                                                                 </a:t>
            </a:r>
            <a:r>
              <a:rPr lang="ru-RU" sz="2400" b="1" i="1" u="sng" dirty="0" smtClean="0">
                <a:solidFill>
                  <a:srgbClr val="CC6600"/>
                </a:solidFill>
                <a:latin typeface="Monotype Corsiva" pitchFamily="66" charset="0"/>
                <a:cs typeface="Times New Roman" pitchFamily="18" charset="0"/>
              </a:rPr>
              <a:t>пословица</a:t>
            </a:r>
            <a:r>
              <a:rPr lang="ru-RU" sz="2400" b="1" i="1" dirty="0" smtClean="0">
                <a:solidFill>
                  <a:srgbClr val="CC6600"/>
                </a:solidFill>
                <a:latin typeface="Monotype Corsiva" pitchFamily="66" charset="0"/>
                <a:cs typeface="Times New Roman" pitchFamily="18" charset="0"/>
              </a:rPr>
              <a:t>                                                                                                                            </a:t>
            </a:r>
            <a:endParaRPr lang="ru-RU" sz="2400" u="sng" kern="0" dirty="0">
              <a:solidFill>
                <a:srgbClr val="CC66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492896"/>
            <a:ext cx="168910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107841"/>
              </p:ext>
            </p:extLst>
          </p:nvPr>
        </p:nvGraphicFramePr>
        <p:xfrm>
          <a:off x="3638550" y="3186113"/>
          <a:ext cx="18669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Пакет" r:id="rId4" imgW="1866960" imgH="485640" progId="Package">
                  <p:embed/>
                </p:oleObj>
              </mc:Choice>
              <mc:Fallback>
                <p:oleObj name="Пакет" r:id="rId4" imgW="1866960" imgH="485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38550" y="3186113"/>
                        <a:ext cx="18669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544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  <a:solidFill>
            <a:srgbClr val="FFCC66"/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spcAft>
                <a:spcPts val="0"/>
              </a:spcAft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>Ребята, наша работа подходит к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>концу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94551"/>
            <a:ext cx="4752528" cy="607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24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3870" y="442167"/>
            <a:ext cx="73265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33CC"/>
                </a:solidFill>
                <a:ea typeface="Times New Roman"/>
              </a:rPr>
              <a:t>Велика Россия наша</a:t>
            </a:r>
            <a:endParaRPr lang="ru-RU" sz="28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33CC"/>
                </a:solidFill>
                <a:ea typeface="Times New Roman"/>
              </a:rPr>
              <a:t>И талантлив наш народ.</a:t>
            </a:r>
            <a:endParaRPr lang="ru-RU" sz="28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33CC"/>
                </a:solidFill>
                <a:ea typeface="Times New Roman"/>
              </a:rPr>
              <a:t>О Руси родной умельцах</a:t>
            </a:r>
            <a:endParaRPr lang="ru-RU" sz="28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33CC"/>
                </a:solidFill>
                <a:ea typeface="Times New Roman"/>
              </a:rPr>
              <a:t>На весь мир молва идёт. </a:t>
            </a:r>
            <a:endParaRPr lang="ru-RU" sz="28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3406928"/>
            <a:ext cx="5283547" cy="19389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C6600"/>
                </a:solidFill>
                <a:ea typeface="Times New Roman"/>
              </a:rPr>
              <a:t>Наша страна богата творческими людьми. Удивительные люди эти народные мастера. Из дерева, глины, железа, они создавали и создают настоящие чудеса</a:t>
            </a:r>
            <a:endParaRPr lang="ru-RU" sz="2400" b="1" dirty="0">
              <a:solidFill>
                <a:srgbClr val="CC6600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/>
          <a:stretch>
            <a:fillRect/>
          </a:stretch>
        </p:blipFill>
        <p:spPr>
          <a:xfrm>
            <a:off x="1121693" y="3504523"/>
            <a:ext cx="2376264" cy="1848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815" y="345795"/>
            <a:ext cx="3034099" cy="243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3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9901"/>
            <a:ext cx="694531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248" y="635638"/>
            <a:ext cx="7037388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8"/>
          <p:cNvSpPr txBox="1">
            <a:spLocks noChangeArrowheads="1"/>
          </p:cNvSpPr>
          <p:nvPr/>
        </p:nvSpPr>
        <p:spPr bwMode="auto">
          <a:xfrm>
            <a:off x="1331640" y="759008"/>
            <a:ext cx="6769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По мотивам русских сказок</a:t>
            </a:r>
          </a:p>
        </p:txBody>
      </p:sp>
      <p:pic>
        <p:nvPicPr>
          <p:cNvPr id="5" name="Picture 2" descr="C:\Users\Марина\Desktop\iCAFJSIB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595" y="2027862"/>
            <a:ext cx="2787650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Untitled-Scanned-0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EF3EF"/>
              </a:clrFrom>
              <a:clrTo>
                <a:srgbClr val="EEF3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01348"/>
            <a:ext cx="2162052" cy="169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1001matreshka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924327"/>
            <a:ext cx="2877081" cy="2050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31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http://bibibu.ru/5667-thickbox/-34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36355"/>
            <a:ext cx="1952298" cy="1952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babochka06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19131" y="-205393"/>
            <a:ext cx="2094127" cy="192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995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7848872" cy="400110"/>
          </a:xfrm>
          <a:prstGeom prst="rect">
            <a:avLst/>
          </a:prstGeom>
          <a:solidFill>
            <a:srgbClr val="FFFF66"/>
          </a:solidFill>
          <a:ln>
            <a:solidFill>
              <a:srgbClr val="9933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4450" lvl="0" algn="ctr" fontAlgn="base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000" b="1" dirty="0" smtClean="0">
                <a:solidFill>
                  <a:srgbClr val="993300"/>
                </a:solidFill>
                <a:latin typeface="+mj-lt"/>
                <a:ea typeface="Calibri"/>
              </a:rPr>
              <a:t>БРОШЮРУ – « ИСТОРИЯ </a:t>
            </a:r>
            <a:r>
              <a:rPr lang="ru-RU" sz="2000" b="1" dirty="0">
                <a:solidFill>
                  <a:srgbClr val="993300"/>
                </a:solidFill>
                <a:latin typeface="+mj-lt"/>
                <a:ea typeface="Calibri"/>
              </a:rPr>
              <a:t>СОЗДАНИЯ </a:t>
            </a:r>
            <a:r>
              <a:rPr lang="ru-RU" sz="2000" b="1" dirty="0" smtClean="0">
                <a:solidFill>
                  <a:srgbClr val="993300"/>
                </a:solidFill>
                <a:latin typeface="+mj-lt"/>
                <a:ea typeface="Calibri"/>
              </a:rPr>
              <a:t>МАТРЕШКИ» </a:t>
            </a:r>
            <a:endParaRPr kumimoji="0" lang="ru-RU" altLang="ru-RU" sz="2000" b="1" i="1" u="none" strike="noStrike" kern="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3" name="Shape 67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4366467" y="1449627"/>
            <a:ext cx="136815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923701" y="3819731"/>
            <a:ext cx="2463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Матрешка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 – </a:t>
            </a: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образ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38771" y="3827156"/>
            <a:ext cx="2905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Матрешка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 – </a:t>
            </a: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настроение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</a:endParaRPr>
          </a:p>
        </p:txBody>
      </p:sp>
      <p:pic>
        <p:nvPicPr>
          <p:cNvPr id="6" name="Shape 7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948264" y="1484784"/>
            <a:ext cx="1439294" cy="2269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Shape 8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619671" y="4284184"/>
            <a:ext cx="1582313" cy="2005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245527" y="6312885"/>
            <a:ext cx="24718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Матрешка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 – </a:t>
            </a: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книжка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</a:endParaRPr>
          </a:p>
        </p:txBody>
      </p:sp>
      <p:pic>
        <p:nvPicPr>
          <p:cNvPr id="9" name="Shape 96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366467" y="4314956"/>
            <a:ext cx="1654091" cy="1987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717349" y="6305976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Сюжетная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 </a:t>
            </a: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матрешка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0394" y="6305976"/>
            <a:ext cx="30761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Сувенирная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 </a:t>
            </a: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rtl val="0"/>
              </a:rPr>
              <a:t>матрешка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</a:endParaRPr>
          </a:p>
        </p:txBody>
      </p:sp>
      <p:pic>
        <p:nvPicPr>
          <p:cNvPr id="12" name="Shape 103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7121223" y="4342993"/>
            <a:ext cx="1574487" cy="1962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Documents and Settings\User\Мои документы\Мои рисунки\MP Navigator EX\2002_01_25\брошюр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760"/>
            <a:ext cx="1677278" cy="2371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358203" y="773416"/>
            <a:ext cx="47630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0000"/>
                </a:solidFill>
                <a:ea typeface="Times New Roman"/>
              </a:rPr>
              <a:t>Собранную информацию членам своей </a:t>
            </a:r>
            <a:r>
              <a:rPr lang="ru-RU" i="1" dirty="0" smtClean="0">
                <a:solidFill>
                  <a:srgbClr val="000000"/>
                </a:solidFill>
                <a:ea typeface="Times New Roman"/>
              </a:rPr>
              <a:t>группы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27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>
                <a:solidFill>
                  <a:srgbClr val="2D2D8A">
                    <a:lumMod val="75000"/>
                  </a:srgbClr>
                </a:solidFill>
                <a:latin typeface="Arial"/>
              </a:rPr>
              <a:t>Все они </a:t>
            </a:r>
            <a:r>
              <a:rPr lang="ru-RU" sz="4000" b="1" i="1" dirty="0" err="1">
                <a:solidFill>
                  <a:srgbClr val="2D2D8A">
                    <a:lumMod val="75000"/>
                  </a:srgbClr>
                </a:solidFill>
                <a:latin typeface="Arial"/>
              </a:rPr>
              <a:t>матрёшечки</a:t>
            </a:r>
            <a:r>
              <a:rPr lang="ru-RU" sz="4000" b="1" i="1" dirty="0">
                <a:solidFill>
                  <a:srgbClr val="2D2D8A">
                    <a:lumMod val="75000"/>
                  </a:srgbClr>
                </a:solidFill>
                <a:latin typeface="Arial"/>
              </a:rPr>
              <a:t>,</a:t>
            </a:r>
          </a:p>
          <a:p>
            <a:pPr lvl="0" algn="ctr"/>
            <a:r>
              <a:rPr lang="ru-RU" sz="4000" b="1" i="1" dirty="0">
                <a:solidFill>
                  <a:srgbClr val="2D2D8A">
                    <a:lumMod val="75000"/>
                  </a:srgbClr>
                </a:solidFill>
                <a:latin typeface="Arial"/>
              </a:rPr>
              <a:t>Все они </a:t>
            </a:r>
            <a:r>
              <a:rPr lang="ru-RU" sz="4000" b="1" i="1" dirty="0" err="1">
                <a:solidFill>
                  <a:srgbClr val="2D2D8A">
                    <a:lumMod val="75000"/>
                  </a:srgbClr>
                </a:solidFill>
                <a:latin typeface="Arial"/>
              </a:rPr>
              <a:t>милёшечки</a:t>
            </a:r>
            <a:r>
              <a:rPr lang="ru-RU" sz="4000" b="1" i="1" dirty="0">
                <a:solidFill>
                  <a:srgbClr val="2D2D8A">
                    <a:lumMod val="75000"/>
                  </a:srgbClr>
                </a:solidFill>
                <a:latin typeface="Arial"/>
              </a:rPr>
              <a:t>,</a:t>
            </a:r>
          </a:p>
          <a:p>
            <a:pPr lvl="0" algn="ctr"/>
            <a:r>
              <a:rPr lang="ru-RU" sz="4000" b="1" i="1" dirty="0">
                <a:solidFill>
                  <a:srgbClr val="2D2D8A">
                    <a:lumMod val="75000"/>
                  </a:srgbClr>
                </a:solidFill>
                <a:latin typeface="Arial"/>
              </a:rPr>
              <a:t>Все с аленькими щёчками,</a:t>
            </a:r>
          </a:p>
          <a:p>
            <a:pPr lvl="0" algn="ctr"/>
            <a:r>
              <a:rPr lang="ru-RU" sz="4000" b="1" i="1" dirty="0">
                <a:solidFill>
                  <a:srgbClr val="2D2D8A">
                    <a:lumMod val="75000"/>
                  </a:srgbClr>
                </a:solidFill>
                <a:latin typeface="Arial"/>
              </a:rPr>
              <a:t>Под пёстрыми платочками,</a:t>
            </a:r>
          </a:p>
          <a:p>
            <a:pPr lvl="0" algn="ctr"/>
            <a:r>
              <a:rPr lang="ru-RU" sz="4000" b="1" i="1" dirty="0">
                <a:solidFill>
                  <a:srgbClr val="2D2D8A">
                    <a:lumMod val="75000"/>
                  </a:srgbClr>
                </a:solidFill>
                <a:latin typeface="Arial"/>
              </a:rPr>
              <a:t>Нарядные, пригожие,</a:t>
            </a:r>
          </a:p>
          <a:p>
            <a:pPr lvl="0" algn="ctr"/>
            <a:r>
              <a:rPr lang="ru-RU" sz="4000" b="1" i="1" dirty="0">
                <a:solidFill>
                  <a:srgbClr val="2D2D8A">
                    <a:lumMod val="75000"/>
                  </a:srgbClr>
                </a:solidFill>
                <a:latin typeface="Arial"/>
              </a:rPr>
              <a:t>Чуть на меня похожие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879"/>
            <a:ext cx="5297487" cy="709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1879"/>
            <a:ext cx="5157787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058" y="-59641"/>
            <a:ext cx="4803775" cy="6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51" y="250791"/>
            <a:ext cx="4706937" cy="665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61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Аппликация, оригами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323528" y="1268760"/>
            <a:ext cx="3815084" cy="2736304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4138612" y="2276873"/>
            <a:ext cx="352973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85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9029"/>
            <a:ext cx="8229600" cy="591659"/>
          </a:xfrm>
          <a:solidFill>
            <a:srgbClr val="FF99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660033"/>
                </a:solidFill>
              </a:rPr>
              <a:t>Анкета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/>
            </a:r>
            <a:b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</a:br>
            <a:r>
              <a:rPr lang="ru-RU" sz="2400" dirty="0" smtClean="0">
                <a:solidFill>
                  <a:srgbClr val="660033"/>
                </a:solidFill>
              </a:rPr>
              <a:t>«Оцени свою работу»</a:t>
            </a:r>
            <a:endParaRPr lang="ru-RU" sz="2400" dirty="0">
              <a:solidFill>
                <a:srgbClr val="66003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437" y="712617"/>
            <a:ext cx="8110962" cy="3003377"/>
          </a:xfrm>
          <a:solidFill>
            <a:srgbClr val="FFC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1600" b="1" i="1" dirty="0" smtClean="0">
                <a:solidFill>
                  <a:srgbClr val="660033"/>
                </a:solidFill>
              </a:rPr>
              <a:t>Оцени, насколько интересным показался тебе этот проектный урок ?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660033"/>
                </a:solidFill>
              </a:rPr>
              <a:t>             1-2-3-4-5-6-7-8-9-10</a:t>
            </a:r>
          </a:p>
          <a:p>
            <a:pPr>
              <a:buFont typeface="Wingdings" pitchFamily="2" charset="2"/>
              <a:buChar char="v"/>
            </a:pPr>
            <a:r>
              <a:rPr lang="ru-RU" sz="1600" b="1" i="1" dirty="0" smtClean="0">
                <a:solidFill>
                  <a:srgbClr val="660033"/>
                </a:solidFill>
              </a:rPr>
              <a:t>Оцени, насколько сложными для тебя оказались предложенные задания?</a:t>
            </a:r>
          </a:p>
          <a:p>
            <a:pPr marL="0" lvl="0" indent="0">
              <a:buNone/>
            </a:pPr>
            <a:r>
              <a:rPr lang="ru-RU" sz="1600" b="1" i="1" dirty="0" smtClean="0">
                <a:solidFill>
                  <a:srgbClr val="660033"/>
                </a:solidFill>
              </a:rPr>
              <a:t>             1-2-3-4-5-6-7-8-9-10</a:t>
            </a:r>
            <a:endParaRPr lang="ru-RU" sz="1600" b="1" i="1" dirty="0">
              <a:solidFill>
                <a:srgbClr val="660033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600" b="1" i="1" dirty="0" smtClean="0">
                <a:solidFill>
                  <a:srgbClr val="660033"/>
                </a:solidFill>
              </a:rPr>
              <a:t>Оцени свой вклад в решение задачи (насколько ты оказался полезен своей группе в реализации проекта) ?</a:t>
            </a:r>
          </a:p>
          <a:p>
            <a:pPr marL="0" lvl="0" indent="0">
              <a:buNone/>
            </a:pPr>
            <a:r>
              <a:rPr lang="ru-RU" sz="1600" b="1" i="1" dirty="0" smtClean="0">
                <a:solidFill>
                  <a:srgbClr val="660033"/>
                </a:solidFill>
              </a:rPr>
              <a:t>             1-2-3-4-5-6-7-8-9-10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b="1" i="1" dirty="0" smtClean="0">
                <a:solidFill>
                  <a:srgbClr val="660033"/>
                </a:solidFill>
              </a:rPr>
              <a:t>Оцени, насколько дружно и слаженно работала твоя группа ?</a:t>
            </a:r>
            <a:endParaRPr lang="ru-RU" sz="1600" b="1" i="1" dirty="0">
              <a:solidFill>
                <a:srgbClr val="660033"/>
              </a:solidFill>
            </a:endParaRPr>
          </a:p>
          <a:p>
            <a:pPr marL="0" lvl="0" indent="0">
              <a:buNone/>
            </a:pPr>
            <a:r>
              <a:rPr lang="ru-RU" sz="1600" b="1" i="1" dirty="0" smtClean="0">
                <a:solidFill>
                  <a:srgbClr val="660033"/>
                </a:solidFill>
              </a:rPr>
              <a:t>             1-2-3-4-5-6-7-8-9-10</a:t>
            </a:r>
            <a:endParaRPr lang="ru-RU" sz="1600" b="1" i="1" dirty="0">
              <a:solidFill>
                <a:srgbClr val="660033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600" b="1" i="1" dirty="0" smtClean="0">
                <a:solidFill>
                  <a:srgbClr val="660033"/>
                </a:solidFill>
              </a:rPr>
              <a:t>Хотел бы ты работать еще раз в той же группе?</a:t>
            </a:r>
          </a:p>
          <a:p>
            <a:pPr>
              <a:buFont typeface="Wingdings" pitchFamily="2" charset="2"/>
              <a:buChar char="v"/>
            </a:pPr>
            <a:endParaRPr lang="ru-RU" sz="1600" b="1" i="1" dirty="0" smtClean="0">
              <a:solidFill>
                <a:srgbClr val="660033"/>
              </a:solidFill>
            </a:endParaRPr>
          </a:p>
          <a:p>
            <a:pPr marL="0" indent="0">
              <a:buNone/>
            </a:pPr>
            <a:r>
              <a:rPr lang="ru-RU" sz="1600" b="1" i="1" dirty="0" smtClean="0"/>
              <a:t>                    </a:t>
            </a:r>
          </a:p>
          <a:p>
            <a:pPr marL="0" indent="0">
              <a:buNone/>
            </a:pPr>
            <a:endParaRPr lang="ru-RU" sz="1600" dirty="0" smtClean="0"/>
          </a:p>
        </p:txBody>
      </p:sp>
      <p:sp>
        <p:nvSpPr>
          <p:cNvPr id="4" name="Овал 3"/>
          <p:cNvSpPr/>
          <p:nvPr/>
        </p:nvSpPr>
        <p:spPr>
          <a:xfrm rot="780784">
            <a:off x="5920042" y="5085729"/>
            <a:ext cx="2267745" cy="1432609"/>
          </a:xfrm>
          <a:prstGeom prst="ellipse">
            <a:avLst/>
          </a:prstGeom>
          <a:solidFill>
            <a:srgbClr val="FF99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Делать </a:t>
            </a:r>
            <a:r>
              <a:rPr lang="ru-RU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оригами, </a:t>
            </a: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аппликации из бумаги это </a:t>
            </a:r>
            <a:r>
              <a:rPr lang="ru-RU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здорово !</a:t>
            </a:r>
            <a:endParaRPr lang="ru-RU" sz="1400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99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3611312" y="3807611"/>
            <a:ext cx="2267745" cy="1432609"/>
          </a:xfrm>
          <a:prstGeom prst="ellipse">
            <a:avLst/>
          </a:prstGeom>
          <a:solidFill>
            <a:srgbClr val="FF006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ru-RU" sz="1400" kern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9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87433" y="4300098"/>
            <a:ext cx="2315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В проекте мы стали дружнее </a:t>
            </a: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! </a:t>
            </a:r>
            <a:endParaRPr lang="ru-RU" sz="1200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27" name="Овал 26"/>
          <p:cNvSpPr/>
          <p:nvPr/>
        </p:nvSpPr>
        <p:spPr>
          <a:xfrm rot="1066369">
            <a:off x="6464726" y="3628970"/>
            <a:ext cx="2267745" cy="1432609"/>
          </a:xfrm>
          <a:prstGeom prst="ellipse">
            <a:avLst/>
          </a:prstGeom>
          <a:solidFill>
            <a:srgbClr val="CC0099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ru-RU" sz="1400" kern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9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392617">
            <a:off x="6215493" y="4069265"/>
            <a:ext cx="2699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Я узнал о матрешке много интересного! </a:t>
            </a:r>
            <a:endParaRPr lang="ru-RU" sz="1200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28" name="Овал 27"/>
          <p:cNvSpPr/>
          <p:nvPr/>
        </p:nvSpPr>
        <p:spPr>
          <a:xfrm rot="20871437">
            <a:off x="1219014" y="5322651"/>
            <a:ext cx="2267745" cy="1432609"/>
          </a:xfrm>
          <a:prstGeom prst="ellipse">
            <a:avLst/>
          </a:prstGeom>
          <a:solidFill>
            <a:srgbClr val="FF99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ru-RU" sz="1400" kern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9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574710">
            <a:off x="1262409" y="5526021"/>
            <a:ext cx="2179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Я хочу продолжить изучать рисунок матрешки </a:t>
            </a: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! </a:t>
            </a:r>
            <a:endParaRPr lang="ru-RU" sz="1200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660275" y="5296839"/>
            <a:ext cx="2267745" cy="1432609"/>
          </a:xfrm>
          <a:prstGeom prst="ellipse">
            <a:avLst/>
          </a:prstGeom>
          <a:solidFill>
            <a:srgbClr val="CC0099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ru-RU" sz="1400" kern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9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464" y="5679387"/>
            <a:ext cx="230505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Овал 29"/>
          <p:cNvSpPr/>
          <p:nvPr/>
        </p:nvSpPr>
        <p:spPr>
          <a:xfrm rot="21046294">
            <a:off x="861113" y="3888564"/>
            <a:ext cx="2267745" cy="1432609"/>
          </a:xfrm>
          <a:prstGeom prst="ellipse">
            <a:avLst/>
          </a:prstGeom>
          <a:solidFill>
            <a:srgbClr val="CC0099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ru-RU" sz="1400" kern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9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709852">
            <a:off x="851717" y="4231529"/>
            <a:ext cx="22865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Думаю, нас ждут  новые проекты!</a:t>
            </a: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</a:rPr>
              <a:t> </a:t>
            </a:r>
            <a:endParaRPr lang="ru-RU" sz="1200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9933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570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ljplus.ru/img/d/i/disstraction/sneg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5481" y="634178"/>
            <a:ext cx="8047786" cy="6021691"/>
          </a:xfrm>
          <a:prstGeom prst="rect">
            <a:avLst/>
          </a:prstGeom>
          <a:noFill/>
        </p:spPr>
      </p:pic>
      <p:pic>
        <p:nvPicPr>
          <p:cNvPr id="5" name="Содержимое 4" descr="Матрешка Полхов майдан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49398" y="4265687"/>
            <a:ext cx="3833570" cy="2876197"/>
          </a:xfrm>
          <a:prstGeom prst="rect">
            <a:avLst/>
          </a:prstGeom>
        </p:spPr>
      </p:pic>
      <p:pic>
        <p:nvPicPr>
          <p:cNvPr id="6" name="Picture 2" descr="Матрёшки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1071546"/>
            <a:ext cx="1910140" cy="17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DFDCB0"/>
              </a:clrFrom>
              <a:clrTo>
                <a:srgbClr val="DFDCB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1312282"/>
            <a:ext cx="1214446" cy="16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ДОкументы\Матрёшка\i.jpe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908720"/>
            <a:ext cx="857256" cy="1148250"/>
          </a:xfrm>
          <a:prstGeom prst="rect">
            <a:avLst/>
          </a:prstGeom>
          <a:noFill/>
        </p:spPr>
      </p:pic>
      <p:pic>
        <p:nvPicPr>
          <p:cNvPr id="9" name="Picture 2" descr="C:\Documents and Settings\Валентина\Рабочий стол\geo06-0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EFF6FC"/>
              </a:clrFrom>
              <a:clrTo>
                <a:srgbClr val="EFF6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4597107"/>
            <a:ext cx="1500198" cy="2058762"/>
          </a:xfrm>
          <a:prstGeom prst="flowChartAlternateProcess">
            <a:avLst/>
          </a:prstGeom>
          <a:noFill/>
          <a:ln w="57150" cmpd="sng">
            <a:noFill/>
          </a:ln>
        </p:spPr>
      </p:pic>
      <p:pic>
        <p:nvPicPr>
          <p:cNvPr id="10" name="Picture 2" descr="E:\матрошка\вятская матр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21275" y="919146"/>
            <a:ext cx="715235" cy="1333490"/>
          </a:xfrm>
          <a:prstGeom prst="rect">
            <a:avLst/>
          </a:prstGeom>
          <a:noFill/>
        </p:spPr>
      </p:pic>
      <p:pic>
        <p:nvPicPr>
          <p:cNvPr id="11" name="русская народн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1108315" y="766746"/>
            <a:ext cx="304800" cy="304800"/>
          </a:xfrm>
          <a:prstGeom prst="rect">
            <a:avLst/>
          </a:prstGeom>
        </p:spPr>
      </p:pic>
      <p:pic>
        <p:nvPicPr>
          <p:cNvPr id="15" name="Picture 11" descr="star002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336" y="3980867"/>
            <a:ext cx="1428728" cy="281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 descr="star002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1252" y="543494"/>
            <a:ext cx="1428728" cy="281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121062" y="2518928"/>
            <a:ext cx="561662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66"/>
                </a:solidFill>
                <a:latin typeface="+mj-lt"/>
                <a:ea typeface="Times New Roman"/>
              </a:rPr>
              <a:t>Прекрасный мир</a:t>
            </a:r>
            <a:endParaRPr lang="ru-RU" sz="2000" b="1" dirty="0">
              <a:solidFill>
                <a:srgbClr val="000066"/>
              </a:solidFill>
              <a:latin typeface="+mj-lt"/>
              <a:ea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66"/>
                </a:solidFill>
                <a:latin typeface="+mj-lt"/>
                <a:ea typeface="Times New Roman"/>
              </a:rPr>
              <a:t>Вещей накоплен был веками.</a:t>
            </a:r>
            <a:endParaRPr lang="ru-RU" sz="2000" b="1" dirty="0">
              <a:solidFill>
                <a:srgbClr val="000066"/>
              </a:solidFill>
              <a:latin typeface="+mj-lt"/>
              <a:ea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66"/>
                </a:solidFill>
                <a:latin typeface="+mj-lt"/>
                <a:ea typeface="Times New Roman"/>
              </a:rPr>
              <a:t>Хранит их каждый дом, а может быть – музей.</a:t>
            </a:r>
            <a:endParaRPr lang="ru-RU" sz="2000" b="1" dirty="0">
              <a:solidFill>
                <a:srgbClr val="000066"/>
              </a:solidFill>
              <a:latin typeface="+mj-lt"/>
              <a:ea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66"/>
                </a:solidFill>
                <a:latin typeface="+mj-lt"/>
                <a:ea typeface="Times New Roman"/>
              </a:rPr>
              <a:t>Умейте рисовать и </a:t>
            </a:r>
            <a:r>
              <a:rPr lang="ru-RU" sz="2000" b="1" dirty="0" smtClean="0">
                <a:solidFill>
                  <a:srgbClr val="000066"/>
                </a:solidFill>
                <a:latin typeface="+mj-lt"/>
                <a:ea typeface="Times New Roman"/>
              </a:rPr>
              <a:t>сотворят  </a:t>
            </a:r>
            <a:r>
              <a:rPr lang="ru-RU" sz="2000" b="1" dirty="0">
                <a:solidFill>
                  <a:srgbClr val="000066"/>
                </a:solidFill>
                <a:latin typeface="+mj-lt"/>
                <a:ea typeface="Times New Roman"/>
              </a:rPr>
              <a:t>руками</a:t>
            </a:r>
            <a:endParaRPr lang="ru-RU" sz="2000" b="1" dirty="0">
              <a:solidFill>
                <a:srgbClr val="000066"/>
              </a:solidFill>
              <a:latin typeface="+mj-lt"/>
              <a:ea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66"/>
                </a:solidFill>
                <a:latin typeface="+mj-lt"/>
                <a:ea typeface="Times New Roman"/>
              </a:rPr>
              <a:t>Все то, что может радовать друзей.</a:t>
            </a:r>
            <a:endParaRPr lang="ru-RU" sz="2000" b="1" dirty="0">
              <a:solidFill>
                <a:srgbClr val="000066"/>
              </a:solidFill>
              <a:latin typeface="+mj-lt"/>
              <a:ea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66"/>
                </a:solidFill>
                <a:latin typeface="+mj-lt"/>
                <a:ea typeface="Times New Roman"/>
              </a:rPr>
              <a:t>Путь творчества людей прекрасно бесконечен,</a:t>
            </a:r>
            <a:endParaRPr lang="ru-RU" sz="2000" b="1" dirty="0">
              <a:solidFill>
                <a:srgbClr val="000066"/>
              </a:solidFill>
              <a:latin typeface="+mj-lt"/>
              <a:ea typeface="Calibri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66"/>
                </a:solidFill>
                <a:latin typeface="+mj-lt"/>
                <a:ea typeface="Times New Roman"/>
              </a:rPr>
              <a:t>В нем место есть всегда для вас мои друзья.  </a:t>
            </a:r>
            <a:endParaRPr lang="ru-RU" sz="2000" b="1" dirty="0">
              <a:solidFill>
                <a:srgbClr val="000066"/>
              </a:solidFill>
              <a:latin typeface="+mj-lt"/>
              <a:ea typeface="Calibri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85367" y="94345"/>
            <a:ext cx="2779928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400" b="1" kern="0" dirty="0" smtClean="0">
                <a:solidFill>
                  <a:srgbClr val="7030A0"/>
                </a:solidFill>
              </a:rPr>
              <a:t>Домашнее задание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90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7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t="4553" r="3052" b="7339"/>
          <a:stretch/>
        </p:blipFill>
        <p:spPr bwMode="auto">
          <a:xfrm>
            <a:off x="755576" y="648958"/>
            <a:ext cx="8122953" cy="535363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1447800" y="1353015"/>
            <a:ext cx="6934200" cy="4114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88852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ru-RU" sz="3600" b="1" i="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4D0808">
                        <a:alpha val="89999"/>
                      </a:srgbClr>
                    </a:gs>
                    <a:gs pos="15000">
                      <a:srgbClr val="FF0300">
                        <a:alpha val="93000"/>
                      </a:srgbClr>
                    </a:gs>
                    <a:gs pos="27500">
                      <a:srgbClr val="FF7A00">
                        <a:alpha val="9550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95500"/>
                      </a:srgbClr>
                    </a:gs>
                    <a:gs pos="85000">
                      <a:srgbClr val="FF0300">
                        <a:alpha val="93000"/>
                      </a:srgbClr>
                    </a:gs>
                    <a:gs pos="100000">
                      <a:srgbClr val="4D0808">
                        <a:alpha val="89999"/>
                      </a:srgbClr>
                    </a:gs>
                  </a:gsLst>
                  <a:lin ang="5400000" scaled="1"/>
                </a:gradFill>
                <a:latin typeface="Monotype Corsiva"/>
              </a:rPr>
              <a:t>Спасибо за </a:t>
            </a:r>
          </a:p>
          <a:p>
            <a:pPr algn="ctr">
              <a:defRPr/>
            </a:pPr>
            <a:r>
              <a:rPr lang="ru-RU" sz="3600" b="1" i="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4D0808">
                        <a:alpha val="89999"/>
                      </a:srgbClr>
                    </a:gs>
                    <a:gs pos="15000">
                      <a:srgbClr val="FF0300">
                        <a:alpha val="93000"/>
                      </a:srgbClr>
                    </a:gs>
                    <a:gs pos="27500">
                      <a:srgbClr val="FF7A00">
                        <a:alpha val="9550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95500"/>
                      </a:srgbClr>
                    </a:gs>
                    <a:gs pos="85000">
                      <a:srgbClr val="FF0300">
                        <a:alpha val="93000"/>
                      </a:srgbClr>
                    </a:gs>
                    <a:gs pos="100000">
                      <a:srgbClr val="4D0808">
                        <a:alpha val="89999"/>
                      </a:srgbClr>
                    </a:gs>
                  </a:gsLst>
                  <a:lin ang="5400000" scaled="1"/>
                </a:gradFill>
                <a:latin typeface="Monotype Corsiva"/>
              </a:rPr>
              <a:t>урок!</a:t>
            </a:r>
            <a:endParaRPr lang="ru-RU" sz="3600" b="1" i="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4D0808">
                      <a:alpha val="89999"/>
                    </a:srgbClr>
                  </a:gs>
                  <a:gs pos="15000">
                    <a:srgbClr val="FF0300">
                      <a:alpha val="93000"/>
                    </a:srgbClr>
                  </a:gs>
                  <a:gs pos="27500">
                    <a:srgbClr val="FF7A00">
                      <a:alpha val="95500"/>
                    </a:srgbClr>
                  </a:gs>
                  <a:gs pos="50000">
                    <a:srgbClr val="FFF200"/>
                  </a:gs>
                  <a:gs pos="72500">
                    <a:srgbClr val="FF7A00">
                      <a:alpha val="95500"/>
                    </a:srgbClr>
                  </a:gs>
                  <a:gs pos="85000">
                    <a:srgbClr val="FF0300">
                      <a:alpha val="93000"/>
                    </a:srgbClr>
                  </a:gs>
                  <a:gs pos="100000">
                    <a:srgbClr val="4D0808">
                      <a:alpha val="89999"/>
                    </a:srgbClr>
                  </a:gs>
                </a:gsLst>
                <a:lin ang="5400000" scaled="1"/>
              </a:gradFill>
              <a:latin typeface="Monotype Corsiva"/>
            </a:endParaRPr>
          </a:p>
        </p:txBody>
      </p:sp>
      <p:pic>
        <p:nvPicPr>
          <p:cNvPr id="4" name="Picture 8" descr="a0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48959"/>
            <a:ext cx="1905000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nsk0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002" y="5142005"/>
            <a:ext cx="2339752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92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4464496" cy="1143000"/>
          </a:xfrm>
          <a:solidFill>
            <a:srgbClr val="FFCCFF"/>
          </a:solidFill>
          <a:ln w="5715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Загадка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4690864" cy="5040560"/>
          </a:xfrm>
          <a:solidFill>
            <a:srgbClr val="FFCC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sz="2600" kern="1200" dirty="0">
                <a:solidFill>
                  <a:prstClr val="black"/>
                </a:solidFill>
              </a:rPr>
              <a:t> </a:t>
            </a: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>Алый, шелковый платочек,</a:t>
            </a:r>
            <a:b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</a:b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>Яркий сарафан в цветочек,</a:t>
            </a:r>
            <a:b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</a:b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>Упирается рука</a:t>
            </a:r>
            <a:b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</a:b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>В деревянные бока.</a:t>
            </a:r>
            <a:b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</a:b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>А внутри секреты есть:</a:t>
            </a:r>
            <a:b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</a:b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>Может три, а может шесть.</a:t>
            </a:r>
            <a:b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</a:b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>Разрумянилась немножко</a:t>
            </a:r>
            <a:r>
              <a:rPr lang="ru-RU" sz="2600" b="1" i="1" kern="1200" dirty="0" smtClean="0">
                <a:solidFill>
                  <a:srgbClr val="FF5050"/>
                </a:solidFill>
                <a:latin typeface="Verdana" pitchFamily="34" charset="0"/>
              </a:rPr>
              <a:t>…</a:t>
            </a: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/>
            </a:r>
            <a:b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</a:br>
            <a:r>
              <a:rPr lang="ru-RU" sz="2600" b="1" i="1" kern="1200" dirty="0">
                <a:solidFill>
                  <a:srgbClr val="FF5050"/>
                </a:solidFill>
                <a:latin typeface="Verdana" pitchFamily="34" charset="0"/>
              </a:rPr>
              <a:t>Это… </a:t>
            </a:r>
            <a:r>
              <a:rPr lang="ru-RU" sz="2600" b="1" i="1" kern="1200" dirty="0" smtClean="0">
                <a:solidFill>
                  <a:srgbClr val="FF5050"/>
                </a:solidFill>
                <a:latin typeface="Verdana" pitchFamily="34" charset="0"/>
              </a:rPr>
              <a:t>Русская  </a:t>
            </a:r>
          </a:p>
        </p:txBody>
      </p:sp>
      <p:pic>
        <p:nvPicPr>
          <p:cNvPr id="4" name="Picture 19" descr="C:\Users\Марина\Desktop\matryoshka0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4664"/>
            <a:ext cx="4133250" cy="596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0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4938" y="492738"/>
            <a:ext cx="6314124" cy="646331"/>
          </a:xfrm>
          <a:prstGeom prst="rect">
            <a:avLst/>
          </a:prstGeom>
          <a:solidFill>
            <a:srgbClr val="FFFF66"/>
          </a:solidFill>
          <a:ln w="57150">
            <a:solidFill>
              <a:srgbClr val="FF9900"/>
            </a:solidFill>
          </a:ln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endParaRPr lang="ru-RU" sz="3600" b="1" dirty="0" smtClean="0">
              <a:solidFill>
                <a:srgbClr val="FF99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340768"/>
            <a:ext cx="2736304" cy="507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71148" y="492738"/>
            <a:ext cx="4513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600" b="1" dirty="0">
                <a:solidFill>
                  <a:srgbClr val="FF99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«Русская матрешка»</a:t>
            </a:r>
          </a:p>
        </p:txBody>
      </p:sp>
    </p:spTree>
    <p:extLst>
      <p:ext uri="{BB962C8B-B14F-4D97-AF65-F5344CB8AC3E}">
        <p14:creationId xmlns:p14="http://schemas.microsoft.com/office/powerpoint/2010/main" val="206540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8208912" cy="1143000"/>
          </a:xfr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  <a:spcAft>
                <a:spcPts val="0"/>
              </a:spcAft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Calibri"/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Calibri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Calibri"/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Calibri"/>
              </a:rPr>
            </a:br>
            <a:r>
              <a:rPr lang="ru-RU" sz="3200" b="1" dirty="0" smtClean="0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Calibri"/>
              </a:rPr>
              <a:t>Что </a:t>
            </a:r>
            <a:r>
              <a:rPr lang="ru-RU" sz="3200" b="1" dirty="0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Calibri"/>
              </a:rPr>
              <a:t>бы вы хотели узнать сегодня на уроке?  </a:t>
            </a:r>
            <a:r>
              <a:rPr lang="ru-RU" sz="3200" b="1" dirty="0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Calibri"/>
              </a:rPr>
              <a:t/>
            </a:r>
            <a:br>
              <a:rPr lang="ru-RU" sz="3200" b="1" dirty="0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Calibri"/>
              </a:rPr>
            </a:br>
            <a:r>
              <a:rPr lang="ru-RU" sz="3200" b="1" dirty="0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solidFill>
                <a:srgbClr val="CC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484784"/>
            <a:ext cx="8050088" cy="5040560"/>
          </a:xfrm>
          <a:solidFill>
            <a:srgbClr val="FFCC66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sz="2400" b="1" u="sng" dirty="0">
                <a:solidFill>
                  <a:srgbClr val="CC6600"/>
                </a:solidFill>
                <a:ea typeface="Times New Roman"/>
              </a:rPr>
              <a:t>Цель </a:t>
            </a:r>
            <a:r>
              <a:rPr lang="ru-RU" sz="2400" b="1" u="sng" dirty="0" smtClean="0">
                <a:solidFill>
                  <a:srgbClr val="CC6600"/>
                </a:solidFill>
                <a:ea typeface="Times New Roman"/>
              </a:rPr>
              <a:t>:</a:t>
            </a:r>
            <a:r>
              <a:rPr lang="ru-RU" sz="2400" b="1" dirty="0">
                <a:solidFill>
                  <a:srgbClr val="CC6600"/>
                </a:solidFill>
                <a:ea typeface="Times New Roman"/>
              </a:rPr>
              <a:t> </a:t>
            </a:r>
            <a:endParaRPr lang="ru-RU" sz="2400" b="1" dirty="0" smtClean="0">
              <a:solidFill>
                <a:srgbClr val="CC6600"/>
              </a:solidFill>
              <a:ea typeface="Times New Roman"/>
            </a:endParaRPr>
          </a:p>
          <a:p>
            <a:pPr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CC6600"/>
                </a:solidFill>
                <a:ea typeface="Calibri"/>
              </a:rPr>
              <a:t>создать </a:t>
            </a:r>
            <a:r>
              <a:rPr lang="ru-RU" sz="2400" b="1" i="1" dirty="0">
                <a:solidFill>
                  <a:srgbClr val="CC6600"/>
                </a:solidFill>
                <a:ea typeface="Calibri"/>
              </a:rPr>
              <a:t>эскиз росписи матрешки </a:t>
            </a:r>
            <a:endParaRPr lang="ru-RU" sz="2400" b="1" i="1" dirty="0">
              <a:solidFill>
                <a:srgbClr val="CC6600"/>
              </a:solidFill>
              <a:latin typeface="Calibri"/>
              <a:ea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CC6600"/>
                </a:solidFill>
                <a:ea typeface="Times New Roman"/>
              </a:rPr>
              <a:t>узнать </a:t>
            </a:r>
            <a:r>
              <a:rPr lang="ru-RU" sz="2400" b="1" i="1" dirty="0">
                <a:solidFill>
                  <a:srgbClr val="CC6600"/>
                </a:solidFill>
                <a:ea typeface="Times New Roman"/>
              </a:rPr>
              <a:t>историю матрешки </a:t>
            </a:r>
            <a:endParaRPr lang="ru-RU" sz="2400" b="1" i="1" dirty="0" smtClean="0">
              <a:solidFill>
                <a:srgbClr val="CC6600"/>
              </a:solidFill>
              <a:ea typeface="Times New Roman"/>
            </a:endParaRPr>
          </a:p>
          <a:p>
            <a:pPr marL="0" indent="0">
              <a:buNone/>
            </a:pPr>
            <a:endParaRPr lang="ru-RU" sz="2400" i="1" dirty="0" smtClean="0"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b="1" u="sng" dirty="0">
                <a:solidFill>
                  <a:srgbClr val="993300"/>
                </a:solidFill>
                <a:ea typeface="Times New Roman"/>
              </a:rPr>
              <a:t>Что нам нужно сделать, что бы достичь поставленных </a:t>
            </a:r>
            <a:r>
              <a:rPr lang="ru-RU" sz="2000" b="1" u="sng" dirty="0" smtClean="0">
                <a:solidFill>
                  <a:srgbClr val="993300"/>
                </a:solidFill>
                <a:ea typeface="Times New Roman"/>
              </a:rPr>
              <a:t>целей?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sz="2400" b="1" dirty="0">
              <a:solidFill>
                <a:srgbClr val="993300"/>
              </a:solidFill>
              <a:ea typeface="Times New Roman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i="1" dirty="0">
                <a:solidFill>
                  <a:srgbClr val="993300"/>
                </a:solidFill>
                <a:ea typeface="Times New Roman"/>
              </a:rPr>
              <a:t>Изучить историю </a:t>
            </a:r>
            <a:r>
              <a:rPr lang="ru-RU" sz="2400" b="1" i="1" dirty="0" smtClean="0">
                <a:solidFill>
                  <a:srgbClr val="993300"/>
                </a:solidFill>
                <a:ea typeface="Times New Roman"/>
              </a:rPr>
              <a:t>игрушки </a:t>
            </a:r>
            <a:endParaRPr lang="ru-RU" sz="2400" b="1" i="1" dirty="0">
              <a:solidFill>
                <a:srgbClr val="993300"/>
              </a:solidFill>
              <a:ea typeface="Times New Roman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i="1" dirty="0">
                <a:solidFill>
                  <a:srgbClr val="993300"/>
                </a:solidFill>
                <a:ea typeface="Times New Roman"/>
              </a:rPr>
              <a:t>Сравнить разных матрешек 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993300"/>
                </a:solidFill>
                <a:ea typeface="Times New Roman"/>
              </a:rPr>
              <a:t>Изучить </a:t>
            </a:r>
            <a:r>
              <a:rPr lang="ru-RU" sz="2400" b="1" i="1" dirty="0">
                <a:solidFill>
                  <a:srgbClr val="993300"/>
                </a:solidFill>
                <a:ea typeface="Times New Roman"/>
              </a:rPr>
              <a:t>росписи матрешек </a:t>
            </a:r>
            <a:endParaRPr lang="ru-RU" sz="2400" b="1" i="1" dirty="0">
              <a:solidFill>
                <a:srgbClr val="9933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111273"/>
            <a:ext cx="1440160" cy="227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49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73293"/>
            <a:ext cx="8229600" cy="1143000"/>
          </a:xfr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/>
            </a:r>
            <a:br>
              <a:rPr lang="ru-RU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</a:br>
            <a:r>
              <a:rPr lang="ru-RU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Что </a:t>
            </a:r>
            <a:r>
              <a:rPr lang="ru-RU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такое матрёшка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1549" y="4365104"/>
            <a:ext cx="7834064" cy="2304256"/>
          </a:xfr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«  Матрёшка – это полая внутри деревянная ярко  разрисованная кукла  в виде  полуовальной фигуры, в которую  вставляются другие такие же куклы  меньшего  размера»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929225"/>
            <a:ext cx="3888432" cy="400110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r>
              <a:rPr lang="ru-RU" sz="2000" kern="0" dirty="0">
                <a:solidFill>
                  <a:srgbClr val="993300"/>
                </a:solidFill>
                <a:ea typeface="Times New Roman"/>
              </a:rPr>
              <a:t>Сергея Ивановича </a:t>
            </a:r>
            <a:r>
              <a:rPr lang="ru-RU" sz="2000" kern="0" dirty="0" err="1">
                <a:solidFill>
                  <a:srgbClr val="993300"/>
                </a:solidFill>
                <a:ea typeface="Times New Roman"/>
              </a:rPr>
              <a:t>Ожёгова</a:t>
            </a:r>
            <a:endParaRPr lang="ru-RU" sz="2000" dirty="0">
              <a:solidFill>
                <a:srgbClr val="9933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2317716"/>
              </p:ext>
            </p:extLst>
          </p:nvPr>
        </p:nvGraphicFramePr>
        <p:xfrm>
          <a:off x="3779912" y="1484784"/>
          <a:ext cx="2016224" cy="230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Рисунок" r:id="rId3" imgW="685835" imgH="952549" progId="StaticDib">
                  <p:embed/>
                </p:oleObj>
              </mc:Choice>
              <mc:Fallback>
                <p:oleObj name="Рисунок" r:id="rId3" imgW="685835" imgH="952549" progId="StaticDib">
                  <p:embed/>
                  <p:pic>
                    <p:nvPicPr>
                      <p:cNvPr id="0" name="rectole000000000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1484784"/>
                        <a:ext cx="2016224" cy="230425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347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знакомства с русской игрушкой нам предстоит путешествие в прошлое нашей страны.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Ну что, начнем!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Матрешка всегда радует нас неповторимой красотой: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воеобразием росписи,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ркостью красок.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Сколько фантазий вкладывают мастера в их изготовление!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076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715200" cy="1162050"/>
          </a:xfrm>
        </p:spPr>
        <p:txBody>
          <a:bodyPr/>
          <a:lstStyle/>
          <a:p>
            <a:r>
              <a:rPr lang="ru-RU" sz="4000" kern="12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 появилась Матрёшка?</a:t>
            </a:r>
            <a:br>
              <a:rPr lang="ru-RU" sz="4000" kern="12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1484784"/>
            <a:ext cx="2963851" cy="3528394"/>
          </a:xfrm>
          <a:prstGeom prst="roundRect">
            <a:avLst/>
          </a:prstGeom>
          <a:solidFill>
            <a:srgbClr val="FFFFFF"/>
          </a:solidFill>
          <a:ln w="76200" cap="sq">
            <a:solidFill>
              <a:srgbClr val="FF66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170390" y="1340768"/>
            <a:ext cx="4722090" cy="440120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Aft>
                <a:spcPts val="0"/>
              </a:spcAft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Прообразом русской матрешки стала точеная фигурка буддийского святого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Фукурумы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, которую 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привезли из Японии с острова Хонсю, в подмосковную усадьбу Абрамцево. Фигурка изображала мудреца с вытянутой от долгих раздумий головой, она оказалась разъемной, и внутри была спрятана фигурка поменьше, которая тоже состояла из двух половинок. Всего таких куколок оказалось пять. 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Фукурума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/>
              </a:rPr>
              <a:t> - добродушный лысый мудрец,   один из семи богов удачи.</a:t>
            </a:r>
          </a:p>
        </p:txBody>
      </p:sp>
    </p:spTree>
    <p:extLst>
      <p:ext uri="{BB962C8B-B14F-4D97-AF65-F5344CB8AC3E}">
        <p14:creationId xmlns:p14="http://schemas.microsoft.com/office/powerpoint/2010/main" val="224434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Кто же впервые смастерил матрешку и почему она получила именно такое имя?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77251" y="1533465"/>
            <a:ext cx="6102424" cy="5016758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Японскую фигурку в России встретил с интересом токарь Василий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Звёздочкин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. Именно он выточил из  дерева  похожие  фигурки , которые вкладывались одна в другую.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Известный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художник Сергей Малютин расписал фигурку на русский лад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–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это была круглолицая румяная девушка в цветном платке, сарафане, с черным петухом в руке. 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Фигурка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состояла из 8 фигурок. Девочки чередовались с мальчиками, а венчал это семейство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спелёнутый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 младенец.  Самым  распространённым на Руси  именем была  Матрёна, если ласково, то Матрёшка.  Так и назвали деревянную барышню. Со временем имя Матрёшка стало нарицательным.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 Как вы думаете, легко ли сделать матрёшку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?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40" y="1700808"/>
            <a:ext cx="1775197" cy="3217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26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День Победы_06">
  <a:themeElements>
    <a:clrScheme name="День Победы_06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Апекс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3358</TotalTime>
  <Words>1229</Words>
  <Application>Microsoft Office PowerPoint</Application>
  <PresentationFormat>Экран (4:3)</PresentationFormat>
  <Paragraphs>145</Paragraphs>
  <Slides>26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День Победы_06</vt:lpstr>
      <vt:lpstr>Апекс</vt:lpstr>
      <vt:lpstr>Рисунок</vt:lpstr>
      <vt:lpstr>Пакет</vt:lpstr>
      <vt:lpstr>Муниципальное бюджетное общеобразовательное учреждение «Лицей»</vt:lpstr>
      <vt:lpstr>Презентация PowerPoint</vt:lpstr>
      <vt:lpstr>Загадка</vt:lpstr>
      <vt:lpstr>Презентация PowerPoint</vt:lpstr>
      <vt:lpstr>  Что бы вы хотели узнать сегодня на уроке?    </vt:lpstr>
      <vt:lpstr> Что такое матрёшка  </vt:lpstr>
      <vt:lpstr>Для знакомства с русской игрушкой нам предстоит путешествие в прошлое нашей страны. Ну что, начнем!</vt:lpstr>
      <vt:lpstr>Как появилась Матрёшка? </vt:lpstr>
      <vt:lpstr>Кто же впервые смастерил матрешку и почему она получила именно такое имя? </vt:lpstr>
      <vt:lpstr>Как же появляется на свет матрёшка?</vt:lpstr>
      <vt:lpstr>  Сергиево-Посадская матрешка   (загорская) </vt:lpstr>
      <vt:lpstr>Семеновская матрешка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Распределение ролей между группами:</vt:lpstr>
      <vt:lpstr>  Давайте сегодня, попробуем стать мастерами-художниками.     </vt:lpstr>
      <vt:lpstr>Ребята, наша работа подходит к концу</vt:lpstr>
      <vt:lpstr>Презентация PowerPoint</vt:lpstr>
      <vt:lpstr>Презентация PowerPoint</vt:lpstr>
      <vt:lpstr>Презентация PowerPoint</vt:lpstr>
      <vt:lpstr>Аппликация, оригами</vt:lpstr>
      <vt:lpstr>Анкета «Оцени свою работу»</vt:lpstr>
      <vt:lpstr>Презентация PowerPoint</vt:lpstr>
      <vt:lpstr>Презентация PowerPoint</vt:lpstr>
    </vt:vector>
  </TitlesOfParts>
  <Company>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образовательное учреждение Лицей</dc:title>
  <dc:creator>Якушина Лидия Николаевна</dc:creator>
  <cp:lastModifiedBy>Якушина Лидия Николаевна</cp:lastModifiedBy>
  <cp:revision>173</cp:revision>
  <dcterms:created xsi:type="dcterms:W3CDTF">2001-12-31T20:58:38Z</dcterms:created>
  <dcterms:modified xsi:type="dcterms:W3CDTF">2014-11-27T06:08:25Z</dcterms:modified>
</cp:coreProperties>
</file>