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260" r:id="rId3"/>
    <p:sldId id="262" r:id="rId4"/>
    <p:sldId id="316" r:id="rId5"/>
    <p:sldId id="317" r:id="rId6"/>
    <p:sldId id="321" r:id="rId7"/>
    <p:sldId id="302" r:id="rId8"/>
    <p:sldId id="309" r:id="rId9"/>
    <p:sldId id="310" r:id="rId10"/>
    <p:sldId id="294" r:id="rId11"/>
    <p:sldId id="296" r:id="rId12"/>
    <p:sldId id="297" r:id="rId13"/>
    <p:sldId id="329" r:id="rId14"/>
    <p:sldId id="330" r:id="rId15"/>
    <p:sldId id="331" r:id="rId16"/>
    <p:sldId id="300" r:id="rId17"/>
    <p:sldId id="305" r:id="rId18"/>
    <p:sldId id="301" r:id="rId19"/>
    <p:sldId id="303" r:id="rId20"/>
    <p:sldId id="333" r:id="rId21"/>
    <p:sldId id="336" r:id="rId22"/>
    <p:sldId id="337" r:id="rId23"/>
    <p:sldId id="26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C432E-335F-4358-9B5B-694563F4BA82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32E2C-BBDA-4064-9168-F5B74EA41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32E2C-BBDA-4064-9168-F5B74EA41C0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CC304-DC7C-45F1-B09E-C496AB2E631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344AE-2583-4944-8DA1-6D35488406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image" Target="../media/image1.jpeg"/><Relationship Id="rId7" Type="http://schemas.openxmlformats.org/officeDocument/2006/relationships/slide" Target="slide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8.xml"/><Relationship Id="rId9" Type="http://schemas.openxmlformats.org/officeDocument/2006/relationships/slide" Target="slide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nisim.org/wp-content/uploads/1u.jp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anisim.org/wp-content/uploads/2u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0" y="2132856"/>
            <a:ext cx="8136904" cy="1224136"/>
          </a:xfrm>
        </p:spPr>
        <p:txBody>
          <a:bodyPr>
            <a:noAutofit/>
          </a:bodyPr>
          <a:lstStyle/>
          <a:p>
            <a:r>
              <a:rPr lang="en-US" sz="6000" b="1" i="1" u="sng" dirty="0" smtClean="0">
                <a:latin typeface="Comic Sans MS" pitchFamily="66" charset="0"/>
              </a:rPr>
              <a:t>C</a:t>
            </a:r>
            <a:r>
              <a:rPr lang="ru-RU" sz="6000" b="1" i="1" u="sng" dirty="0" smtClean="0">
                <a:latin typeface="Comic Sans MS" pitchFamily="66" charset="0"/>
              </a:rPr>
              <a:t>таринные способы умножения.</a:t>
            </a:r>
            <a:endParaRPr lang="ru-RU" sz="60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4725144"/>
            <a:ext cx="9144000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Чернокнижникова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Людмила Михайловна,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учитель математики МБОУ Зимовниковская СОШ № 1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484784"/>
            <a:ext cx="8229600" cy="338437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400" b="1" i="1" dirty="0" smtClean="0"/>
              <a:t>2. Умножение </a:t>
            </a:r>
            <a:r>
              <a:rPr lang="ru-RU" sz="4400" b="1" i="1" dirty="0"/>
              <a:t>методом </a:t>
            </a:r>
            <a:r>
              <a:rPr lang="ru-RU" sz="4400" b="1" i="1" dirty="0" err="1"/>
              <a:t>Ферроля</a:t>
            </a:r>
            <a:r>
              <a:rPr lang="ru-RU" sz="4400" b="1" i="1" dirty="0"/>
              <a:t>.</a:t>
            </a:r>
            <a:endParaRPr lang="ru-RU" sz="4400" dirty="0"/>
          </a:p>
          <a:p>
            <a:pPr>
              <a:buNone/>
            </a:pPr>
            <a:r>
              <a:rPr lang="ru-RU" b="1" i="1" dirty="0"/>
              <a:t> </a:t>
            </a: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500" dirty="0" smtClean="0"/>
              <a:t>Для </a:t>
            </a:r>
            <a:r>
              <a:rPr lang="ru-RU" sz="4500" dirty="0"/>
              <a:t>умножения единиц произведения </a:t>
            </a:r>
            <a:r>
              <a:rPr lang="ru-RU" sz="4500" dirty="0" err="1"/>
              <a:t>переумножения</a:t>
            </a:r>
            <a:r>
              <a:rPr lang="ru-RU" sz="4500" dirty="0"/>
              <a:t> перемножают единицы множителей, для получения десятков, умножают десятки одного на единицы другого и наоборот и результаты складывают, для получения сотен перемножают десятки</a:t>
            </a:r>
            <a:r>
              <a:rPr lang="ru-RU" sz="4500" dirty="0" smtClean="0"/>
              <a:t>.</a:t>
            </a:r>
            <a:r>
              <a:rPr lang="ru-RU" sz="4500" dirty="0"/>
              <a:t> Методом </a:t>
            </a:r>
            <a:r>
              <a:rPr lang="ru-RU" sz="4500" dirty="0" err="1"/>
              <a:t>Ферроля</a:t>
            </a:r>
            <a:r>
              <a:rPr lang="ru-RU" sz="4500" dirty="0"/>
              <a:t> легко перемножать устно двухзначные числа от 10 до 20.</a:t>
            </a:r>
          </a:p>
          <a:p>
            <a:pPr>
              <a:buNone/>
            </a:pPr>
            <a:r>
              <a:rPr lang="ru-RU" dirty="0"/>
              <a:t>   </a:t>
            </a:r>
          </a:p>
          <a:p>
            <a:pPr>
              <a:buNone/>
            </a:pPr>
            <a:r>
              <a:rPr lang="ru-RU" dirty="0"/>
              <a:t>                   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4365104"/>
            <a:ext cx="3312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/>
              <a:t>Например:</a:t>
            </a:r>
            <a:r>
              <a:rPr lang="ru-RU" sz="2400" b="1" dirty="0" smtClean="0"/>
              <a:t> 12х14=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4941168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а)2х4=8, пишем 8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5445224"/>
            <a:ext cx="31275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б)1х4+2х1=6, пишем 6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5949280"/>
            <a:ext cx="25376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2400" dirty="0" smtClean="0"/>
              <a:t>в)1х1=1, пишем 1.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4365104"/>
            <a:ext cx="432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8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95936" y="4365104"/>
            <a:ext cx="432048" cy="470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3968" y="4365104"/>
            <a:ext cx="432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4" name="Равнобедренный треугольник 13">
            <a:hlinkClick r:id="rId4" action="ppaction://hlinksldjump"/>
          </p:cNvPr>
          <p:cNvSpPr/>
          <p:nvPr/>
        </p:nvSpPr>
        <p:spPr>
          <a:xfrm>
            <a:off x="8244408" y="6237312"/>
            <a:ext cx="432048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285875"/>
            <a:ext cx="9144000" cy="55721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3.</a:t>
            </a:r>
            <a:r>
              <a:rPr lang="ru-RU" b="1" i="1" dirty="0" smtClean="0"/>
              <a:t>Японский  способ умножения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Допустим, нам надо умножить </a:t>
            </a:r>
            <a:r>
              <a:rPr lang="ru-RU" dirty="0" smtClean="0"/>
              <a:t>24 </a:t>
            </a:r>
            <a:r>
              <a:rPr lang="ru-RU" dirty="0" smtClean="0"/>
              <a:t>на </a:t>
            </a:r>
            <a:r>
              <a:rPr lang="ru-RU" dirty="0" smtClean="0"/>
              <a:t>13.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Начертим следующий рисунок:</a:t>
            </a:r>
          </a:p>
          <a:p>
            <a:pPr>
              <a:buNone/>
            </a:pPr>
            <a:r>
              <a:rPr lang="ru-RU" b="1" dirty="0" smtClean="0"/>
              <a:t>                                                           24</a:t>
            </a:r>
          </a:p>
          <a:p>
            <a:pPr>
              <a:buNone/>
            </a:pPr>
            <a:r>
              <a:rPr lang="ru-RU" b="1" dirty="0" smtClean="0"/>
              <a:t>                                                           13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</a:t>
            </a:r>
            <a:r>
              <a:rPr lang="ru-RU" sz="2800" b="1" dirty="0" smtClean="0"/>
              <a:t>Верхний левый край: 2</a:t>
            </a:r>
          </a:p>
          <a:p>
            <a:pPr>
              <a:buNone/>
            </a:pPr>
            <a:r>
              <a:rPr lang="ru-RU" sz="2800" b="1" dirty="0" smtClean="0"/>
              <a:t>                                                                           </a:t>
            </a:r>
            <a:r>
              <a:rPr lang="ru-RU" sz="2600" b="1" dirty="0" smtClean="0"/>
              <a:t>Нижний левый край: 6</a:t>
            </a:r>
            <a:endParaRPr lang="ru-RU" sz="2600" dirty="0" smtClean="0"/>
          </a:p>
          <a:p>
            <a:pPr algn="r">
              <a:buNone/>
            </a:pPr>
            <a:r>
              <a:rPr lang="ru-RU" dirty="0" smtClean="0"/>
              <a:t> </a:t>
            </a:r>
            <a:r>
              <a:rPr lang="ru-RU" sz="2600" b="1" dirty="0" smtClean="0"/>
              <a:t>Верхний правый: 4</a:t>
            </a:r>
            <a:endParaRPr lang="ru-RU" sz="2600" dirty="0" smtClean="0"/>
          </a:p>
          <a:p>
            <a:pPr algn="r">
              <a:buNone/>
            </a:pPr>
            <a:r>
              <a:rPr lang="ru-RU" dirty="0" smtClean="0"/>
              <a:t>  </a:t>
            </a:r>
            <a:r>
              <a:rPr lang="ru-RU" sz="2600" b="1" dirty="0" smtClean="0"/>
              <a:t>Нижний правый: 12</a:t>
            </a:r>
            <a:endParaRPr lang="ru-RU" sz="2600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1071538" y="4286256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1285852" y="4214818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2786050" y="4071942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071802" y="3929066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428992" y="3929066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3786182" y="3786190"/>
            <a:ext cx="1785950" cy="17859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85786" y="3929066"/>
            <a:ext cx="4000528" cy="121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428728" y="4643446"/>
            <a:ext cx="4000528" cy="121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357290" y="4929198"/>
            <a:ext cx="4000528" cy="121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071538" y="4429132"/>
            <a:ext cx="4000528" cy="121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1571604" y="478632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857356" y="471488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071670" y="521495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285984" y="514351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285984" y="550070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2500298" y="542926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500298" y="571501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78605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4071934" y="407194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071802" y="435769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428992" y="428625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714744" y="421481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571868" y="485776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857620" y="471488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4143372" y="464344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4500562" y="450057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786182" y="507207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071934" y="492919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4357686" y="485776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4786314" y="478632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929058" y="528638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4286248" y="521495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4572000" y="507207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5000628" y="500063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4643438" y="3214686"/>
            <a:ext cx="428628" cy="50006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х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6" grpId="1" animBg="1"/>
      <p:bldP spid="37" grpId="0" animBg="1"/>
      <p:bldP spid="38" grpId="0" animBg="1"/>
      <p:bldP spid="38" grpId="1" animBg="1"/>
      <p:bldP spid="39" grpId="0" animBg="1"/>
      <p:bldP spid="40" grpId="0" animBg="1"/>
      <p:bldP spid="40" grpId="1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1814512"/>
            <a:ext cx="8229600" cy="50434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dirty="0" smtClean="0"/>
              <a:t>1)Пересечения в верхнем левом крае (2) – первое число ответа</a:t>
            </a:r>
          </a:p>
          <a:p>
            <a:pPr>
              <a:buNone/>
            </a:pPr>
            <a:r>
              <a:rPr lang="ru-RU" sz="9600" b="1" dirty="0" smtClean="0"/>
              <a:t>2)Сумма пересечений нижнего левого и верхнего правого краев (6+4) – второе число ответа</a:t>
            </a:r>
          </a:p>
          <a:p>
            <a:pPr>
              <a:buNone/>
            </a:pPr>
            <a:r>
              <a:rPr lang="ru-RU" sz="9600" b="1" dirty="0" smtClean="0"/>
              <a:t>3)Пересечения в нижнем правом крае (12) – третье число ответа</a:t>
            </a:r>
          </a:p>
          <a:p>
            <a:pPr>
              <a:buNone/>
            </a:pPr>
            <a:r>
              <a:rPr lang="ru-RU" sz="9600" b="1" dirty="0" smtClean="0"/>
              <a:t>Получается:</a:t>
            </a:r>
          </a:p>
          <a:p>
            <a:pPr>
              <a:buNone/>
            </a:pPr>
            <a:r>
              <a:rPr lang="ru-RU" sz="9600" b="1" dirty="0" smtClean="0"/>
              <a:t>2; 10; 12.</a:t>
            </a:r>
          </a:p>
          <a:p>
            <a:pPr>
              <a:buNone/>
            </a:pPr>
            <a:r>
              <a:rPr lang="ru-RU" sz="9600" b="1" dirty="0" smtClean="0"/>
              <a:t>Т.к. два последних числа – двузначные и мы не можем их записать, то записываем только единицы, а десятки прибавляем к предыдущему.</a:t>
            </a:r>
          </a:p>
          <a:p>
            <a:pPr>
              <a:buNone/>
            </a:pPr>
            <a:r>
              <a:rPr lang="ru-RU" sz="9600" b="1" dirty="0" smtClean="0"/>
              <a:t>3(2+1)1(0+1)2</a:t>
            </a:r>
          </a:p>
          <a:p>
            <a:pPr>
              <a:buNone/>
            </a:pPr>
            <a:r>
              <a:rPr lang="ru-RU" sz="11200" b="1" dirty="0" smtClean="0"/>
              <a:t>Ответ: 312</a:t>
            </a:r>
          </a:p>
          <a:p>
            <a:pPr>
              <a:buNone/>
            </a:pPr>
            <a:endParaRPr lang="ru-RU" sz="9600" i="1" dirty="0" smtClean="0"/>
          </a:p>
          <a:p>
            <a:pPr>
              <a:buNone/>
            </a:pPr>
            <a:r>
              <a:rPr lang="ru-RU" sz="9600" i="1" dirty="0" smtClean="0"/>
              <a:t> </a:t>
            </a:r>
            <a:endParaRPr lang="ru-RU" sz="9600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  <p:sp>
        <p:nvSpPr>
          <p:cNvPr id="5" name="Равнобедренный треугольник 4">
            <a:hlinkClick r:id="rId4" action="ppaction://hlinksldjump"/>
          </p:cNvPr>
          <p:cNvSpPr/>
          <p:nvPr/>
        </p:nvSpPr>
        <p:spPr>
          <a:xfrm>
            <a:off x="8244408" y="6237312"/>
            <a:ext cx="432048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ый треугольник 1"/>
          <p:cNvSpPr/>
          <p:nvPr/>
        </p:nvSpPr>
        <p:spPr>
          <a:xfrm rot="54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ый треугольник 2"/>
          <p:cNvSpPr/>
          <p:nvPr/>
        </p:nvSpPr>
        <p:spPr>
          <a:xfrm rot="54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62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54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54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54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 rot="162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162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62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ый треугольник 43"/>
          <p:cNvSpPr/>
          <p:nvPr/>
        </p:nvSpPr>
        <p:spPr>
          <a:xfrm rot="54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ый треугольник 44"/>
          <p:cNvSpPr/>
          <p:nvPr/>
        </p:nvSpPr>
        <p:spPr>
          <a:xfrm rot="54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ый треугольник 45"/>
          <p:cNvSpPr/>
          <p:nvPr/>
        </p:nvSpPr>
        <p:spPr>
          <a:xfrm rot="54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ый треугольник 46"/>
          <p:cNvSpPr/>
          <p:nvPr/>
        </p:nvSpPr>
        <p:spPr>
          <a:xfrm rot="162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ый треугольник 47"/>
          <p:cNvSpPr/>
          <p:nvPr/>
        </p:nvSpPr>
        <p:spPr>
          <a:xfrm rot="162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ый треугольник 48"/>
          <p:cNvSpPr/>
          <p:nvPr/>
        </p:nvSpPr>
        <p:spPr>
          <a:xfrm rot="162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ый треугольник 49"/>
          <p:cNvSpPr/>
          <p:nvPr/>
        </p:nvSpPr>
        <p:spPr>
          <a:xfrm rot="54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ый треугольник 50"/>
          <p:cNvSpPr/>
          <p:nvPr/>
        </p:nvSpPr>
        <p:spPr>
          <a:xfrm rot="54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ый треугольник 51"/>
          <p:cNvSpPr/>
          <p:nvPr/>
        </p:nvSpPr>
        <p:spPr>
          <a:xfrm rot="54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ый треугольник 52"/>
          <p:cNvSpPr/>
          <p:nvPr/>
        </p:nvSpPr>
        <p:spPr>
          <a:xfrm rot="162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ый треугольник 53"/>
          <p:cNvSpPr/>
          <p:nvPr/>
        </p:nvSpPr>
        <p:spPr>
          <a:xfrm rot="162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ый треугольник 54"/>
          <p:cNvSpPr/>
          <p:nvPr/>
        </p:nvSpPr>
        <p:spPr>
          <a:xfrm rot="162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2352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6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4360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8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76368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555776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7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275856" y="371703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3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275856" y="443711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419872" y="5085184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0" y="1484784"/>
            <a:ext cx="89644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 smtClean="0"/>
              <a:t>4.Итальянский способ умножения («Сеткой»)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В Италии, а также во многих странах Востока, этот способ приобрел большую известность.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283968" y="2924944"/>
            <a:ext cx="457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/>
              <a:t>Например,</a:t>
            </a:r>
            <a:endParaRPr lang="en-US" sz="2800" b="1" dirty="0" smtClean="0"/>
          </a:p>
          <a:p>
            <a:pPr>
              <a:buNone/>
            </a:pPr>
            <a:r>
              <a:rPr lang="ru-RU" sz="2800" dirty="0" smtClean="0"/>
              <a:t> умножим 6827 на 345.</a:t>
            </a:r>
          </a:p>
          <a:p>
            <a:pPr>
              <a:buNone/>
            </a:pPr>
            <a:r>
              <a:rPr lang="ru-RU" sz="2800" b="1" dirty="0" smtClean="0"/>
              <a:t>1. </a:t>
            </a:r>
            <a:r>
              <a:rPr lang="ru-RU" sz="2800" dirty="0" smtClean="0"/>
              <a:t>Вычерчиваем квадратную сетку и пишем одно из чисел над колонками, а второе по высоте. 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2" name="Прямоугольный треугольник 1"/>
          <p:cNvSpPr/>
          <p:nvPr/>
        </p:nvSpPr>
        <p:spPr>
          <a:xfrm rot="54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ый треугольник 2"/>
          <p:cNvSpPr/>
          <p:nvPr/>
        </p:nvSpPr>
        <p:spPr>
          <a:xfrm rot="54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62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54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54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54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 rot="162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162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62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ый треугольник 43"/>
          <p:cNvSpPr/>
          <p:nvPr/>
        </p:nvSpPr>
        <p:spPr>
          <a:xfrm rot="54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ый треугольник 44"/>
          <p:cNvSpPr/>
          <p:nvPr/>
        </p:nvSpPr>
        <p:spPr>
          <a:xfrm rot="54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ый треугольник 45"/>
          <p:cNvSpPr/>
          <p:nvPr/>
        </p:nvSpPr>
        <p:spPr>
          <a:xfrm rot="54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ый треугольник 46"/>
          <p:cNvSpPr/>
          <p:nvPr/>
        </p:nvSpPr>
        <p:spPr>
          <a:xfrm rot="162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ый треугольник 47"/>
          <p:cNvSpPr/>
          <p:nvPr/>
        </p:nvSpPr>
        <p:spPr>
          <a:xfrm rot="162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ый треугольник 48"/>
          <p:cNvSpPr/>
          <p:nvPr/>
        </p:nvSpPr>
        <p:spPr>
          <a:xfrm rot="162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ый треугольник 49"/>
          <p:cNvSpPr/>
          <p:nvPr/>
        </p:nvSpPr>
        <p:spPr>
          <a:xfrm rot="54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ый треугольник 50"/>
          <p:cNvSpPr/>
          <p:nvPr/>
        </p:nvSpPr>
        <p:spPr>
          <a:xfrm rot="54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ый треугольник 51"/>
          <p:cNvSpPr/>
          <p:nvPr/>
        </p:nvSpPr>
        <p:spPr>
          <a:xfrm rot="54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ый треугольник 52"/>
          <p:cNvSpPr/>
          <p:nvPr/>
        </p:nvSpPr>
        <p:spPr>
          <a:xfrm rot="162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ый треугольник 53"/>
          <p:cNvSpPr/>
          <p:nvPr/>
        </p:nvSpPr>
        <p:spPr>
          <a:xfrm rot="162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ый треугольник 54"/>
          <p:cNvSpPr/>
          <p:nvPr/>
        </p:nvSpPr>
        <p:spPr>
          <a:xfrm rot="162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2352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6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4360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8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76368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555776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7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275856" y="371703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3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275856" y="443711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275856" y="5229200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1520" y="3501009"/>
            <a:ext cx="4320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cs typeface="Aharoni" pitchFamily="2" charset="-79"/>
              </a:rPr>
              <a:t>1</a:t>
            </a:r>
            <a:r>
              <a:rPr lang="ru-RU" sz="4400" b="1" dirty="0" smtClean="0">
                <a:cs typeface="Aharoni" pitchFamily="2" charset="-79"/>
              </a:rPr>
              <a:t> 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1560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8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115616" y="3429000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331640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4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63688" y="3429000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23728" y="3645024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6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483768" y="3429000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771800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1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0" y="1484784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2. </a:t>
            </a:r>
            <a:r>
              <a:rPr lang="ru-RU" sz="2800" dirty="0" smtClean="0"/>
              <a:t>Умножаем число каждого ряда последовательно на числа каждой колонки.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355976" y="2852936"/>
            <a:ext cx="42910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8*3 = 24</a:t>
            </a:r>
            <a:r>
              <a:rPr lang="ru-RU" sz="2800" dirty="0" smtClean="0"/>
              <a:t>. Записываем </a:t>
            </a:r>
            <a:r>
              <a:rPr lang="ru-RU" sz="2800" b="1" dirty="0" smtClean="0"/>
              <a:t>2</a:t>
            </a:r>
            <a:r>
              <a:rPr lang="ru-RU" sz="2800" dirty="0" smtClean="0"/>
              <a:t> и </a:t>
            </a:r>
            <a:r>
              <a:rPr lang="ru-RU" sz="2800" b="1" dirty="0" smtClean="0"/>
              <a:t>4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427984" y="3284984"/>
            <a:ext cx="4390241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2*3 = 6. </a:t>
            </a:r>
            <a:r>
              <a:rPr lang="ru-RU" sz="2800" dirty="0" smtClean="0"/>
              <a:t>Записываем </a:t>
            </a:r>
            <a:r>
              <a:rPr lang="ru-RU" sz="2800" b="1" dirty="0" smtClean="0"/>
              <a:t>0</a:t>
            </a:r>
            <a:r>
              <a:rPr lang="ru-RU" sz="2800" dirty="0" smtClean="0"/>
              <a:t> и </a:t>
            </a:r>
            <a:r>
              <a:rPr lang="ru-RU" sz="2800" b="1" dirty="0" smtClean="0"/>
              <a:t>6 </a:t>
            </a:r>
          </a:p>
          <a:p>
            <a:r>
              <a:rPr lang="ru-RU" sz="2800" dirty="0" smtClean="0"/>
              <a:t>Если при умножении </a:t>
            </a:r>
          </a:p>
          <a:p>
            <a:r>
              <a:rPr lang="ru-RU" sz="2800" dirty="0" smtClean="0"/>
              <a:t>получается однозначное</a:t>
            </a:r>
          </a:p>
          <a:p>
            <a:r>
              <a:rPr lang="ru-RU" sz="2800" dirty="0" smtClean="0"/>
              <a:t> число, записываем </a:t>
            </a:r>
          </a:p>
          <a:p>
            <a:r>
              <a:rPr lang="ru-RU" sz="2800" dirty="0" smtClean="0"/>
              <a:t>вверху 0, а внизу это число.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4355976" y="5589240"/>
            <a:ext cx="42910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7*3 = 21</a:t>
            </a:r>
            <a:r>
              <a:rPr lang="ru-RU" sz="2800" dirty="0" smtClean="0"/>
              <a:t>. Записываем </a:t>
            </a:r>
            <a:r>
              <a:rPr lang="ru-RU" sz="2800" b="1" dirty="0" smtClean="0"/>
              <a:t>2 </a:t>
            </a:r>
            <a:r>
              <a:rPr lang="ru-RU" sz="2800" dirty="0" smtClean="0"/>
              <a:t>и </a:t>
            </a:r>
            <a:r>
              <a:rPr lang="ru-RU" sz="2800" b="1" dirty="0" smtClean="0"/>
              <a:t>1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3779912" y="2060848"/>
            <a:ext cx="4965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Т.е. </a:t>
            </a:r>
            <a:r>
              <a:rPr lang="ru-RU" sz="2800" b="1" dirty="0" smtClean="0"/>
              <a:t>6*3 = 18</a:t>
            </a:r>
            <a:r>
              <a:rPr lang="ru-RU" sz="2800" dirty="0" smtClean="0"/>
              <a:t>. Записываем </a:t>
            </a:r>
            <a:r>
              <a:rPr lang="ru-RU" sz="2800" b="1" dirty="0" smtClean="0"/>
              <a:t>1</a:t>
            </a:r>
            <a:r>
              <a:rPr lang="ru-RU" sz="2800" dirty="0" smtClean="0"/>
              <a:t> и </a:t>
            </a:r>
            <a:r>
              <a:rPr lang="ru-RU" sz="2800" b="1" dirty="0" smtClean="0"/>
              <a:t>8 </a:t>
            </a:r>
            <a:endParaRPr lang="ru-RU" sz="2800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9" grpId="0" animBg="1"/>
      <p:bldP spid="60" grpId="0" animBg="1"/>
      <p:bldP spid="61" grpId="0" animBg="1"/>
      <p:bldP spid="62" grpId="0" animBg="1"/>
      <p:bldP spid="62" grpId="1" animBg="1"/>
      <p:bldP spid="62" grpId="2" animBg="1"/>
      <p:bldP spid="62" grpId="3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3" grpId="0"/>
      <p:bldP spid="56" grpId="0"/>
      <p:bldP spid="58" grpId="0"/>
      <p:bldP spid="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ый треугольник 1"/>
          <p:cNvSpPr/>
          <p:nvPr/>
        </p:nvSpPr>
        <p:spPr>
          <a:xfrm rot="54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ый треугольник 2"/>
          <p:cNvSpPr/>
          <p:nvPr/>
        </p:nvSpPr>
        <p:spPr>
          <a:xfrm rot="54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32352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32352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6200000">
            <a:off x="32352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54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54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54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 rot="16200000">
            <a:off x="104360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16200000">
            <a:off x="104360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6200000">
            <a:off x="104360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ый треугольник 43"/>
          <p:cNvSpPr/>
          <p:nvPr/>
        </p:nvSpPr>
        <p:spPr>
          <a:xfrm rot="54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ый треугольник 44"/>
          <p:cNvSpPr/>
          <p:nvPr/>
        </p:nvSpPr>
        <p:spPr>
          <a:xfrm rot="54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ый треугольник 45"/>
          <p:cNvSpPr/>
          <p:nvPr/>
        </p:nvSpPr>
        <p:spPr>
          <a:xfrm rot="54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ый треугольник 46"/>
          <p:cNvSpPr/>
          <p:nvPr/>
        </p:nvSpPr>
        <p:spPr>
          <a:xfrm rot="16200000">
            <a:off x="176368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ый треугольник 47"/>
          <p:cNvSpPr/>
          <p:nvPr/>
        </p:nvSpPr>
        <p:spPr>
          <a:xfrm rot="16200000">
            <a:off x="176368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ый треугольник 48"/>
          <p:cNvSpPr/>
          <p:nvPr/>
        </p:nvSpPr>
        <p:spPr>
          <a:xfrm rot="16200000">
            <a:off x="176368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ый треугольник 49"/>
          <p:cNvSpPr/>
          <p:nvPr/>
        </p:nvSpPr>
        <p:spPr>
          <a:xfrm rot="54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ый треугольник 50"/>
          <p:cNvSpPr/>
          <p:nvPr/>
        </p:nvSpPr>
        <p:spPr>
          <a:xfrm rot="54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ый треугольник 51"/>
          <p:cNvSpPr/>
          <p:nvPr/>
        </p:nvSpPr>
        <p:spPr>
          <a:xfrm rot="54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ый треугольник 52"/>
          <p:cNvSpPr/>
          <p:nvPr/>
        </p:nvSpPr>
        <p:spPr>
          <a:xfrm rot="16200000">
            <a:off x="2483768" y="364502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ый треугольник 53"/>
          <p:cNvSpPr/>
          <p:nvPr/>
        </p:nvSpPr>
        <p:spPr>
          <a:xfrm rot="16200000">
            <a:off x="2483768" y="436510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ый треугольник 54"/>
          <p:cNvSpPr/>
          <p:nvPr/>
        </p:nvSpPr>
        <p:spPr>
          <a:xfrm rot="16200000">
            <a:off x="2483768" y="5085184"/>
            <a:ext cx="756084" cy="756084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2352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6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4360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8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763688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555776" y="299695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7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275856" y="371703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3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275856" y="443711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347864" y="5301208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1520" y="3501009"/>
            <a:ext cx="4320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cs typeface="Aharoni" pitchFamily="2" charset="-79"/>
              </a:rPr>
              <a:t>1</a:t>
            </a:r>
            <a:r>
              <a:rPr lang="ru-RU" sz="4400" b="1" dirty="0" smtClean="0">
                <a:cs typeface="Aharoni" pitchFamily="2" charset="-79"/>
              </a:rPr>
              <a:t> 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1560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8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23528" y="422108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11560" y="443711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4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63688" y="422108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051720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6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483768" y="350100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63688" y="4869160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1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043608" y="350100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403648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4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15616" y="422108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3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11560" y="515719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51520" y="494116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3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331640" y="443711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763688" y="350100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051720" y="443711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8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843808" y="443711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8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483768" y="422108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2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043608" y="494116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4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331640" y="515719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051720" y="515719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0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483768" y="4941168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3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843808" y="3717032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1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843808" y="5085184"/>
            <a:ext cx="5998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cs typeface="Aharoni" pitchFamily="2" charset="-79"/>
              </a:rPr>
              <a:t>5</a:t>
            </a:r>
            <a:r>
              <a:rPr lang="ru-RU" sz="3600" b="1" dirty="0" smtClean="0">
                <a:cs typeface="Aharoni" pitchFamily="2" charset="-79"/>
              </a:rPr>
              <a:t> </a:t>
            </a:r>
            <a:r>
              <a:rPr lang="ru-RU" sz="4400" b="1" dirty="0" smtClean="0">
                <a:cs typeface="Aharoni" pitchFamily="2" charset="-79"/>
              </a:rPr>
              <a:t> </a:t>
            </a:r>
            <a:endParaRPr lang="ru-RU" sz="4400" b="1" dirty="0">
              <a:cs typeface="Aharoni" pitchFamily="2" charset="-79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0" y="1340768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3. </a:t>
            </a:r>
            <a:r>
              <a:rPr lang="ru-RU" sz="2800" dirty="0" smtClean="0"/>
              <a:t>Заполняем всю сетку и складываем числа, следуя диагональным полосам. Начинаем складывать справа налево. Если сумма одной диагонали содержит десятки, то прибавляем их к единицам следующей диагонали.</a:t>
            </a:r>
            <a:endParaRPr lang="ru-RU" sz="2800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2699792" y="587727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95536" y="587727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0" y="5301208"/>
            <a:ext cx="2515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907704" y="587727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1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1115616" y="5877272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0" y="3789040"/>
            <a:ext cx="2515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2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0" y="4509120"/>
            <a:ext cx="2342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5" name="Заголовок 1"/>
          <p:cNvSpPr txBox="1">
            <a:spLocks/>
          </p:cNvSpPr>
          <p:nvPr/>
        </p:nvSpPr>
        <p:spPr>
          <a:xfrm>
            <a:off x="4283968" y="3140968"/>
            <a:ext cx="17281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0+5=5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7" name="Заголовок 1"/>
          <p:cNvSpPr txBox="1">
            <a:spLocks/>
          </p:cNvSpPr>
          <p:nvPr/>
        </p:nvSpPr>
        <p:spPr>
          <a:xfrm>
            <a:off x="4499992" y="3573016"/>
            <a:ext cx="17281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0+3+8=11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0" name="Заголовок 1"/>
          <p:cNvSpPr txBox="1">
            <a:spLocks/>
          </p:cNvSpPr>
          <p:nvPr/>
        </p:nvSpPr>
        <p:spPr>
          <a:xfrm>
            <a:off x="4283968" y="4005064"/>
            <a:ext cx="3600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0+1+8+2+1=12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 1, 13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4499992" y="4437112"/>
            <a:ext cx="3600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0+4+2+0+6+2=14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 1, 15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4139952" y="4869160"/>
            <a:ext cx="3600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latin typeface="+mj-lt"/>
                <a:ea typeface="+mj-ea"/>
                <a:cs typeface="+mj-cs"/>
              </a:rPr>
              <a:t>3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+4+3+4=14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 1, 15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6" name="Заголовок 1"/>
          <p:cNvSpPr txBox="1">
            <a:spLocks/>
          </p:cNvSpPr>
          <p:nvPr/>
        </p:nvSpPr>
        <p:spPr>
          <a:xfrm>
            <a:off x="4067944" y="5301208"/>
            <a:ext cx="3600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noProof="0" dirty="0" smtClean="0">
                <a:latin typeface="+mj-lt"/>
                <a:ea typeface="+mj-ea"/>
                <a:cs typeface="+mj-cs"/>
              </a:rPr>
              <a:t>2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+8+2=12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 1, 13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8" name="Заголовок 1"/>
          <p:cNvSpPr txBox="1">
            <a:spLocks/>
          </p:cNvSpPr>
          <p:nvPr/>
        </p:nvSpPr>
        <p:spPr>
          <a:xfrm>
            <a:off x="3851920" y="5733256"/>
            <a:ext cx="3600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latin typeface="+mj-lt"/>
                <a:ea typeface="+mj-ea"/>
                <a:cs typeface="+mj-cs"/>
              </a:rPr>
              <a:t>1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+0=1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 1, 2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9" name="Заголовок 1"/>
          <p:cNvSpPr txBox="1">
            <a:spLocks/>
          </p:cNvSpPr>
          <p:nvPr/>
        </p:nvSpPr>
        <p:spPr>
          <a:xfrm>
            <a:off x="2231232" y="5715000"/>
            <a:ext cx="69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Ответ: 2355315.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/>
      <p:bldP spid="87" grpId="0"/>
      <p:bldP spid="90" grpId="0"/>
      <p:bldP spid="91" grpId="0"/>
      <p:bldP spid="92" grpId="0"/>
      <p:bldP spid="86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1556792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i="1" dirty="0" smtClean="0"/>
              <a:t>5.Русский способ умножения</a:t>
            </a:r>
          </a:p>
          <a:p>
            <a:pPr>
              <a:buNone/>
            </a:pPr>
            <a:r>
              <a:rPr lang="ru-RU" dirty="0" smtClean="0"/>
              <a:t>   Этот прием умножения использовался русскими крестьянами примерно 2-4 века назад, а разработан был еще в глубокой древности.</a:t>
            </a:r>
          </a:p>
          <a:p>
            <a:pPr>
              <a:buNone/>
            </a:pPr>
            <a:r>
              <a:rPr lang="ru-RU" b="1" i="1" dirty="0" smtClean="0"/>
              <a:t>Суть этого способа та:</a:t>
            </a: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«На  сколько мы делим первый множитель, на столько умножаем второй».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1556792"/>
            <a:ext cx="8229600" cy="1397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800" b="1" dirty="0" smtClean="0"/>
              <a:t>Вот пример. </a:t>
            </a:r>
          </a:p>
          <a:p>
            <a:pPr>
              <a:buNone/>
            </a:pPr>
            <a:r>
              <a:rPr lang="ru-RU" dirty="0" smtClean="0"/>
              <a:t>Нам нужно </a:t>
            </a:r>
            <a:r>
              <a:rPr lang="ru-RU" b="1" dirty="0" smtClean="0"/>
              <a:t>32</a:t>
            </a:r>
            <a:r>
              <a:rPr lang="ru-RU" dirty="0" smtClean="0"/>
              <a:t> умножить на </a:t>
            </a:r>
            <a:r>
              <a:rPr lang="ru-RU" b="1" dirty="0" smtClean="0"/>
              <a:t>13</a:t>
            </a:r>
            <a:r>
              <a:rPr lang="ru-RU" dirty="0" smtClean="0"/>
              <a:t>. Вот как бы решили этот пример наши предки: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116737" name="Rectangle 1"/>
          <p:cNvSpPr>
            <a:spLocks noChangeArrowheads="1"/>
          </p:cNvSpPr>
          <p:nvPr/>
        </p:nvSpPr>
        <p:spPr bwMode="auto">
          <a:xfrm>
            <a:off x="179512" y="3107957"/>
            <a:ext cx="87129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32 * 13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(32 делим на 2, а 13 умножаем на 2)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179512" y="3593921"/>
            <a:ext cx="83529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16 * 26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(16 делим на 2, а 26 умножаем на 2)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251520" y="4025969"/>
            <a:ext cx="50405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8   * 52     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(и т.д.)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251520" y="4548118"/>
            <a:ext cx="3168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   * 104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251520" y="5085184"/>
            <a:ext cx="28083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   * 208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251520" y="5589240"/>
            <a:ext cx="33843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   * 416 =416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115616" y="6093296"/>
            <a:ext cx="33843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l"/>
              </a:tabLst>
            </a:pPr>
            <a:r>
              <a:rPr lang="ru-RU" sz="2800" b="1" dirty="0" smtClean="0"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твет: 416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7" grpId="0"/>
      <p:bldP spid="116738" grpId="0"/>
      <p:bldP spid="116739" grpId="0"/>
      <p:bldP spid="116740" grpId="0"/>
      <p:bldP spid="116741" grpId="0"/>
      <p:bldP spid="116742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800" b="1" dirty="0" smtClean="0"/>
              <a:t>Однако как поступить, если при этом приходится делить пополам число нечетное?</a:t>
            </a:r>
          </a:p>
          <a:p>
            <a:pPr algn="ctr">
              <a:buNone/>
            </a:pPr>
            <a:endParaRPr lang="ru-RU" sz="3800" b="1" dirty="0" smtClean="0"/>
          </a:p>
          <a:p>
            <a:pPr>
              <a:buNone/>
            </a:pPr>
            <a:r>
              <a:rPr lang="ru-RU" dirty="0" smtClean="0"/>
              <a:t>    Народный способ легко выходит из этого затруднения. Надо, - гласит правило, - в случае нечётного числа откинуть единицу и делить остаток пополам; но зато к последнему числу правого столбца нужно будет прибавить все те числа этого столбца, которые стоят против нечетных чисел левого столбца: сумма и будет искомым произведением. Практически это делают так, что все строки с четными левыми числами зачеркивают; остаются только те, которые содержат налево нечетное число. </a:t>
            </a:r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23320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19*</a:t>
            </a:r>
            <a:r>
              <a:rPr lang="ru-RU" b="1" dirty="0" smtClean="0"/>
              <a:t>17</a:t>
            </a:r>
          </a:p>
          <a:p>
            <a:pPr>
              <a:buNone/>
            </a:pPr>
            <a:r>
              <a:rPr lang="ru-RU" dirty="0" smtClean="0"/>
              <a:t>9*</a:t>
            </a:r>
            <a:r>
              <a:rPr lang="ru-RU" b="1" dirty="0" smtClean="0"/>
              <a:t>34</a:t>
            </a:r>
          </a:p>
          <a:p>
            <a:pPr>
              <a:buNone/>
            </a:pPr>
            <a:r>
              <a:rPr lang="ru-RU" dirty="0" smtClean="0"/>
              <a:t>4 *68</a:t>
            </a:r>
          </a:p>
          <a:p>
            <a:pPr>
              <a:buNone/>
            </a:pPr>
            <a:r>
              <a:rPr lang="ru-RU" dirty="0" smtClean="0"/>
              <a:t>2 *136</a:t>
            </a:r>
          </a:p>
          <a:p>
            <a:pPr>
              <a:buNone/>
            </a:pPr>
            <a:r>
              <a:rPr lang="ru-RU" dirty="0" smtClean="0"/>
              <a:t>1 *</a:t>
            </a:r>
            <a:r>
              <a:rPr lang="ru-RU" b="1" dirty="0" smtClean="0"/>
              <a:t>272</a:t>
            </a:r>
          </a:p>
          <a:p>
            <a:pPr>
              <a:buNone/>
            </a:pPr>
            <a:r>
              <a:rPr lang="ru-RU" dirty="0" smtClean="0"/>
              <a:t>Сложив </a:t>
            </a:r>
            <a:r>
              <a:rPr lang="ru-RU" dirty="0" err="1" smtClean="0"/>
              <a:t>незачеркнутые</a:t>
            </a:r>
            <a:r>
              <a:rPr lang="ru-RU" dirty="0" smtClean="0"/>
              <a:t> числа, получаем вполне правильный результат: </a:t>
            </a:r>
          </a:p>
          <a:p>
            <a:pPr>
              <a:buNone/>
            </a:pPr>
            <a:r>
              <a:rPr lang="ru-RU" dirty="0" smtClean="0"/>
              <a:t>17 + 34 + 272 = 323.</a:t>
            </a:r>
          </a:p>
          <a:p>
            <a:pPr>
              <a:buNone/>
            </a:pPr>
            <a:r>
              <a:rPr lang="ru-RU" b="1" dirty="0" smtClean="0"/>
              <a:t>Ответ: 323.</a:t>
            </a:r>
            <a:endParaRPr lang="ru-RU" dirty="0" smtClean="0"/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95536" y="3573016"/>
            <a:ext cx="10801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95536" y="4077072"/>
            <a:ext cx="115212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51520" y="141277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dirty="0" smtClean="0"/>
              <a:t>Нам нужно </a:t>
            </a:r>
            <a:r>
              <a:rPr lang="ru-RU" sz="2800" b="1" dirty="0" smtClean="0"/>
              <a:t>19</a:t>
            </a:r>
            <a:r>
              <a:rPr lang="ru-RU" sz="2800" dirty="0" smtClean="0"/>
              <a:t> умножить на </a:t>
            </a:r>
            <a:r>
              <a:rPr lang="ru-RU" sz="2800" b="1" dirty="0" smtClean="0"/>
              <a:t>17</a:t>
            </a:r>
            <a:r>
              <a:rPr lang="ru-RU" sz="2800" dirty="0" smtClean="0"/>
              <a:t>. Вот как бы решили этот пример наши предки:</a:t>
            </a:r>
          </a:p>
        </p:txBody>
      </p:sp>
      <p:sp>
        <p:nvSpPr>
          <p:cNvPr id="9" name="Равнобедренный треугольник 8">
            <a:hlinkClick r:id="rId4" action="ppaction://hlinksldjump"/>
          </p:cNvPr>
          <p:cNvSpPr/>
          <p:nvPr/>
        </p:nvSpPr>
        <p:spPr>
          <a:xfrm>
            <a:off x="8244408" y="6237312"/>
            <a:ext cx="432048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5175" cy="5791200"/>
          </a:xfrm>
        </p:spPr>
        <p:txBody>
          <a:bodyPr/>
          <a:lstStyle/>
          <a:p>
            <a:pPr algn="r"/>
            <a:r>
              <a:rPr lang="ru-RU" sz="5400" b="1" i="1" dirty="0">
                <a:solidFill>
                  <a:schemeClr val="accent2"/>
                </a:solidFill>
              </a:rPr>
              <a:t>«Счёт и вычисления – основа порядка в голове». </a:t>
            </a:r>
            <a:br>
              <a:rPr lang="ru-RU" sz="5400" b="1" i="1" dirty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folHlink"/>
                </a:solidFill>
              </a:rPr>
              <a:t>Песталоцци</a:t>
            </a:r>
            <a:r>
              <a:rPr lang="ru-RU" sz="2800" b="1" i="1" dirty="0">
                <a:solidFill>
                  <a:schemeClr val="folHlink"/>
                </a:solidFill>
              </a:rPr>
              <a:t>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988840"/>
            <a:ext cx="79208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A</a:t>
            </a:r>
            <a:endParaRPr lang="ru-RU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132856"/>
          <a:ext cx="5688628" cy="4536508"/>
        </p:xfrm>
        <a:graphic>
          <a:graphicData uri="http://schemas.openxmlformats.org/drawingml/2006/table">
            <a:tbl>
              <a:tblPr/>
              <a:tblGrid>
                <a:gridCol w="568586"/>
                <a:gridCol w="568586"/>
                <a:gridCol w="568586"/>
                <a:gridCol w="568586"/>
                <a:gridCol w="568586"/>
                <a:gridCol w="568586"/>
                <a:gridCol w="569278"/>
                <a:gridCol w="569278"/>
                <a:gridCol w="569278"/>
                <a:gridCol w="569278"/>
              </a:tblGrid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940152" y="1810464"/>
            <a:ext cx="320384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300" b="1" dirty="0" smtClean="0"/>
              <a:t>Такой способ умножения использовали в </a:t>
            </a:r>
            <a:endParaRPr lang="en-US" sz="2300" b="1" dirty="0" smtClean="0"/>
          </a:p>
          <a:p>
            <a:pPr>
              <a:buNone/>
            </a:pPr>
            <a:r>
              <a:rPr lang="ru-RU" sz="2300" b="1" dirty="0" smtClean="0"/>
              <a:t>Древней Индии.</a:t>
            </a:r>
            <a:endParaRPr lang="ru-RU" sz="2300" dirty="0" smtClean="0"/>
          </a:p>
          <a:p>
            <a:pPr>
              <a:buNone/>
            </a:pPr>
            <a:r>
              <a:rPr lang="ru-RU" sz="2300" dirty="0" smtClean="0"/>
              <a:t>Для умножения, например, </a:t>
            </a:r>
            <a:r>
              <a:rPr lang="ru-RU" sz="2300" b="1" dirty="0" smtClean="0"/>
              <a:t>793</a:t>
            </a:r>
            <a:r>
              <a:rPr lang="ru-RU" sz="2300" dirty="0" smtClean="0"/>
              <a:t> на </a:t>
            </a:r>
            <a:r>
              <a:rPr lang="ru-RU" sz="2300" b="1" dirty="0" smtClean="0"/>
              <a:t>92 </a:t>
            </a:r>
            <a:r>
              <a:rPr lang="ru-RU" sz="2300" dirty="0" smtClean="0"/>
              <a:t>напишем одно число</a:t>
            </a:r>
            <a:endParaRPr lang="en-US" sz="2300" dirty="0" smtClean="0"/>
          </a:p>
          <a:p>
            <a:pPr>
              <a:buNone/>
            </a:pPr>
            <a:r>
              <a:rPr lang="ru-RU" sz="2300" dirty="0" smtClean="0"/>
              <a:t> как множимое и под ним другое как множитель. Чтобы </a:t>
            </a:r>
            <a:r>
              <a:rPr lang="ru-RU" sz="2300" dirty="0" smtClean="0"/>
              <a:t>легче ориентироваться</a:t>
            </a:r>
            <a:r>
              <a:rPr lang="ru-RU" sz="2300" dirty="0" smtClean="0"/>
              <a:t>, можно использовать сетку (А) как образец.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340768"/>
            <a:ext cx="74669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sz="4000" b="1" dirty="0" smtClean="0"/>
              <a:t>6.Индийский способ умножения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256490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7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56490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256490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2996952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91680" y="2996952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2060848"/>
          <a:ext cx="5688628" cy="4536508"/>
        </p:xfrm>
        <a:graphic>
          <a:graphicData uri="http://schemas.openxmlformats.org/drawingml/2006/table">
            <a:tbl>
              <a:tblPr/>
              <a:tblGrid>
                <a:gridCol w="568586"/>
                <a:gridCol w="568586"/>
                <a:gridCol w="568586"/>
                <a:gridCol w="568586"/>
                <a:gridCol w="568586"/>
                <a:gridCol w="568586"/>
                <a:gridCol w="569278"/>
                <a:gridCol w="569278"/>
                <a:gridCol w="569278"/>
                <a:gridCol w="569278"/>
              </a:tblGrid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99592" y="2492896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7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2492896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2492896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292494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9712" y="2924944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2132856"/>
            <a:ext cx="43204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Б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47656" y="1700808"/>
            <a:ext cx="30963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Теперь умножаем левую цифру множителя  на каждую цифру множимого. Полученные произведения пишем в сетку (Б).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99592" y="3356992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6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75656" y="3356992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3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75656" y="3717032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8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51720" y="3717032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1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51720" y="4149080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2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9792" y="4149080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7</a:t>
            </a:r>
            <a:endParaRPr lang="ru-RU" sz="4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1" animBg="1"/>
      <p:bldP spid="11" grpId="2" animBg="1"/>
      <p:bldP spid="11" grpId="4" animBg="1"/>
      <p:bldP spid="14" grpId="0"/>
      <p:bldP spid="15" grpId="0" animBg="1"/>
      <p:bldP spid="16" grpId="0" animBg="1"/>
      <p:bldP spid="17" grpId="0" animBg="1"/>
      <p:bldP spid="18" grpId="0" animBg="1"/>
      <p:bldP spid="19" grpId="2" animBg="1"/>
      <p:bldP spid="20" grpId="2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2060848"/>
          <a:ext cx="5688628" cy="4536508"/>
        </p:xfrm>
        <a:graphic>
          <a:graphicData uri="http://schemas.openxmlformats.org/drawingml/2006/table">
            <a:tbl>
              <a:tblPr/>
              <a:tblGrid>
                <a:gridCol w="568586"/>
                <a:gridCol w="568586"/>
                <a:gridCol w="568586"/>
                <a:gridCol w="568586"/>
                <a:gridCol w="568586"/>
                <a:gridCol w="568586"/>
                <a:gridCol w="569278"/>
                <a:gridCol w="569278"/>
                <a:gridCol w="569278"/>
                <a:gridCol w="569278"/>
              </a:tblGrid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953" marR="639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99592" y="2492896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7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2492896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2492896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292494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9712" y="2924944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2132856"/>
            <a:ext cx="43204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99592" y="3356992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6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75656" y="3356992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3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75656" y="3717032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8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51720" y="3717032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1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51720" y="4149080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2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9792" y="4149080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7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84168" y="1772816"/>
            <a:ext cx="25922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/>
              <a:t>Повторим весь процесс с  другими цифрами множителя, следуя тем же правилам (С).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547664" y="4581128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1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23728" y="4581128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4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699792" y="5013176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8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123728" y="5013176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1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75856" y="5373216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6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71600" y="580526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547664" y="5733256"/>
            <a:ext cx="288032" cy="368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051720" y="580526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9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699792" y="580526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03848" y="5805264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1520" y="4149080"/>
            <a:ext cx="72008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+</a:t>
            </a:r>
            <a:endParaRPr lang="ru-RU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156176" y="5877272"/>
            <a:ext cx="27162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Ответ: 72956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2" grpId="1" animBg="1"/>
      <p:bldP spid="12" grpId="2" animBg="1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7" grpId="1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121861" name="Rectangle 5"/>
          <p:cNvSpPr>
            <a:spLocks noGrp="1" noChangeArrowheads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/>
          <a:lstStyle/>
          <a:p>
            <a:r>
              <a:rPr lang="ru-RU" b="1" dirty="0"/>
              <a:t>И в заключение…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42910" y="2474912"/>
            <a:ext cx="8286808" cy="374017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/>
              <a:t> </a:t>
            </a:r>
            <a:r>
              <a:rPr lang="ru-RU" sz="3600" b="1" i="1" dirty="0">
                <a:solidFill>
                  <a:schemeClr val="folHlink"/>
                </a:solidFill>
              </a:rPr>
              <a:t>«Кто с детских лет занимается математикой, тот развивает внимание, тренирует мозг, свою волю, воспитывает настойчивость и упорство в достижении цели».</a:t>
            </a:r>
            <a:endParaRPr lang="ru-RU" sz="3600" b="1" dirty="0">
              <a:solidFill>
                <a:schemeClr val="folHlink"/>
              </a:solidFill>
            </a:endParaRPr>
          </a:p>
          <a:p>
            <a:pPr algn="r">
              <a:buFont typeface="Wingdings" pitchFamily="2" charset="2"/>
              <a:buNone/>
            </a:pPr>
            <a:r>
              <a:rPr lang="ru-RU" sz="2400" i="1" dirty="0"/>
              <a:t>А. Маркушевич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338521" cy="6858000"/>
          </a:xfrm>
          <a:prstGeom prst="rect">
            <a:avLst/>
          </a:prstGeom>
          <a:noFill/>
        </p:spPr>
      </p:pic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642910" y="1357298"/>
            <a:ext cx="77724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990033"/>
                </a:solidFill>
              </a:rPr>
              <a:t>Цели :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2428875"/>
            <a:ext cx="8686800" cy="3895725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Познакомиться со старинными приемами  умножения.</a:t>
            </a:r>
          </a:p>
          <a:p>
            <a:pPr lvl="0"/>
            <a:r>
              <a:rPr lang="ru-RU" dirty="0" smtClean="0"/>
              <a:t>Расширить знания по различным приемам умножения.</a:t>
            </a:r>
          </a:p>
          <a:p>
            <a:pPr lvl="0"/>
            <a:r>
              <a:rPr lang="ru-RU" dirty="0" smtClean="0"/>
              <a:t>Научиться выполнять действия с натуральными числами, используя старинные способы умножения 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142984"/>
            <a:ext cx="8229600" cy="1143000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71540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hlinkClick r:id="rId4" action="ppaction://hlinksldjump"/>
              </a:rPr>
              <a:t>1.Старинный способ умножение на 9 на пальцах</a:t>
            </a:r>
            <a:endParaRPr lang="ru-RU" i="1" dirty="0" smtClean="0"/>
          </a:p>
          <a:p>
            <a:pPr>
              <a:buNone/>
            </a:pPr>
            <a:r>
              <a:rPr lang="ru-RU" i="1" dirty="0" smtClean="0">
                <a:hlinkClick r:id="rId5" action="ppaction://hlinksldjump"/>
              </a:rPr>
              <a:t>2. Умножение методом </a:t>
            </a:r>
            <a:r>
              <a:rPr lang="ru-RU" i="1" dirty="0" err="1" smtClean="0">
                <a:hlinkClick r:id="rId5" action="ppaction://hlinksldjump"/>
              </a:rPr>
              <a:t>Ферроля</a:t>
            </a:r>
            <a:r>
              <a:rPr lang="ru-RU" i="1" dirty="0" smtClean="0"/>
              <a:t>.</a:t>
            </a:r>
            <a:endParaRPr lang="ru-RU" dirty="0" smtClean="0"/>
          </a:p>
          <a:p>
            <a:pPr lvl="0">
              <a:buNone/>
            </a:pPr>
            <a:r>
              <a:rPr lang="ru-RU" i="1" dirty="0" smtClean="0">
                <a:hlinkClick r:id="rId6" action="ppaction://hlinksldjump"/>
              </a:rPr>
              <a:t>3.Японский способ умножения</a:t>
            </a:r>
            <a:r>
              <a:rPr lang="ru-RU" i="1" dirty="0" smtClean="0"/>
              <a:t>.</a:t>
            </a:r>
            <a:endParaRPr lang="ru-RU" dirty="0" smtClean="0"/>
          </a:p>
          <a:p>
            <a:pPr lvl="0">
              <a:buNone/>
            </a:pPr>
            <a:r>
              <a:rPr lang="ru-RU" i="1" dirty="0" smtClean="0">
                <a:hlinkClick r:id="rId7" action="ppaction://hlinksldjump"/>
              </a:rPr>
              <a:t>4.Итальянский способ умножения («Сеткой»)</a:t>
            </a:r>
            <a:endParaRPr lang="ru-RU" dirty="0" smtClean="0"/>
          </a:p>
          <a:p>
            <a:pPr lvl="0">
              <a:buNone/>
            </a:pPr>
            <a:r>
              <a:rPr lang="ru-RU" i="1" dirty="0" smtClean="0">
                <a:hlinkClick r:id="rId8" action="ppaction://hlinksldjump"/>
              </a:rPr>
              <a:t>5.Русский способ умножения.</a:t>
            </a:r>
            <a:endParaRPr lang="ru-RU" dirty="0" smtClean="0"/>
          </a:p>
          <a:p>
            <a:pPr lvl="0">
              <a:buNone/>
            </a:pPr>
            <a:r>
              <a:rPr lang="ru-RU" i="1" dirty="0" smtClean="0">
                <a:hlinkClick r:id="rId9" action="ppaction://hlinksldjump"/>
              </a:rPr>
              <a:t>6.Индийский способ умножения.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86844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16113"/>
            <a:ext cx="8515350" cy="452596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В современной жизни каждому человеку часто приходится выполнять огромное количество расчётов и вычислений. Основополагающим элементом вычислительной культуры являются сознательные и прочные вычислительные навыки. Проблема формирования вычислительной культуры актуальна для всего школьного курса математики, начиная с начальных классов, и требует не простого овладения вычислительными навыками, а использования их в различных ситуациях. 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86844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060575"/>
            <a:ext cx="851535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Владение вычислительными умениями и навыками имеет большое значение для усвоения изучаемого материала, позволяет воспитывать ценные трудовые качества: ответственное отношение к своей работе, умение обнаруживать и исправлять допущенные в работе ошибки, аккуратное исполнение задания, творческое отношение к труду.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256490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Старинные способы умножения чисел</a:t>
            </a:r>
            <a:endParaRPr lang="ru-RU" sz="72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 fontAlgn="base">
              <a:buNone/>
            </a:pPr>
            <a:r>
              <a:rPr lang="ru-RU" sz="4000" b="1" dirty="0" smtClean="0"/>
              <a:t>1.Старинный способ умножение на 9 на пальцах</a:t>
            </a:r>
          </a:p>
          <a:p>
            <a:pPr fontAlgn="base">
              <a:buNone/>
            </a:pPr>
            <a:r>
              <a:rPr lang="ru-RU" dirty="0" smtClean="0"/>
              <a:t>    Это просто. Чтобы умножить любое число от 1 до 9 на 9, посмотрите на руки. Загните палец, который соответствует умножаемому числу (например 9×3 – загните третий палец), посчитайте пальцы до загнутого пальца (в случае 9×3 – это 2), затем посчитайте после загнутого пальца (в нашем случае – 7). </a:t>
            </a:r>
          </a:p>
          <a:p>
            <a:pPr fontAlgn="base">
              <a:buNone/>
            </a:pPr>
            <a:r>
              <a:rPr lang="ru-RU" sz="5200" b="1" dirty="0" smtClean="0"/>
              <a:t>Ответ – 27.</a:t>
            </a:r>
          </a:p>
          <a:p>
            <a:pPr fontAlgn="base">
              <a:buNone/>
            </a:pPr>
            <a:endParaRPr lang="ru-RU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ейшие фоны\фоны для школы\0_7b620_ad656972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pic>
        <p:nvPicPr>
          <p:cNvPr id="6" name="Содержимое 5" descr="2u">
            <a:hlinkClick r:id="rId4"/>
          </p:cNvPr>
          <p:cNvPicPr>
            <a:picLocks noGrp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529408"/>
            <a:ext cx="7128792" cy="470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Умножение на 9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1556792"/>
            <a:ext cx="684076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одзаголовок 4"/>
          <p:cNvSpPr txBox="1">
            <a:spLocks/>
          </p:cNvSpPr>
          <p:nvPr/>
        </p:nvSpPr>
        <p:spPr>
          <a:xfrm>
            <a:off x="3203848" y="6381328"/>
            <a:ext cx="5472608" cy="129614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Ответ: 27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Равнобедренный треугольник 8">
            <a:hlinkClick r:id="rId8" action="ppaction://hlinksldjump"/>
          </p:cNvPr>
          <p:cNvSpPr/>
          <p:nvPr/>
        </p:nvSpPr>
        <p:spPr>
          <a:xfrm>
            <a:off x="8244408" y="6237312"/>
            <a:ext cx="432048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1127</Words>
  <Application>Microsoft Office PowerPoint</Application>
  <PresentationFormat>Экран (4:3)</PresentationFormat>
  <Paragraphs>240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Cтаринные способы умножения.</vt:lpstr>
      <vt:lpstr>«Счёт и вычисления – основа порядка в голове».  Песталоцци.</vt:lpstr>
      <vt:lpstr>Цели :</vt:lpstr>
      <vt:lpstr>Содержание</vt:lpstr>
      <vt:lpstr>Слайд 5</vt:lpstr>
      <vt:lpstr>Слайд 6</vt:lpstr>
      <vt:lpstr>Старинные способы умножения чисел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И в заключение…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Люда</cp:lastModifiedBy>
  <cp:revision>136</cp:revision>
  <dcterms:created xsi:type="dcterms:W3CDTF">2014-01-27T14:51:28Z</dcterms:created>
  <dcterms:modified xsi:type="dcterms:W3CDTF">2014-12-14T12:39:18Z</dcterms:modified>
</cp:coreProperties>
</file>