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  <p:sldMasterId id="2147483855" r:id="rId2"/>
    <p:sldMasterId id="2147483879" r:id="rId3"/>
    <p:sldMasterId id="2147483907" r:id="rId4"/>
  </p:sldMasterIdLst>
  <p:notesMasterIdLst>
    <p:notesMasterId r:id="rId42"/>
  </p:notesMasterIdLst>
  <p:sldIdLst>
    <p:sldId id="392" r:id="rId5"/>
    <p:sldId id="394" r:id="rId6"/>
    <p:sldId id="284" r:id="rId7"/>
    <p:sldId id="302" r:id="rId8"/>
    <p:sldId id="303" r:id="rId9"/>
    <p:sldId id="304" r:id="rId10"/>
    <p:sldId id="385" r:id="rId11"/>
    <p:sldId id="386" r:id="rId12"/>
    <p:sldId id="388" r:id="rId13"/>
    <p:sldId id="390" r:id="rId14"/>
    <p:sldId id="396" r:id="rId15"/>
    <p:sldId id="397" r:id="rId16"/>
    <p:sldId id="329" r:id="rId17"/>
    <p:sldId id="311" r:id="rId18"/>
    <p:sldId id="328" r:id="rId19"/>
    <p:sldId id="326" r:id="rId20"/>
    <p:sldId id="321" r:id="rId21"/>
    <p:sldId id="342" r:id="rId22"/>
    <p:sldId id="285" r:id="rId23"/>
    <p:sldId id="301" r:id="rId24"/>
    <p:sldId id="272" r:id="rId25"/>
    <p:sldId id="398" r:id="rId26"/>
    <p:sldId id="331" r:id="rId27"/>
    <p:sldId id="319" r:id="rId28"/>
    <p:sldId id="363" r:id="rId29"/>
    <p:sldId id="334" r:id="rId30"/>
    <p:sldId id="281" r:id="rId31"/>
    <p:sldId id="381" r:id="rId32"/>
    <p:sldId id="360" r:id="rId33"/>
    <p:sldId id="346" r:id="rId34"/>
    <p:sldId id="289" r:id="rId35"/>
    <p:sldId id="382" r:id="rId36"/>
    <p:sldId id="259" r:id="rId37"/>
    <p:sldId id="337" r:id="rId38"/>
    <p:sldId id="338" r:id="rId39"/>
    <p:sldId id="335" r:id="rId40"/>
    <p:sldId id="27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CEE9898-3E5E-42FF-A0E9-14BCC5534541}">
          <p14:sldIdLst>
            <p14:sldId id="392"/>
            <p14:sldId id="394"/>
            <p14:sldId id="284"/>
            <p14:sldId id="302"/>
            <p14:sldId id="303"/>
            <p14:sldId id="304"/>
            <p14:sldId id="385"/>
            <p14:sldId id="386"/>
            <p14:sldId id="388"/>
            <p14:sldId id="390"/>
            <p14:sldId id="396"/>
            <p14:sldId id="397"/>
            <p14:sldId id="329"/>
            <p14:sldId id="311"/>
            <p14:sldId id="328"/>
            <p14:sldId id="326"/>
            <p14:sldId id="321"/>
            <p14:sldId id="342"/>
            <p14:sldId id="285"/>
            <p14:sldId id="301"/>
            <p14:sldId id="272"/>
            <p14:sldId id="398"/>
            <p14:sldId id="331"/>
            <p14:sldId id="319"/>
            <p14:sldId id="363"/>
            <p14:sldId id="334"/>
            <p14:sldId id="281"/>
            <p14:sldId id="381"/>
            <p14:sldId id="360"/>
            <p14:sldId id="346"/>
            <p14:sldId id="289"/>
            <p14:sldId id="382"/>
            <p14:sldId id="259"/>
            <p14:sldId id="337"/>
            <p14:sldId id="338"/>
            <p14:sldId id="335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AD0B0-622D-4FCE-B5CD-5E983C959E02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2FF50-7932-4555-8FDD-2D3319EE42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4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15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5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55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07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49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школа №353 </a:t>
            </a:r>
            <a:r>
              <a:rPr lang="ru-RU" dirty="0" err="1" smtClean="0"/>
              <a:t>г.Москва</a:t>
            </a:r>
            <a:endParaRPr lang="ru-RU" dirty="0" smtClean="0"/>
          </a:p>
          <a:p>
            <a:r>
              <a:rPr lang="ru-RU" dirty="0" smtClean="0"/>
              <a:t>му</a:t>
            </a:r>
            <a:r>
              <a:rPr lang="ru-RU" i="1" dirty="0" smtClean="0"/>
              <a:t>зей </a:t>
            </a:r>
            <a:r>
              <a:rPr lang="ru-RU" i="1" dirty="0" err="1" smtClean="0"/>
              <a:t>В.Л.Пушкина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4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10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DA18BA-8CE1-47A8-96A4-E743A89EF024}" type="slidenum">
              <a:rPr lang="ru-RU" smtClean="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ru-RU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AC2FC0-D742-4C79-99C8-27998F561288}" type="slidenum">
              <a:rPr lang="ru-RU" smtClean="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ru-RU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19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4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F50-7932-4555-8FDD-2D3319EE427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4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05F36E-0DBC-4BC6-8144-712CEF53EF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3F161-8709-4711-9F19-085812B296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E5B8C4-D055-4F29-B716-6DED8C0DA1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1C6B2-C0F7-4425-B3DE-3793E07B36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0417D-7A36-42A2-A23A-6691746AFC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575F5-2D89-4F2C-B30A-3440CF2867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63F23-36F9-4594-9B5F-066A1134359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8759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F42E-5D0A-40E8-9AAB-11E5C6032D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26671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05F36E-0DBC-4BC6-8144-712CEF53EF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363F161-8709-4711-9F19-085812B296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B6886-EC2F-49D4-8D62-C63DCA295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0FCFD651-B62C-4F29-A990-E384EDAF4F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C63FD6-43FE-42CB-AEAA-391F05325E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7D712-5FB5-4CE7-AC60-7B93E059B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43C56C-AF8A-4FC8-BCDB-FD6BCB1225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2F9CD-D7A3-48BB-B525-D7D4AA6FB5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C50121-C783-45FE-B719-0F6EEBCD6A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519C0D8C-2A0B-4AB3-BC23-617FB97D97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76614-AFE8-4D2F-8D7F-248D63D55D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179A2-EEFE-46AD-9A2D-52EB1AEB15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AAB6886-EC2F-49D4-8D62-C63DCA295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FCFD651-B62C-4F29-A990-E384EDAF4F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DD4190-44FB-4760-BEA7-EA77DF74A0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C1A9B-457F-4299-B59E-CC054074D7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F4286-5396-4907-82A2-5EC749A1B2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A8983-B819-4BA4-9281-84DB89A56D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B2DE1-DEF1-4BBB-9F26-C136932D4A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866B3-EFA7-4145-9866-2B5B580F31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E5B8C4-D055-4F29-B716-6DED8C0DA1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1C6B2-C0F7-4425-B3DE-3793E07B36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0417D-7A36-42A2-A23A-6691746AFC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575F5-2D89-4F2C-B30A-3440CF2867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808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808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2CB2C0-D6B4-4647-83DA-B4ABA49104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63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5F705-D3AC-4ECB-B795-8E8A7DC44B8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24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256AF-0066-401E-9165-85962D9C24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09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DAAA2-8B83-476E-AFAE-FE917B31DAF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7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210D-9FB9-44BA-8647-8C5511BBE5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C63FD6-43FE-42CB-AEAA-391F05325E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7D712-5FB5-4CE7-AC60-7B93E059B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2BED-AC29-4C87-91D0-884983B62D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2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56199-578D-4532-A059-FF7736CD7E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90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C8D22-3AA7-4C96-BFAA-58EDAAB3C2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22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B5C02-275F-488B-BCE0-9AC7FED7DF5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78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19854-95B2-4A55-AF08-3C65FCD8BA7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19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4F4DA-9C8C-44F0-B1C7-DE8AB5DB7AE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61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F5367-8C98-460A-81F6-94800AC9495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63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8E0A4-E159-4B28-A07A-6B5B99C8DD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8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8D506-2031-49F0-9F82-74714F9BC8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10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B39B4-8332-46E6-877D-78AC7EF272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0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43C56C-AF8A-4FC8-BCDB-FD6BCB1225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2F9CD-D7A3-48BB-B525-D7D4AA6FB5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82C55-9E1E-4394-8E87-3EE5F46016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55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5734F-A192-42C9-BE75-574EC91697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69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2B1F-8E05-4F66-A8B8-6FF4E34C3E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19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720A8-7007-4847-A1B9-1B6884354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5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2DC92-1E9E-474F-AEE8-4A8D719295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01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DE600-63D4-4587-8E46-83B211642C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11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91B63-695B-409F-A80A-F889378D35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70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82756-4D7E-4A2F-943E-3A6FB99AD7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27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BC49D-8965-4146-AC3F-FA10B15F44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1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9C0D8C-2A0B-4AB3-BC23-617FB97D97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C50121-C783-45FE-B719-0F6EEBCD6A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76614-AFE8-4D2F-8D7F-248D63D55D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179A2-EEFE-46AD-9A2D-52EB1AEB15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DD4190-44FB-4760-BEA7-EA77DF74A0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C1A9B-457F-4299-B59E-CC054074D7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19F4286-5396-4907-82A2-5EC749A1B2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FCA8983-B819-4BA4-9281-84DB89A56D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B2DE1-DEF1-4BBB-9F26-C136932D4A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B866B3-EFA7-4145-9866-2B5B580F31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C3AE51-2BB0-462C-9F38-D3C32D1F7B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5D43E5E-ED66-4A71-9B67-816CDA73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105218-CBC1-45FD-A884-E3D6E7397362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16.12.2014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F132B5-2EF2-4EC2-ADC5-9FA54D688FFB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704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706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706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706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706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82060-DBE2-42A6-92C9-CC5CE29211E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034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09D3D0-E77A-4E12-834E-4F2F658844C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1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s50.radikal.ru/i130/0912/30/265c2155314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3" descr="cltkfys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88" y="1416015"/>
            <a:ext cx="2323116" cy="33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5"/>
            <a:ext cx="76687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Солнце русской поэзии»</a:t>
            </a:r>
          </a:p>
        </p:txBody>
      </p:sp>
      <p:pic>
        <p:nvPicPr>
          <p:cNvPr id="14338" name="Picture 2" descr="http://img.labirint.ru/images/comments_pic/1144/08labdbgm13201615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77402"/>
            <a:ext cx="3048000" cy="228600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4941168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подготовила:</a:t>
            </a:r>
          </a:p>
          <a:p>
            <a:pPr lvl="0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Сорокина Елена Алексеевна,</a:t>
            </a:r>
          </a:p>
          <a:p>
            <a:pPr lvl="0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lvl="0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АНОО ВО гимназия ОГУ</a:t>
            </a:r>
          </a:p>
          <a:p>
            <a:pPr lvl="0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Одинцово, МО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628800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Александр Сергеевич Пушкин</a:t>
            </a:r>
          </a:p>
          <a:p>
            <a:pPr lvl="0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         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1799 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- 1837</a:t>
            </a:r>
          </a:p>
        </p:txBody>
      </p:sp>
    </p:spTree>
    <p:extLst>
      <p:ext uri="{BB962C8B-B14F-4D97-AF65-F5344CB8AC3E}">
        <p14:creationId xmlns:p14="http://schemas.microsoft.com/office/powerpoint/2010/main" val="268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" name="Багетная рамка 4"/>
          <p:cNvSpPr/>
          <p:nvPr/>
        </p:nvSpPr>
        <p:spPr>
          <a:xfrm>
            <a:off x="5715008" y="6072206"/>
            <a:ext cx="2500330" cy="4286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Prezentacii.com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Picture 2" descr="http://www.indostan.ru/forum/foto-video/18408/403309_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6572"/>
            <a:ext cx="8568952" cy="63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irfentazy.ru/images/phocagallery/_p/pushkin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02" y="371506"/>
            <a:ext cx="4502686" cy="612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Произведения Пушкина: сказка о царе салтане, сказка о попе и работнике его балде, сказка о мертвой царевне и семи богатырях G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3135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" y="260648"/>
            <a:ext cx="4013930" cy="638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Купить книгу &quot;Сказки Пушкина&quot; Александр Пушкин в книжном интернет-магазине Read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8" y="188638"/>
            <a:ext cx="8808913" cy="66066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4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3419475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http://gorod-pushkin.info/photo/lyceum200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808312" cy="366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440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://img4.dp.ru/images/picturegallery/2012/09/5468e2ad-4ba3-4a2c-89a0-d1b61aabd612/d0cceea2-6fec-4c56-978f-03aa107a90d5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" y="30977"/>
            <a:ext cx="9052050" cy="67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roshkolu.ru/content/media/pic/std/1000000/747000/746202-a960d53c272a8c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343"/>
            <a:ext cx="2610332" cy="27081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35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065269" cy="28803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                 </a:t>
            </a:r>
            <a:r>
              <a:rPr lang="ru-RU" sz="3600" dirty="0" smtClean="0">
                <a:solidFill>
                  <a:srgbClr val="FF0000"/>
                </a:solidFill>
                <a:latin typeface="Constantia" pitchFamily="18" charset="0"/>
              </a:rPr>
              <a:t>Екатерининский дворец</a:t>
            </a:r>
          </a:p>
        </p:txBody>
      </p:sp>
      <p:pic>
        <p:nvPicPr>
          <p:cNvPr id="6147" name="Picture 4" descr="сканирование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44" y="785794"/>
            <a:ext cx="4896544" cy="4680520"/>
          </a:xfr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60032" y="1052735"/>
            <a:ext cx="4033143" cy="507818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      </a:t>
            </a:r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Царскосельский Лицей – учебное заведение для детей-дворян, открытое по указу Императора Александра 1.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    Лицей размещался во флигеле Екатерининского дворца с 1811 по 1843 годы. Среди первых воспитанников был поэт 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Александр Пушкин</a:t>
            </a:r>
            <a:r>
              <a:rPr lang="ru-RU" sz="2000" dirty="0" smtClean="0">
                <a:solidFill>
                  <a:srgbClr val="66CCFF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6" descr="selo1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557712" cy="308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506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            </a:t>
            </a:r>
            <a:r>
              <a:rPr lang="ru-RU" sz="3200" dirty="0" smtClean="0">
                <a:solidFill>
                  <a:srgbClr val="FF0000"/>
                </a:solidFill>
                <a:latin typeface="Constantia" pitchFamily="18" charset="0"/>
              </a:rPr>
              <a:t>«Мы все учились понемногу…»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67956" y="579796"/>
            <a:ext cx="3240360" cy="359733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Monotype Corsiva" pitchFamily="66" charset="0"/>
              </a:rPr>
              <a:t/>
            </a:r>
            <a:br>
              <a:rPr lang="ru-RU" sz="2400" dirty="0">
                <a:latin typeface="Monotype Corsiva" pitchFamily="66" charset="0"/>
              </a:rPr>
            </a:br>
            <a:r>
              <a:rPr lang="ru-RU" sz="1400" u="sng" dirty="0" smtClean="0">
                <a:latin typeface="Monotype Corsiva" pitchFamily="66" charset="0"/>
              </a:rPr>
              <a:t>Обучение в Лицее длилось 6 лет.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400" dirty="0" smtClean="0">
                <a:latin typeface="Monotype Corsiva" pitchFamily="66" charset="0"/>
              </a:rPr>
              <a:t> Изучались следующие дисциплины: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Monotype Corsiva" pitchFamily="66" charset="0"/>
              </a:rPr>
              <a:t>- </a:t>
            </a: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нравственные</a:t>
            </a:r>
            <a:r>
              <a:rPr lang="ru-RU" sz="1400" b="1" dirty="0" smtClean="0">
                <a:latin typeface="Monotype Corsiva" pitchFamily="66" charset="0"/>
              </a:rPr>
              <a:t> </a:t>
            </a:r>
            <a:r>
              <a:rPr lang="ru-RU" sz="1400" dirty="0" smtClean="0">
                <a:latin typeface="Monotype Corsiva" pitchFamily="66" charset="0"/>
              </a:rPr>
              <a:t>(закон Божий, этика, логика, правоведение, политическая экономия);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- словесные</a:t>
            </a:r>
            <a:r>
              <a:rPr lang="ru-RU" sz="1400" b="1" dirty="0" smtClean="0">
                <a:latin typeface="Monotype Corsiva" pitchFamily="66" charset="0"/>
              </a:rPr>
              <a:t> </a:t>
            </a:r>
            <a:r>
              <a:rPr lang="ru-RU" sz="1400" dirty="0" smtClean="0">
                <a:latin typeface="Monotype Corsiva" pitchFamily="66" charset="0"/>
              </a:rPr>
              <a:t>(российская,  латинская,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французская, немецкая словесность и языки);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Monotype Corsiva" pitchFamily="66" charset="0"/>
              </a:rPr>
              <a:t>- </a:t>
            </a: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исторические</a:t>
            </a:r>
            <a:r>
              <a:rPr lang="ru-RU" sz="1400" dirty="0" smtClean="0">
                <a:latin typeface="Monotype Corsiva" pitchFamily="66" charset="0"/>
              </a:rPr>
              <a:t> (российская и всеобщая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история, физическая география);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- физические и математические</a:t>
            </a:r>
            <a:b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1400" b="1" dirty="0" smtClean="0">
                <a:latin typeface="Monotype Corsiva" pitchFamily="66" charset="0"/>
              </a:rPr>
              <a:t> </a:t>
            </a:r>
            <a:r>
              <a:rPr lang="ru-RU" sz="1400" dirty="0" smtClean="0">
                <a:latin typeface="Monotype Corsiva" pitchFamily="66" charset="0"/>
              </a:rPr>
              <a:t>(математика, начало физики и космографии,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математическая география, статистика);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- изящного искусства и гимнастические</a:t>
            </a:r>
            <a:b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Monotype Corsiva" pitchFamily="66" charset="0"/>
              </a:rPr>
              <a:t>упражнения</a:t>
            </a:r>
            <a:r>
              <a:rPr lang="ru-RU" sz="1400" dirty="0" smtClean="0">
                <a:latin typeface="Monotype Corsiva" pitchFamily="66" charset="0"/>
              </a:rPr>
              <a:t> (чистописание, рисование</a:t>
            </a:r>
            <a:br>
              <a:rPr lang="ru-RU" sz="1400" dirty="0" smtClean="0">
                <a:latin typeface="Monotype Corsiva" pitchFamily="66" charset="0"/>
              </a:rPr>
            </a:br>
            <a:r>
              <a:rPr lang="ru-RU" sz="1400" dirty="0" smtClean="0">
                <a:latin typeface="Monotype Corsiva" pitchFamily="66" charset="0"/>
              </a:rPr>
              <a:t>танцы, фехтование, верховая езда, плавание).</a:t>
            </a:r>
            <a:r>
              <a:rPr lang="ru-RU" sz="1800" dirty="0" smtClean="0"/>
              <a:t>     </a:t>
            </a:r>
          </a:p>
        </p:txBody>
      </p:sp>
      <p:pic>
        <p:nvPicPr>
          <p:cNvPr id="9220" name="Picture 7" descr="Устав Лице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19" y="988854"/>
            <a:ext cx="1296115" cy="85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1333060" y="1844825"/>
            <a:ext cx="129611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050" dirty="0">
                <a:solidFill>
                  <a:srgbClr val="FFFFFF"/>
                </a:solidFill>
              </a:rPr>
              <a:t>    </a:t>
            </a:r>
            <a:r>
              <a:rPr lang="ru-RU" sz="1050" dirty="0" smtClean="0">
                <a:solidFill>
                  <a:srgbClr val="FFFFFF"/>
                </a:solidFill>
              </a:rPr>
              <a:t>  </a:t>
            </a:r>
            <a:r>
              <a:rPr lang="ru-RU" sz="800" dirty="0">
                <a:solidFill>
                  <a:srgbClr val="FFFFFF"/>
                </a:solidFill>
              </a:rPr>
              <a:t>Устав Лицея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08721"/>
            <a:ext cx="1080119" cy="112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2132857"/>
            <a:ext cx="2232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>
                <a:latin typeface="Monotype Corsiva" pitchFamily="66" charset="0"/>
              </a:rPr>
              <a:t>Два венка, дубовый и лавровый, олицетворяли Силу и Славу, сова символизировала Мудрость, а лира, атрибут Аполлона, указывала на любовь к Поэзии. Над всем этим гордо был начертан лицейский девиз: «Для Общей Пользы»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99" y="908721"/>
            <a:ext cx="33528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3898374"/>
            <a:ext cx="2952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Monotype Corsiva" pitchFamily="66" charset="0"/>
              </a:rPr>
              <a:t> </a:t>
            </a:r>
            <a:r>
              <a:rPr lang="ru-RU" sz="1200" u="sng" dirty="0" smtClean="0">
                <a:latin typeface="Monotype Corsiva" pitchFamily="66" charset="0"/>
              </a:rPr>
              <a:t>   Режим </a:t>
            </a:r>
            <a:r>
              <a:rPr lang="ru-RU" sz="1200" u="sng" dirty="0">
                <a:latin typeface="Monotype Corsiva" pitchFamily="66" charset="0"/>
              </a:rPr>
              <a:t>дня лицеистов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4175374"/>
            <a:ext cx="2592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onotype Corsiva" pitchFamily="66" charset="0"/>
              </a:rPr>
              <a:t>«От 7 до 9 часов – класс.</a:t>
            </a:r>
          </a:p>
          <a:p>
            <a:r>
              <a:rPr lang="ru-RU" sz="1100" dirty="0">
                <a:latin typeface="Monotype Corsiva" pitchFamily="66" charset="0"/>
              </a:rPr>
              <a:t>В 9 – чай; прогулка – до 10.</a:t>
            </a:r>
          </a:p>
          <a:p>
            <a:r>
              <a:rPr lang="ru-RU" sz="1100" dirty="0">
                <a:latin typeface="Monotype Corsiva" pitchFamily="66" charset="0"/>
              </a:rPr>
              <a:t>От 10 до 12 – класс.</a:t>
            </a:r>
          </a:p>
          <a:p>
            <a:r>
              <a:rPr lang="ru-RU" sz="1100" dirty="0">
                <a:latin typeface="Monotype Corsiva" pitchFamily="66" charset="0"/>
              </a:rPr>
              <a:t>От 12 до 13 – прогулка.</a:t>
            </a:r>
          </a:p>
          <a:p>
            <a:r>
              <a:rPr lang="ru-RU" sz="1100" dirty="0">
                <a:latin typeface="Monotype Corsiva" pitchFamily="66" charset="0"/>
              </a:rPr>
              <a:t>В 13 – обед.</a:t>
            </a:r>
          </a:p>
          <a:p>
            <a:r>
              <a:rPr lang="ru-RU" sz="1100" dirty="0">
                <a:latin typeface="Monotype Corsiva" pitchFamily="66" charset="0"/>
              </a:rPr>
              <a:t>От 14 до 15 – или чистописание, или рисование.</a:t>
            </a:r>
          </a:p>
          <a:p>
            <a:r>
              <a:rPr lang="ru-RU" sz="1100" dirty="0">
                <a:latin typeface="Monotype Corsiva" pitchFamily="66" charset="0"/>
              </a:rPr>
              <a:t>От 15 до 17 – класс.</a:t>
            </a:r>
          </a:p>
          <a:p>
            <a:r>
              <a:rPr lang="ru-RU" sz="1100" dirty="0">
                <a:latin typeface="Monotype Corsiva" pitchFamily="66" charset="0"/>
              </a:rPr>
              <a:t>В 17 часов – чай; до 18– прогулка; потом повторение уроков, танцы или фехтование.</a:t>
            </a:r>
          </a:p>
          <a:p>
            <a:r>
              <a:rPr lang="ru-RU" sz="1100" dirty="0">
                <a:latin typeface="Monotype Corsiva" pitchFamily="66" charset="0"/>
              </a:rPr>
              <a:t>В половине 21 часа – звонок к ужину.   В 22 – вечерняя молитва, сон».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2" y="3259753"/>
            <a:ext cx="1704285" cy="127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2" y="4744746"/>
            <a:ext cx="1279426" cy="133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392" y="4490830"/>
            <a:ext cx="3431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№ 14, спальня </a:t>
            </a:r>
            <a:r>
              <a:rPr lang="ru-RU" sz="900" dirty="0" err="1"/>
              <a:t>А.С.Пушкина</a:t>
            </a:r>
            <a:endParaRPr lang="ru-RU" sz="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5412382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</a:t>
            </a:r>
            <a:r>
              <a:rPr lang="ru-RU" sz="1000" dirty="0">
                <a:latin typeface="Monotype Corsiva" pitchFamily="66" charset="0"/>
              </a:rPr>
              <a:t>На 4 этаже Лицея находились «дортуары» - маленькие и очень скромные комнаты-спальни. Они отделялись друг от друга перегородками, не доходившими до потолка и делившими окно пополам. На каждого лицеиста полагался умывальный столик, комод, конторка и кровать. В верху двери – окошечко с железной сеткой. Над дверью – доска с номером комнаты и фамилией воспитанника.</a:t>
            </a:r>
          </a:p>
        </p:txBody>
      </p:sp>
    </p:spTree>
    <p:extLst>
      <p:ext uri="{BB962C8B-B14F-4D97-AF65-F5344CB8AC3E}">
        <p14:creationId xmlns:p14="http://schemas.microsoft.com/office/powerpoint/2010/main" val="32238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61938"/>
            <a:ext cx="8229600" cy="1074737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468313" y="244475"/>
            <a:ext cx="8207375" cy="1085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"Лицейская республика"</a:t>
            </a:r>
          </a:p>
        </p:txBody>
      </p:sp>
      <p:pic>
        <p:nvPicPr>
          <p:cNvPr id="3076" name="Picture 8" descr="Царское Се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3" y="244474"/>
            <a:ext cx="8482275" cy="635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3707905" y="407927"/>
            <a:ext cx="4824536" cy="206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</a:rPr>
              <a:t>Куда бы нас не бросила судьбина,</a:t>
            </a:r>
          </a:p>
          <a:p>
            <a:pPr eaLnBrk="1" fontAlgn="base" hangingPunct="1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</a:rPr>
              <a:t>И </a:t>
            </a:r>
            <a:r>
              <a:rPr lang="ru-RU" sz="2400" dirty="0" err="1">
                <a:solidFill>
                  <a:srgbClr val="000000"/>
                </a:solidFill>
                <a:latin typeface="Monotype Corsiva" pitchFamily="66" charset="0"/>
              </a:rPr>
              <a:t>счастие</a:t>
            </a:r>
            <a:r>
              <a:rPr lang="ru-RU" sz="2400" dirty="0">
                <a:solidFill>
                  <a:srgbClr val="000000"/>
                </a:solidFill>
                <a:latin typeface="Monotype Corsiva" pitchFamily="66" charset="0"/>
              </a:rPr>
              <a:t> куда б ни повело,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</a:rPr>
              <a:t>Все те же мы: нам целый мир чужбина;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</a:rPr>
              <a:t>Отечество нам</a:t>
            </a:r>
            <a:r>
              <a:rPr lang="ru-RU" sz="2400" dirty="0">
                <a:solidFill>
                  <a:srgbClr val="9933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latin typeface="Monotype Corsiva" pitchFamily="66" charset="0"/>
              </a:rPr>
              <a:t>Царское Село.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dirty="0">
                <a:solidFill>
                  <a:srgbClr val="993300"/>
                </a:solidFill>
                <a:latin typeface="Monotype Corsiva" pitchFamily="66" charset="0"/>
              </a:rPr>
              <a:t>                        </a:t>
            </a:r>
            <a:r>
              <a:rPr lang="ru-RU" sz="2000" dirty="0">
                <a:solidFill>
                  <a:srgbClr val="000000"/>
                </a:solidFill>
                <a:latin typeface="Monotype Corsiva" pitchFamily="66" charset="0"/>
              </a:rPr>
              <a:t>А.С. Пушкин «19 октября»</a:t>
            </a:r>
          </a:p>
        </p:txBody>
      </p:sp>
      <p:pic>
        <p:nvPicPr>
          <p:cNvPr id="7" name="Picture 6" descr="puschin_i_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247" y="244475"/>
            <a:ext cx="1469789" cy="1744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delvig_a_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142" y="1771675"/>
            <a:ext cx="1475363" cy="1598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gorchakov_a_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23483"/>
            <a:ext cx="1401991" cy="1665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9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оронин Владимир. &quot;Сила воображения.Пушкин.Руслан и Людмила.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" y="0"/>
            <a:ext cx="9086901" cy="68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7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1001fact.ru/wp-content/uploads/2012/02/petergof_z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dreamworlds.ru/uploads/posts/2009-03/thumbs/1238151317_artlib_gallery-89037-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64" y="1772816"/>
            <a:ext cx="3524250" cy="47625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260649"/>
            <a:ext cx="4320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Столица Российской империи. Санкт-Петербург. 1820 год.</a:t>
            </a:r>
          </a:p>
        </p:txBody>
      </p:sp>
    </p:spTree>
    <p:extLst>
      <p:ext uri="{BB962C8B-B14F-4D97-AF65-F5344CB8AC3E}">
        <p14:creationId xmlns:p14="http://schemas.microsoft.com/office/powerpoint/2010/main" val="248544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Поиск дет*. Страница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188640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«Пушкиным восхищались и умнели, </a:t>
            </a:r>
          </a:p>
          <a:p>
            <a:r>
              <a:rPr lang="ru-RU" i="1" dirty="0"/>
              <a:t> Пушкиным восхищаются и умнеют»</a:t>
            </a:r>
          </a:p>
          <a:p>
            <a:r>
              <a:rPr lang="ru-RU" i="1" dirty="0"/>
              <a:t>                             А.Н. Островский</a:t>
            </a:r>
          </a:p>
        </p:txBody>
      </p:sp>
    </p:spTree>
    <p:extLst>
      <p:ext uri="{BB962C8B-B14F-4D97-AF65-F5344CB8AC3E}">
        <p14:creationId xmlns:p14="http://schemas.microsoft.com/office/powerpoint/2010/main" val="17194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Свиридов Сергей. Кры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" y="0"/>
            <a:ext cx="9082067" cy="684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виридов Сергей. На террас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4"/>
            <a:ext cx="9144000" cy="68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3497" y="332657"/>
            <a:ext cx="5118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+mj-lt"/>
              </a:rPr>
              <a:t>Южная ссылка. 1823 год. </a:t>
            </a:r>
          </a:p>
        </p:txBody>
      </p:sp>
      <p:pic>
        <p:nvPicPr>
          <p:cNvPr id="5" name="Picture 2" descr="Pushkin Po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6" y="3620443"/>
            <a:ext cx="4531593" cy="32433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005.radikal.ru/1105/e1/6912ad116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1" y="-17432"/>
            <a:ext cx="5652122" cy="67498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5521"/>
            <a:ext cx="3506866" cy="6863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fenixclub.com/uploads/134515/img-308996-81516068c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9" y="332656"/>
            <a:ext cx="2560353" cy="2512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42" y="0"/>
            <a:ext cx="6106207" cy="4680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1" y="105366"/>
            <a:ext cx="8964488" cy="671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ole.ru/uploads/posts/2011-01/thumbs/1295614833_sdc11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42"/>
            <a:ext cx="9144000" cy="67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32657"/>
            <a:ext cx="7596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+mj-lt"/>
              </a:rPr>
              <a:t>Михайловское</a:t>
            </a:r>
            <a:r>
              <a:rPr lang="ru-RU" sz="3200" dirty="0">
                <a:latin typeface="+mj-lt"/>
              </a:rPr>
              <a:t>. Январь. 1825 год.</a:t>
            </a:r>
          </a:p>
        </p:txBody>
      </p:sp>
    </p:spTree>
    <p:extLst>
      <p:ext uri="{BB962C8B-B14F-4D97-AF65-F5344CB8AC3E}">
        <p14:creationId xmlns:p14="http://schemas.microsoft.com/office/powerpoint/2010/main" val="33701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" y="35038"/>
            <a:ext cx="9129990" cy="68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cdn.trinixy.ru/pics4/20111007/monastery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" y="21138"/>
            <a:ext cx="9111991" cy="68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-main-pic" descr="Картинка 1 из 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85" y="223307"/>
            <a:ext cx="1800200" cy="28311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7" y="252550"/>
            <a:ext cx="4791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itchFamily="18" charset="0"/>
              </a:rPr>
              <a:t>Имение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itchFamily="18" charset="0"/>
              </a:rPr>
              <a:t>«</a:t>
            </a:r>
            <a:r>
              <a:rPr lang="ru-RU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itchFamily="18" charset="0"/>
              </a:rPr>
              <a:t>Тригорское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itchFamily="18" charset="0"/>
              </a:rPr>
              <a:t>»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3084"/>
            <a:ext cx="4125317" cy="549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572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4763"/>
            <a:ext cx="93583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4939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onstantia" pitchFamily="18" charset="0"/>
                <a:cs typeface="Calibri" pitchFamily="34" charset="0"/>
              </a:rPr>
              <a:t>Москва. 1828 год.  </a:t>
            </a:r>
          </a:p>
        </p:txBody>
      </p:sp>
    </p:spTree>
    <p:extLst>
      <p:ext uri="{BB962C8B-B14F-4D97-AF65-F5344CB8AC3E}">
        <p14:creationId xmlns:p14="http://schemas.microsoft.com/office/powerpoint/2010/main" val="2928647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а 57 из 18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1.liveinternet.ru/images/attach/c/8/101/760/101760743_large_6b580ccac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94" y="260648"/>
            <a:ext cx="4867275" cy="60960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0.liveinternet.ru/images/foto/c/0/apps/3/103/3103524_81deb7828d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3810000" cy="54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1.liveinternet.ru/images/attach/c/8/99/106/99106445_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61" y="266359"/>
            <a:ext cx="4809539" cy="64087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74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154"/>
            <a:ext cx="9198993" cy="687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531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rasfokus.ru/images/photos/small/3d028ebc931bed17793ae93e57d39c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9" y="-41951"/>
            <a:ext cx="9119623" cy="68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068.radikal.ru/1111/29/abc6345bbd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73561"/>
            <a:ext cx="2051720" cy="33361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-fotki.yandex.ru/get/4902/pannamusic.7/0_52e7c_8f0dc9a6_XL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60" y="116633"/>
            <a:ext cx="369041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1142976" y="214290"/>
            <a:ext cx="3977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14282" y="285728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Болдино. 1830 год. Октябрь.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2" name="Picture 6" descr="http://s2.hostingkartinok.com/uploads/images/2013/02/a986e6b444381ca5ce1c2274f4945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9" y="0"/>
            <a:ext cx="9204958" cy="696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useum.ru/imgB.asp?483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60" y="865225"/>
            <a:ext cx="4329121" cy="51845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</a:rPr>
              <a:t>26 мая 1799г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. Москва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78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img0.liveinternet.ru/images/attach/c/1/64/28/64028021_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98157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Бюро с портретом Н.Н. Пушкиной в кабинете поэ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korona-fond.ru/lib/images/gerb_pushk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0688"/>
            <a:ext cx="1518072" cy="13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"/>
            <a:ext cx="2513279" cy="3717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nasledie-rus.ru/img/890000/891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44" y="0"/>
            <a:ext cx="4314056" cy="5295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413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16632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nstantia" pitchFamily="18" charset="0"/>
              </a:rPr>
              <a:t>Санкт-Петербург. 1836 год.</a:t>
            </a:r>
            <a:endParaRPr lang="ru-RU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5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6" descr="http://img0.liveinternet.ru/images/attach/c/0/44/719/44719273_kabin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3096344" cy="35917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19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www.vashdosug.ru/upl/images/muzei_pushki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hkolazhizni.ru/img/content/i31/31024_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4704"/>
            <a:ext cx="4762500" cy="59055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1.liveinternet.ru/images/attach/c/4/79/155/79155591_Snap_2011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5292" cy="4509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9688"/>
            <a:ext cx="1296330" cy="173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48" y="149688"/>
            <a:ext cx="108848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854794"/>
            <a:ext cx="1197223" cy="152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160" y="1805872"/>
            <a:ext cx="1095925" cy="157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936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karnaval.my1.ru/_sf/4/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23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67944" cy="447778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011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07"/>
            <a:ext cx="9598752" cy="725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0232" y="0"/>
            <a:ext cx="5857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27 января 1837 года</a:t>
            </a:r>
            <a:r>
              <a:rPr lang="ru-RU" sz="3600" dirty="0" smtClean="0"/>
              <a:t> </a:t>
            </a:r>
            <a:endParaRPr lang="ru-RU" sz="3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3674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eeandgo.ru/wp-content/uploads/2013/04/%D0%BF%D1%83%D1%88%D0%BA%D0%B8%D0%BD-%D1%81%D0%B5%D0%B9%D1%87%D0%B0%D1%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G:\Псков\10050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80112" y="188640"/>
            <a:ext cx="34563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cs typeface="Times New Roman"/>
              </a:rPr>
              <a:t>«Люблю </a:t>
            </a:r>
            <a:r>
              <a:rPr lang="ru-RU" b="1" i="1" dirty="0">
                <a:latin typeface="Times New Roman"/>
                <a:cs typeface="Times New Roman"/>
              </a:rPr>
              <a:t>я Пушкина  творенья,</a:t>
            </a:r>
            <a:br>
              <a:rPr lang="ru-RU" b="1" i="1" dirty="0">
                <a:latin typeface="Times New Roman"/>
                <a:cs typeface="Times New Roman"/>
              </a:rPr>
            </a:br>
            <a:r>
              <a:rPr lang="ru-RU" b="1" i="1" dirty="0">
                <a:latin typeface="Times New Roman"/>
                <a:cs typeface="Times New Roman"/>
              </a:rPr>
              <a:t>И это вовсе не секрет.</a:t>
            </a:r>
            <a:br>
              <a:rPr lang="ru-RU" b="1" i="1" dirty="0">
                <a:latin typeface="Times New Roman"/>
                <a:cs typeface="Times New Roman"/>
              </a:rPr>
            </a:br>
            <a:r>
              <a:rPr lang="ru-RU" b="1" i="1" dirty="0">
                <a:latin typeface="Times New Roman"/>
                <a:cs typeface="Times New Roman"/>
              </a:rPr>
              <a:t>Его поэм, стихотворений</a:t>
            </a:r>
            <a:br>
              <a:rPr lang="ru-RU" b="1" i="1" dirty="0">
                <a:latin typeface="Times New Roman"/>
                <a:cs typeface="Times New Roman"/>
              </a:rPr>
            </a:br>
            <a:r>
              <a:rPr lang="ru-RU" b="1" i="1" dirty="0">
                <a:latin typeface="Times New Roman"/>
                <a:cs typeface="Times New Roman"/>
              </a:rPr>
              <a:t>Прекрасней не было и нет</a:t>
            </a:r>
            <a:r>
              <a:rPr lang="ru-RU" b="1" i="1" dirty="0" smtClean="0">
                <a:latin typeface="Times New Roman"/>
                <a:cs typeface="Times New Roman"/>
              </a:rPr>
              <a:t>!»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8984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" y="-8317"/>
            <a:ext cx="9144001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ushk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99" y="2796386"/>
            <a:ext cx="1066598" cy="13526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17" y="4149079"/>
            <a:ext cx="1151411" cy="14279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4" y="476672"/>
            <a:ext cx="1398449" cy="16809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0096"/>
            <a:ext cx="1462792" cy="16375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5328"/>
            <a:ext cx="1297781" cy="16236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3" y="2769055"/>
            <a:ext cx="1152128" cy="13198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02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http://www.zya.ru/upload_images/usad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93"/>
            <a:ext cx="9153663" cy="68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374"/>
            <a:ext cx="1800200" cy="20009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5" descr="http://900igr.net/datai/literatura/Pushkin-poet/0007-012-Arina-Rodionov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298" y="595647"/>
            <a:ext cx="1342251" cy="1750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88640"/>
            <a:ext cx="5772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Село </a:t>
            </a:r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Захарово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.</a:t>
            </a:r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 1806 год.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http://www.uzhniy.ru/sale/articles/zakharovo/Zakharovo-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" y="0"/>
            <a:ext cx="9128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42852"/>
            <a:ext cx="2500330" cy="33327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9204"/>
            <a:ext cx="5468937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937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6" name="Picture 2" descr="http://img-fotki.yandex.ru/get/6404/130283026.1a0/0_92cf5_c6af5bb7_XL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480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ooqs.ru/products_pictures/78413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29" y="371969"/>
            <a:ext cx="4771208" cy="623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6" name="Picture 2" descr="http://prosvetlenie.daism.ru/sites/default/files/imagecache/original/carstvo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60648"/>
            <a:ext cx="858155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g1.liveinternet.ru/images/foto/b/1/apps/1/212/1212741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5717"/>
            <a:ext cx="2516512" cy="33681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62" y="3791795"/>
            <a:ext cx="3687763" cy="2693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0" y="319214"/>
            <a:ext cx="4386407" cy="612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" name="Багетная рамка 4"/>
          <p:cNvSpPr/>
          <p:nvPr/>
        </p:nvSpPr>
        <p:spPr>
          <a:xfrm>
            <a:off x="5715008" y="6072206"/>
            <a:ext cx="2500330" cy="4286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Prezentacii.com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Picture 2" descr="http://vsdn.ru/images/data/mus/10599_big_1368623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843320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s16.radikal.ru/i190/1108/bd/e16d2668d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41" y="1772816"/>
            <a:ext cx="5184576" cy="38884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1" y="409013"/>
            <a:ext cx="4632515" cy="611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435</Words>
  <Application>Microsoft Office PowerPoint</Application>
  <PresentationFormat>Экран (4:3)</PresentationFormat>
  <Paragraphs>69</Paragraphs>
  <Slides>37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Бумажная</vt:lpstr>
      <vt:lpstr>Трек</vt:lpstr>
      <vt:lpstr>1_Клен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Екатерининский дворец</vt:lpstr>
      <vt:lpstr>            «Мы все учились понемногу…»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Admin</cp:lastModifiedBy>
  <cp:revision>199</cp:revision>
  <dcterms:created xsi:type="dcterms:W3CDTF">2013-07-07T20:51:30Z</dcterms:created>
  <dcterms:modified xsi:type="dcterms:W3CDTF">2014-12-16T20:06:36Z</dcterms:modified>
</cp:coreProperties>
</file>