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0" r:id="rId4"/>
    <p:sldId id="261" r:id="rId5"/>
    <p:sldId id="262" r:id="rId6"/>
    <p:sldId id="259" r:id="rId7"/>
    <p:sldId id="267" r:id="rId8"/>
    <p:sldId id="263" r:id="rId9"/>
    <p:sldId id="258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582E38-4713-4D7D-9533-B78FA6926BF3}" type="datetimeFigureOut">
              <a:rPr lang="ru-RU" smtClean="0"/>
              <a:pPr/>
              <a:t>10.12.2014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3F2598-9525-468E-BC4F-42B3B15023C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s403129.vk.me/v403129584/64e3/22aY-tQj5jY.jpg" TargetMode="External"/><Relationship Id="rId2" Type="http://schemas.openxmlformats.org/officeDocument/2006/relationships/hyperlink" Target="http://www.berni.ru/wp-content/uploads/2014/04/&#1089;&#1084;&#1072;&#1081;&#1083;.jpg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hyperlink" Target="http://img-fotki.yandex.ru/get/6004/119528728.1af1/0_dabc3_42d53419_X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Существительные </a:t>
            </a:r>
            <a:br>
              <a:rPr lang="ru-RU" dirty="0" smtClean="0"/>
            </a:br>
            <a:r>
              <a:rPr lang="ru-RU" dirty="0" smtClean="0"/>
              <a:t>2 склонения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7854696" cy="2448272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Презентация к уроку </a:t>
            </a:r>
          </a:p>
          <a:p>
            <a:r>
              <a:rPr lang="ru-RU" dirty="0" smtClean="0"/>
              <a:t>русского языка в 4 классе  </a:t>
            </a:r>
          </a:p>
          <a:p>
            <a:r>
              <a:rPr lang="ru-RU" dirty="0" smtClean="0"/>
              <a:t>учителя начальных классов</a:t>
            </a:r>
          </a:p>
          <a:p>
            <a:r>
              <a:rPr lang="ru-RU" dirty="0" smtClean="0"/>
              <a:t>МОУ СОШ № 32 г. Подольска</a:t>
            </a:r>
          </a:p>
          <a:p>
            <a:r>
              <a:rPr lang="ru-RU" dirty="0" smtClean="0"/>
              <a:t>Смирновой Виты Васильевны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80728"/>
            <a:ext cx="7772400" cy="1152128"/>
          </a:xfrm>
        </p:spPr>
        <p:txBody>
          <a:bodyPr/>
          <a:lstStyle/>
          <a:p>
            <a:pPr algn="ctr"/>
            <a:r>
              <a:rPr lang="ru-RU" sz="6000" dirty="0" smtClean="0">
                <a:latin typeface="+mn-lt"/>
              </a:rPr>
              <a:t>МОЛОДЦЫ!</a:t>
            </a:r>
            <a:endParaRPr lang="ru-RU" sz="60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5589240"/>
            <a:ext cx="7772400" cy="864096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US" sz="5000" dirty="0" smtClean="0">
                <a:hlinkClick r:id="rId2"/>
              </a:rPr>
              <a:t>http://www.berni.ru/wp-content/uploads/2014/04/</a:t>
            </a:r>
            <a:r>
              <a:rPr lang="ru-RU" sz="5000" dirty="0" err="1" smtClean="0">
                <a:hlinkClick r:id="rId2"/>
              </a:rPr>
              <a:t>смайл</a:t>
            </a:r>
            <a:r>
              <a:rPr lang="ru-RU" sz="5000" dirty="0" smtClean="0">
                <a:hlinkClick r:id="rId2"/>
              </a:rPr>
              <a:t>.</a:t>
            </a:r>
            <a:r>
              <a:rPr lang="en-US" sz="5000" dirty="0" smtClean="0">
                <a:hlinkClick r:id="rId2"/>
              </a:rPr>
              <a:t>jpg</a:t>
            </a:r>
            <a:endParaRPr lang="ru-RU" sz="5000" dirty="0" smtClean="0"/>
          </a:p>
          <a:p>
            <a:pPr algn="ctr"/>
            <a:r>
              <a:rPr lang="en-US" sz="5000" dirty="0" smtClean="0">
                <a:hlinkClick r:id="rId3"/>
              </a:rPr>
              <a:t>http://cs403129.vk.me/v403129584/64e3/22aY-tQj5jY.jpg</a:t>
            </a:r>
            <a:endParaRPr lang="en-US" sz="5000" dirty="0" smtClean="0"/>
          </a:p>
          <a:p>
            <a:pPr algn="ctr"/>
            <a:r>
              <a:rPr lang="en-US" sz="5000" dirty="0" smtClean="0">
                <a:hlinkClick r:id="rId4"/>
              </a:rPr>
              <a:t>http://img-fotki.yandex.ru/get/6004/119528728.1af1/0_dabc3_42d53419_XL</a:t>
            </a:r>
            <a:endParaRPr lang="en-US" sz="5000" dirty="0" smtClean="0"/>
          </a:p>
          <a:p>
            <a:pPr algn="ctr"/>
            <a:endParaRPr lang="en-US" sz="5000" dirty="0" smtClean="0"/>
          </a:p>
          <a:p>
            <a:pPr algn="ctr"/>
            <a:endParaRPr lang="ru-RU" sz="5000" dirty="0" smtClean="0"/>
          </a:p>
          <a:p>
            <a:pPr algn="ctr"/>
            <a:endParaRPr lang="ru-RU" dirty="0"/>
          </a:p>
        </p:txBody>
      </p:sp>
      <p:pic>
        <p:nvPicPr>
          <p:cNvPr id="4" name="Рисунок 3" descr="http://cs403129.vk.me/v403129584/64e3/22aY-tQj5jY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2636912"/>
            <a:ext cx="252028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4102224" cy="1186456"/>
          </a:xfrm>
        </p:spPr>
        <p:txBody>
          <a:bodyPr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Девиз урока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2348880"/>
            <a:ext cx="4678288" cy="3528392"/>
          </a:xfrm>
        </p:spPr>
        <p:txBody>
          <a:bodyPr>
            <a:normAutofit/>
          </a:bodyPr>
          <a:lstStyle/>
          <a:p>
            <a:r>
              <a:rPr lang="ru-RU" sz="3600" i="1" dirty="0" smtClean="0"/>
              <a:t>На уроке не зевай,</a:t>
            </a:r>
          </a:p>
          <a:p>
            <a:r>
              <a:rPr lang="ru-RU" sz="3600" i="1" dirty="0" smtClean="0"/>
              <a:t>Сразу всё запоминай!</a:t>
            </a:r>
          </a:p>
          <a:p>
            <a:r>
              <a:rPr lang="ru-RU" sz="3600" i="1" dirty="0" smtClean="0"/>
              <a:t>Чтобы в русском языке</a:t>
            </a:r>
          </a:p>
          <a:p>
            <a:r>
              <a:rPr lang="ru-RU" sz="3600" i="1" dirty="0" smtClean="0"/>
              <a:t>Равных не было тебе!</a:t>
            </a:r>
            <a:endParaRPr lang="ru-RU" sz="3600" i="1" dirty="0"/>
          </a:p>
        </p:txBody>
      </p:sp>
      <p:pic>
        <p:nvPicPr>
          <p:cNvPr id="5" name="Содержимое 4" descr="Статистика теста &quot;Какой смайлик твой?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132856"/>
            <a:ext cx="3106737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13690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5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ном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Специалист в области земледелия и сельского хозяйства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Вставь пропущенные буквы в словарные слова и запиши их в рабочую тетрадь: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err="1" smtClean="0"/>
              <a:t>Х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роший</a:t>
            </a:r>
            <a:r>
              <a:rPr lang="ru-RU" sz="6000" dirty="0" smtClean="0"/>
              <a:t>  </a:t>
            </a:r>
            <a: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гр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ном</a:t>
            </a:r>
            <a:r>
              <a:rPr lang="ru-RU" sz="6000" dirty="0" smtClean="0"/>
              <a:t>,</a:t>
            </a:r>
          </a:p>
          <a:p>
            <a:r>
              <a:rPr lang="ru-RU" sz="6000" dirty="0" err="1" smtClean="0"/>
              <a:t>пш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ничный</a:t>
            </a:r>
            <a:r>
              <a:rPr lang="ru-RU" sz="6000" dirty="0" smtClean="0"/>
              <a:t>  </a:t>
            </a:r>
            <a:r>
              <a:rPr lang="ru-RU" sz="6000" dirty="0" err="1" smtClean="0"/>
              <a:t>к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л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сок</a:t>
            </a:r>
            <a:r>
              <a:rPr lang="ru-RU" sz="6000" dirty="0" smtClean="0"/>
              <a:t>,</a:t>
            </a:r>
          </a:p>
          <a:p>
            <a:r>
              <a:rPr lang="ru-RU" sz="6000" dirty="0" err="1" smtClean="0"/>
              <a:t>ур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жай</a:t>
            </a:r>
            <a:r>
              <a:rPr lang="ru-RU" sz="6000" dirty="0" smtClean="0"/>
              <a:t>  </a:t>
            </a:r>
            <a: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вса</a:t>
            </a:r>
            <a:r>
              <a:rPr lang="ru-RU" sz="6000" dirty="0" smtClean="0"/>
              <a:t>,</a:t>
            </a:r>
          </a:p>
          <a:p>
            <a:r>
              <a:rPr lang="ru-RU" sz="6000" dirty="0" err="1" smtClean="0"/>
              <a:t>сел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ское</a:t>
            </a:r>
            <a:r>
              <a:rPr lang="ru-RU" sz="6000" dirty="0" smtClean="0"/>
              <a:t>  </a:t>
            </a:r>
            <a:r>
              <a:rPr lang="ru-RU" sz="6000" dirty="0" err="1" smtClean="0"/>
              <a:t>х</a:t>
            </a:r>
            <a:r>
              <a:rPr lang="ru-RU" sz="6000" dirty="0" err="1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r>
              <a:rPr lang="ru-RU" sz="6000" dirty="0" err="1" smtClean="0"/>
              <a:t>зяйств</a:t>
            </a:r>
            <a:r>
              <a:rPr lang="ru-RU" sz="6000" dirty="0" smtClean="0"/>
              <a:t>? 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Вставь пропущенные буквы. К какой части речи относятся эти слова?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Г…зета, в…гон, п…беда, к…стёр, к…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мбайн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, б…седа, т…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релка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, ж…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лезо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Какие существительные относятся ко 2 склонению?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800" dirty="0" smtClean="0"/>
              <a:t>Мужского рода с нулевым окончанием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4800" dirty="0" smtClean="0"/>
              <a:t>Среднего рода </a:t>
            </a:r>
          </a:p>
          <a:p>
            <a:pPr>
              <a:spcBef>
                <a:spcPts val="0"/>
              </a:spcBef>
              <a:buNone/>
            </a:pPr>
            <a:r>
              <a:rPr lang="ru-RU" sz="4800" dirty="0" smtClean="0"/>
              <a:t> с  окончанием –      ,- </a:t>
            </a:r>
          </a:p>
          <a:p>
            <a:pPr>
              <a:spcBef>
                <a:spcPts val="0"/>
              </a:spcBef>
              <a:buNone/>
            </a:pPr>
            <a:r>
              <a:rPr lang="ru-RU" sz="4800" dirty="0" smtClean="0"/>
              <a:t> в  И. п. ед. ч.</a:t>
            </a: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2924944"/>
            <a:ext cx="648072" cy="576064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5148064" y="4797152"/>
            <a:ext cx="648072" cy="612648"/>
          </a:xfrm>
          <a:prstGeom prst="flowChartProcess">
            <a:avLst/>
          </a:prstGeom>
          <a:solidFill>
            <a:schemeClr val="bg2"/>
          </a:solidFill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6516216" y="4797152"/>
            <a:ext cx="648072" cy="612648"/>
          </a:xfrm>
          <a:prstGeom prst="flowChartProcess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Е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Прочитайте. В чём сходство и различие каждой пары имён существительных? Спишите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Дождь-дождик,</a:t>
            </a:r>
          </a:p>
          <a:p>
            <a:r>
              <a:rPr lang="ru-RU" sz="3600" dirty="0" smtClean="0"/>
              <a:t>воробей-воробышек,</a:t>
            </a:r>
          </a:p>
          <a:p>
            <a:r>
              <a:rPr lang="ru-RU" sz="3600" dirty="0" smtClean="0"/>
              <a:t>стекло-стёклышко,                  </a:t>
            </a:r>
          </a:p>
          <a:p>
            <a:r>
              <a:rPr lang="ru-RU" sz="3600" dirty="0" smtClean="0"/>
              <a:t>уголь-уголёк,</a:t>
            </a:r>
          </a:p>
          <a:p>
            <a:r>
              <a:rPr lang="ru-RU" sz="3600" dirty="0" smtClean="0"/>
              <a:t>море-моряк,</a:t>
            </a:r>
          </a:p>
          <a:p>
            <a:r>
              <a:rPr lang="ru-RU" sz="3600" dirty="0" smtClean="0"/>
              <a:t>слово-словарь</a:t>
            </a:r>
            <a:endParaRPr lang="ru-RU" sz="3600" dirty="0"/>
          </a:p>
        </p:txBody>
      </p:sp>
      <p:pic>
        <p:nvPicPr>
          <p:cNvPr id="4" name="Рисунок 3" descr="http://img-fotki.yandex.ru/get/6004/119528728.1af1/0_dabc3_42d53419_X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708920"/>
            <a:ext cx="230425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Физкульминутка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19736"/>
          </a:xfrm>
        </p:spPr>
        <p:txBody>
          <a:bodyPr/>
          <a:lstStyle/>
          <a:p>
            <a:pPr algn="ctr"/>
            <a:r>
              <a:rPr lang="ru-RU" sz="3600" i="1" dirty="0" smtClean="0"/>
              <a:t>Глазки дружно закрываем,</a:t>
            </a:r>
          </a:p>
          <a:p>
            <a:pPr algn="ctr"/>
            <a:r>
              <a:rPr lang="ru-RU" sz="3600" i="1" dirty="0" smtClean="0"/>
              <a:t>В это время отдыхаем,</a:t>
            </a:r>
          </a:p>
          <a:p>
            <a:pPr algn="ctr"/>
            <a:r>
              <a:rPr lang="ru-RU" sz="3600" i="1" dirty="0" smtClean="0"/>
              <a:t>Переносимся дружок,</a:t>
            </a:r>
          </a:p>
          <a:p>
            <a:pPr algn="ctr"/>
            <a:r>
              <a:rPr lang="ru-RU" sz="3600" i="1" dirty="0" smtClean="0"/>
              <a:t>На открытый наш урок</a:t>
            </a:r>
            <a:endParaRPr lang="ru-RU" sz="36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620688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812360" y="476672"/>
            <a:ext cx="1060704" cy="914400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95536" y="558924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164288" y="5589240"/>
            <a:ext cx="1562472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Как определить склонение </a:t>
            </a:r>
            <a:br>
              <a:rPr lang="ru-RU" sz="4000" b="1" dirty="0" smtClean="0"/>
            </a:br>
            <a:r>
              <a:rPr lang="ru-RU" sz="4000" b="1" dirty="0" smtClean="0"/>
              <a:t>у существительных?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1. Найди имя существительное. 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2. Поставь имя существительное в начальную форму (И. п., ед. ч.)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3. Определи род.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4. Найди окончание существительного.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5. По роду и окончанию определи тип склонения имени существительного.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</TotalTime>
  <Words>238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Существительные  2 склонения</vt:lpstr>
      <vt:lpstr>Девиз урока</vt:lpstr>
      <vt:lpstr>        Словарная работа</vt:lpstr>
      <vt:lpstr>Вставь пропущенные буквы в словарные слова и запиши их в рабочую тетрадь:</vt:lpstr>
      <vt:lpstr>Вставь пропущенные буквы. К какой части речи относятся эти слова?</vt:lpstr>
      <vt:lpstr>Какие существительные относятся ко 2 склонению?</vt:lpstr>
      <vt:lpstr>Прочитайте. В чём сходство и различие каждой пары имён существительных? Спишите</vt:lpstr>
      <vt:lpstr>Физкульминутка</vt:lpstr>
      <vt:lpstr>Как определить склонение  у существительных?</vt:lpstr>
      <vt:lpstr>МОЛОДЦЫ!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Существительные  2 склонения</dc:title>
  <dc:creator>Вита Васильевна</dc:creator>
  <cp:lastModifiedBy>Вита Васильевна</cp:lastModifiedBy>
  <cp:revision>23</cp:revision>
  <dcterms:created xsi:type="dcterms:W3CDTF">2014-11-19T14:53:28Z</dcterms:created>
  <dcterms:modified xsi:type="dcterms:W3CDTF">2014-12-10T17:09:05Z</dcterms:modified>
</cp:coreProperties>
</file>