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66" r:id="rId2"/>
    <p:sldId id="256" r:id="rId3"/>
    <p:sldId id="275" r:id="rId4"/>
    <p:sldId id="303" r:id="rId5"/>
    <p:sldId id="285" r:id="rId6"/>
    <p:sldId id="286" r:id="rId7"/>
    <p:sldId id="288" r:id="rId8"/>
    <p:sldId id="344" r:id="rId9"/>
    <p:sldId id="343" r:id="rId10"/>
    <p:sldId id="294" r:id="rId11"/>
    <p:sldId id="297" r:id="rId12"/>
    <p:sldId id="295" r:id="rId13"/>
    <p:sldId id="298" r:id="rId14"/>
    <p:sldId id="292" r:id="rId15"/>
    <p:sldId id="277" r:id="rId16"/>
    <p:sldId id="339" r:id="rId17"/>
    <p:sldId id="340" r:id="rId18"/>
    <p:sldId id="341" r:id="rId19"/>
    <p:sldId id="350" r:id="rId20"/>
    <p:sldId id="342" r:id="rId21"/>
    <p:sldId id="307" r:id="rId22"/>
    <p:sldId id="345" r:id="rId23"/>
    <p:sldId id="346" r:id="rId24"/>
    <p:sldId id="347" r:id="rId25"/>
    <p:sldId id="348" r:id="rId26"/>
    <p:sldId id="349" r:id="rId27"/>
    <p:sldId id="312" r:id="rId28"/>
    <p:sldId id="299" r:id="rId29"/>
    <p:sldId id="300" r:id="rId30"/>
    <p:sldId id="269" r:id="rId31"/>
    <p:sldId id="317" r:id="rId32"/>
    <p:sldId id="319" r:id="rId33"/>
    <p:sldId id="318" r:id="rId34"/>
    <p:sldId id="316" r:id="rId35"/>
    <p:sldId id="352" r:id="rId36"/>
    <p:sldId id="363" r:id="rId37"/>
    <p:sldId id="354" r:id="rId38"/>
    <p:sldId id="356" r:id="rId39"/>
    <p:sldId id="357" r:id="rId40"/>
    <p:sldId id="313" r:id="rId41"/>
    <p:sldId id="335" r:id="rId42"/>
    <p:sldId id="329" r:id="rId43"/>
    <p:sldId id="336" r:id="rId44"/>
    <p:sldId id="332" r:id="rId45"/>
    <p:sldId id="359" r:id="rId46"/>
    <p:sldId id="362" r:id="rId47"/>
    <p:sldId id="360" r:id="rId48"/>
    <p:sldId id="364" r:id="rId49"/>
    <p:sldId id="365" r:id="rId50"/>
    <p:sldId id="361" r:id="rId51"/>
    <p:sldId id="366" r:id="rId52"/>
    <p:sldId id="280" r:id="rId53"/>
    <p:sldId id="281" r:id="rId54"/>
    <p:sldId id="367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  <a:srgbClr val="6600CC"/>
    <a:srgbClr val="0066FF"/>
    <a:srgbClr val="FFFF00"/>
    <a:srgbClr val="3366FF"/>
    <a:srgbClr val="0033CC"/>
    <a:srgbClr val="3333FF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7515F-A203-4DE2-8BCD-B8142562909D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12196-DEB5-4D3F-9C18-9163A256A0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E225A-D40E-46DC-BE48-24E3A043F12E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33C8E-034A-46D8-A8EF-41BA5A9EC3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39CED-C02F-44D2-9F90-1DA7616C77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6DB03-0078-4DE2-B665-60DB9EB8C8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2951B-6A8C-4C64-A42F-14818E4C27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C240E-31A8-4507-A59B-51D020C738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64CA7-DB46-4485-84FC-985A192840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B8E1A-C02F-4E7E-9304-C3B4EBA0CF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C94FF5-9972-4F51-8801-423F5DA622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FD8B1-07CC-43B3-A67D-E323254382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1BDB1-4BF8-4941-919A-189344113A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D6D84-17BF-423B-9624-952B40CDE0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3000">
              <a:srgbClr val="00B0F0"/>
            </a:gs>
            <a:gs pos="43000">
              <a:srgbClr val="00B0F0"/>
            </a:gs>
            <a:gs pos="43000">
              <a:srgbClr val="00B0F0"/>
            </a:gs>
            <a:gs pos="43000">
              <a:srgbClr val="00B0F0"/>
            </a:gs>
            <a:gs pos="43000">
              <a:srgbClr val="00B0F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2F82DFD-4B20-4EB2-B07E-2C6153CF187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http://s45.radikal.ru/i107/0908/b8/c494f6322333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gif.ru/OGON/ogon025.gif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mailto:gelwanowa2011@yandex.ru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9" name="Picture 9" descr="Филин для коро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492375"/>
            <a:ext cx="3494088" cy="3671888"/>
          </a:xfrm>
          <a:prstGeom prst="rect">
            <a:avLst/>
          </a:prstGeom>
          <a:noFill/>
        </p:spPr>
      </p:pic>
      <p:pic>
        <p:nvPicPr>
          <p:cNvPr id="15371" name="Picture 11" descr="корона фил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33375"/>
            <a:ext cx="2184400" cy="2792413"/>
          </a:xfrm>
          <a:prstGeom prst="rect">
            <a:avLst/>
          </a:prstGeom>
          <a:noFill/>
        </p:spPr>
      </p:pic>
      <p:pic>
        <p:nvPicPr>
          <p:cNvPr id="15373" name="Picture 13" descr="венок филин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773238"/>
            <a:ext cx="7620000" cy="481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 Barabannaya_dro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28596" y="928670"/>
            <a:ext cx="8215370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Продолжи пословицу:</a:t>
            </a:r>
          </a:p>
          <a:p>
            <a:pPr>
              <a:defRPr/>
            </a:pPr>
            <a:endParaRPr lang="ru-RU" sz="3600" b="1" i="1" u="sng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Завтрак съешь сам, обед раздели с другом, а ужин отдай …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3857628"/>
            <a:ext cx="228601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врагу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4721724"/>
            <a:ext cx="228601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маме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6" y="5585820"/>
            <a:ext cx="228601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соседу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6 </a:t>
            </a:r>
          </a:p>
        </p:txBody>
      </p:sp>
      <p:pic>
        <p:nvPicPr>
          <p:cNvPr id="10" name="Рисунок 9" descr="e3417dbbdf2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29322" y="3500438"/>
            <a:ext cx="2571768" cy="3149765"/>
          </a:xfrm>
          <a:prstGeom prst="rect">
            <a:avLst/>
          </a:prstGeom>
        </p:spPr>
      </p:pic>
      <p:pic>
        <p:nvPicPr>
          <p:cNvPr id="11" name="Рисунок 10" descr="ec4cae9524af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00890" y="2714620"/>
            <a:ext cx="1152251" cy="209643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1142984"/>
            <a:ext cx="7715304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Про какой овощ говорят, что он от семи недуг?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3786190"/>
            <a:ext cx="27860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морковь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4650286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лук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4" y="5514382"/>
            <a:ext cx="285751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картофель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7 </a:t>
            </a:r>
          </a:p>
        </p:txBody>
      </p:sp>
      <p:pic>
        <p:nvPicPr>
          <p:cNvPr id="9" name="Рисунок 8" descr="Z4IPYERpgCI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3" t="3125" b="13541"/>
          <a:stretch>
            <a:fillRect/>
          </a:stretch>
        </p:blipFill>
        <p:spPr>
          <a:xfrm>
            <a:off x="7143768" y="2214554"/>
            <a:ext cx="1285884" cy="1795992"/>
          </a:xfrm>
          <a:prstGeom prst="rect">
            <a:avLst/>
          </a:prstGeom>
        </p:spPr>
      </p:pic>
      <p:pic>
        <p:nvPicPr>
          <p:cNvPr id="10" name="Picture 2" descr="Картинка 38 из 18701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928934"/>
            <a:ext cx="3005129" cy="224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28596" y="1071546"/>
            <a:ext cx="7715304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Выбери правило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полноценного питания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: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143248"/>
            <a:ext cx="607223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Переедать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007344"/>
            <a:ext cx="607223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Кушать больше сладостей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9" y="4871440"/>
            <a:ext cx="6072229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Есть больше овощей и фруктов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8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1142984"/>
            <a:ext cx="885828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предупредить 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инфекционные заболевания, 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нужно…</a:t>
            </a:r>
            <a:endParaRPr lang="uk-UA" sz="3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3929066"/>
            <a:ext cx="571504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мыть овощи перед едой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4793162"/>
            <a:ext cx="571504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бродить по лужам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1738" y="5657258"/>
            <a:ext cx="57150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избегать прививок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9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1071546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укреплять своё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здоровье, нужно…</a:t>
            </a:r>
            <a:endParaRPr lang="uk-UA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2857496"/>
            <a:ext cx="671517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дышать холодным воздухом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3721592"/>
            <a:ext cx="671517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ежедневно делать зарядку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4546" y="4585688"/>
            <a:ext cx="6715172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ходить во время болезни в школу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10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 rot="20689625">
            <a:off x="615950" y="2047875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Правильные  ответы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857760"/>
            <a:ext cx="1614896" cy="159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71736" y="3643314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машина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4507410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здоровье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1738" y="5371506"/>
            <a:ext cx="285751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142984"/>
            <a:ext cx="8643998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 нельзя купить ни за какие деньги и ценности. Оно превышает все остальные блага жизни. </a:t>
            </a: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это?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282" y="1214422"/>
            <a:ext cx="671517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Какое слово 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подходит для характеристики здорового человека?                 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3357562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румяный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0232" y="4143380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стройный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232" y="4929198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крепкий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2</a:t>
            </a:r>
          </a:p>
        </p:txBody>
      </p:sp>
      <p:pic>
        <p:nvPicPr>
          <p:cNvPr id="17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857760"/>
            <a:ext cx="1614896" cy="159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000232" y="5643578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сутулый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786446" y="4857760"/>
            <a:ext cx="3071834" cy="1428760"/>
          </a:xfrm>
          <a:prstGeom prst="ellipse">
            <a:avLst/>
          </a:prstGeom>
          <a:blipFill>
            <a:blip r:embed="rId3" cstate="email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post-47618-124939434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54360" y="1714488"/>
            <a:ext cx="3689640" cy="399600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357298"/>
            <a:ext cx="7215238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весах не взвесишь, на базаре не продашь, но нет на свете милее его.  Что это?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43174" y="3857628"/>
            <a:ext cx="207170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пух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4721724"/>
            <a:ext cx="207170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сахар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6" y="5585820"/>
            <a:ext cx="20717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сон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</a:t>
            </a:r>
          </a:p>
        </p:txBody>
      </p:sp>
      <p:pic>
        <p:nvPicPr>
          <p:cNvPr id="8" name="Рисунок 7" descr="fee7203ea94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5715008" y="3000372"/>
            <a:ext cx="3428992" cy="331200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Содержимое 3" descr="http://img0.liveinternet.ru/images/attach/c/8/101/795/101795616_c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85728"/>
            <a:ext cx="3143240" cy="2071678"/>
          </a:xfrm>
          <a:noFill/>
          <a:ln>
            <a:miter lim="800000"/>
            <a:headEnd/>
            <a:tailEnd/>
          </a:ln>
        </p:spPr>
      </p:pic>
      <p:pic>
        <p:nvPicPr>
          <p:cNvPr id="27652" name="Рисунок 4" descr="http://s56.radikal.ru/i152/1005/77/52d03487bb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14290"/>
            <a:ext cx="1914536" cy="28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5" descr="http://copypast.ru/fotografii/foto_prikoli/spat_gde_ugodno_0_/spat_gde_ugodno_0_001.jpg"/>
          <p:cNvPicPr>
            <a:picLocks noChangeAspect="1" noChangeArrowheads="1"/>
          </p:cNvPicPr>
          <p:nvPr/>
        </p:nvPicPr>
        <p:blipFill>
          <a:blip r:embed="rId4"/>
          <a:srcRect l="6299" t="11591" r="9250" b="20485"/>
          <a:stretch>
            <a:fillRect/>
          </a:stretch>
        </p:blipFill>
        <p:spPr bwMode="auto">
          <a:xfrm>
            <a:off x="1142976" y="4286256"/>
            <a:ext cx="428081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Рисунок 6" descr="http://ok.ya1.ru/uploads/posts/2012-09/1347537340_tn.jpg"/>
          <p:cNvPicPr>
            <a:picLocks noChangeAspect="1" noChangeArrowheads="1"/>
          </p:cNvPicPr>
          <p:nvPr/>
        </p:nvPicPr>
        <p:blipFill>
          <a:blip r:embed="rId5"/>
          <a:srcRect l="23656" t="19507" r="10390"/>
          <a:stretch>
            <a:fillRect/>
          </a:stretch>
        </p:blipFill>
        <p:spPr bwMode="auto">
          <a:xfrm>
            <a:off x="5786446" y="2928934"/>
            <a:ext cx="30790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Рисунок 7" descr="http://firepic.org/images/2012-06/25/d0l69hc6rmg4.jp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flipH="1">
            <a:off x="0" y="1010037"/>
            <a:ext cx="2357422" cy="337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85720" y="357166"/>
            <a:ext cx="3000364" cy="857256"/>
          </a:xfrm>
          <a:prstGeom prst="wedgeRoundRectCallout">
            <a:avLst>
              <a:gd name="adj1" fmla="val 4144"/>
              <a:gd name="adj2" fmla="val 12140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 – лучшее лекарство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142976" y="642918"/>
            <a:ext cx="3143272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solidFill>
                  <a:srgbClr val="0066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/>
              </a:rPr>
              <a:t>Что?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643175" y="2143117"/>
            <a:ext cx="2857520" cy="12144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/>
              </a:rPr>
              <a:t>Где?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3500430" y="3571875"/>
            <a:ext cx="4786346" cy="12858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/>
              </a:rPr>
              <a:t>Когда?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0166" y="4857760"/>
            <a:ext cx="6400800" cy="1127125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rgbClr val="0000FF"/>
                </a:solidFill>
              </a:rPr>
              <a:t>Интеллектуальная игра для младших школьников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57290" y="6215082"/>
            <a:ext cx="69119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charset="0"/>
              </a:rPr>
              <a:t>Игру составили: </a:t>
            </a:r>
            <a:r>
              <a:rPr lang="ru-RU" sz="1400" b="1" dirty="0" smtClean="0">
                <a:solidFill>
                  <a:srgbClr val="002060"/>
                </a:solidFill>
                <a:latin typeface="Arial" charset="0"/>
              </a:rPr>
              <a:t>Каблукова И.А., Гельванова В.Н</a:t>
            </a:r>
            <a:r>
              <a:rPr lang="ru-RU" sz="1400" b="1" dirty="0" smtClean="0">
                <a:solidFill>
                  <a:srgbClr val="002060"/>
                </a:solidFill>
                <a:latin typeface="Arial" charset="0"/>
              </a:rPr>
              <a:t>.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charset="0"/>
              </a:rPr>
              <a:t>МОУ СОШ  №1   г. </a:t>
            </a:r>
            <a:r>
              <a:rPr lang="ru-RU" sz="1400" b="1" smtClean="0">
                <a:solidFill>
                  <a:srgbClr val="002060"/>
                </a:solidFill>
                <a:latin typeface="Arial" charset="0"/>
              </a:rPr>
              <a:t>Бодайбо.   </a:t>
            </a:r>
            <a:r>
              <a:rPr lang="ru-RU" sz="1400" b="1" dirty="0" smtClean="0">
                <a:solidFill>
                  <a:srgbClr val="002060"/>
                </a:solidFill>
                <a:latin typeface="Arial" charset="0"/>
              </a:rPr>
              <a:t>2014 г.</a:t>
            </a:r>
            <a:endParaRPr lang="ru-RU" sz="1400" b="1" dirty="0">
              <a:solidFill>
                <a:srgbClr val="00206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 Что наша жизнь Иг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1285860"/>
            <a:ext cx="7715304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Какое правило 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относится к здоровому образу жизни?</a:t>
            </a:r>
          </a:p>
          <a:p>
            <a:pPr algn="ctr"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Перед сном необходимо: …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857628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умываться и чистить зубы.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643446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много есть и пить.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8" y="5500702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проветривать комнату.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4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928670"/>
            <a:ext cx="8286808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Сколько времени без вреда для здоровья можно  детям  работать за компьютером?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643314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1-2 часа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507410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30-40 мин.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300" y="5371506"/>
            <a:ext cx="300039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10-15 мин.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5 </a:t>
            </a:r>
          </a:p>
        </p:txBody>
      </p:sp>
      <p:pic>
        <p:nvPicPr>
          <p:cNvPr id="10" name="Picture 5" descr="DSCN4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357430"/>
            <a:ext cx="3077586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1000108"/>
            <a:ext cx="8215370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Продолжи пословицу.</a:t>
            </a:r>
          </a:p>
          <a:p>
            <a:pPr>
              <a:defRPr/>
            </a:pPr>
            <a:endParaRPr lang="ru-RU" sz="3600" b="1" i="1" u="sng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Завтрак съешь сам, обед раздели с другом, а ужин отдай …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3857628"/>
            <a:ext cx="228601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врагу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4721724"/>
            <a:ext cx="228601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маме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6" y="5585820"/>
            <a:ext cx="228601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соседу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6 </a:t>
            </a:r>
          </a:p>
        </p:txBody>
      </p:sp>
      <p:pic>
        <p:nvPicPr>
          <p:cNvPr id="10" name="Рисунок 9" descr="e3417dbbdf2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29322" y="3500438"/>
            <a:ext cx="2571768" cy="3149765"/>
          </a:xfrm>
          <a:prstGeom prst="rect">
            <a:avLst/>
          </a:prstGeom>
        </p:spPr>
      </p:pic>
      <p:pic>
        <p:nvPicPr>
          <p:cNvPr id="11" name="Рисунок 10" descr="ec4cae9524af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00890" y="2714620"/>
            <a:ext cx="1152251" cy="209643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Z4IPYERpgCI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3" t="3125" b="13541"/>
          <a:stretch>
            <a:fillRect/>
          </a:stretch>
        </p:blipFill>
        <p:spPr>
          <a:xfrm>
            <a:off x="7143768" y="2214554"/>
            <a:ext cx="1285884" cy="1795992"/>
          </a:xfrm>
          <a:prstGeom prst="rect">
            <a:avLst/>
          </a:prstGeom>
        </p:spPr>
      </p:pic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1142984"/>
            <a:ext cx="7715304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Про какой овощ говорят, что он от семи недуг?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3786190"/>
            <a:ext cx="27860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морковь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4650286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лук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4" y="5514382"/>
            <a:ext cx="285751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картофель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7 </a:t>
            </a:r>
          </a:p>
        </p:txBody>
      </p:sp>
      <p:pic>
        <p:nvPicPr>
          <p:cNvPr id="8" name="Picture 2" descr="Картинка 38 из 18701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928934"/>
            <a:ext cx="3005129" cy="224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Z4IPYERpgCI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3" t="3125" b="13541"/>
          <a:stretch>
            <a:fillRect/>
          </a:stretch>
        </p:blipFill>
        <p:spPr>
          <a:xfrm>
            <a:off x="7143768" y="2285992"/>
            <a:ext cx="1285884" cy="1795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28596" y="1071546"/>
            <a:ext cx="7715304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Выбери правило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полноценного питания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: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143248"/>
            <a:ext cx="607223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Переедать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007344"/>
            <a:ext cx="607223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Кушать больше сладостей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9" y="4871440"/>
            <a:ext cx="6072229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Есть больше овощей и фруктов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8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1142984"/>
            <a:ext cx="885828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предупредить 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инфекционные заболевания, 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нужно…</a:t>
            </a:r>
            <a:endParaRPr lang="uk-UA" sz="3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3929066"/>
            <a:ext cx="571504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мыть овощи перед едой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4793162"/>
            <a:ext cx="571504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бродить по лужам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1738" y="5657258"/>
            <a:ext cx="57150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избегать прививок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9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1071546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укреплять своё</a:t>
            </a:r>
          </a:p>
          <a:p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здоровье, нужно…</a:t>
            </a:r>
            <a:endParaRPr lang="uk-UA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2500306"/>
            <a:ext cx="65722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дышать холодным воздухом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3286124"/>
            <a:ext cx="65722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ежедневно делать зарядку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4546" y="4143380"/>
            <a:ext cx="6572296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ходить во время болезни в школу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10</a:t>
            </a:r>
          </a:p>
        </p:txBody>
      </p:sp>
      <p:pic>
        <p:nvPicPr>
          <p:cNvPr id="9" name="Рисунок 8" descr="post-53826-121916754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929066"/>
            <a:ext cx="5235294" cy="2928934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73" name="Picture 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1574" name="WordArt 70"/>
          <p:cNvSpPr>
            <a:spLocks noChangeArrowheads="1" noChangeShapeType="1" noTextEdit="1"/>
          </p:cNvSpPr>
          <p:nvPr/>
        </p:nvSpPr>
        <p:spPr bwMode="auto">
          <a:xfrm>
            <a:off x="3348038" y="2924175"/>
            <a:ext cx="2447925" cy="86518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dist"/>
            <a:r>
              <a:rPr lang="ru-RU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раунд</a:t>
            </a:r>
          </a:p>
        </p:txBody>
      </p:sp>
      <p:sp>
        <p:nvSpPr>
          <p:cNvPr id="21576" name="Rectangle 72"/>
          <p:cNvSpPr>
            <a:spLocks noChangeArrowheads="1"/>
          </p:cNvSpPr>
          <p:nvPr/>
        </p:nvSpPr>
        <p:spPr bwMode="auto">
          <a:xfrm>
            <a:off x="0" y="-491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78" name="Picture 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80" name="WordArt 76"/>
          <p:cNvSpPr>
            <a:spLocks noChangeArrowheads="1" noChangeShapeType="1" noTextEdit="1"/>
          </p:cNvSpPr>
          <p:nvPr/>
        </p:nvSpPr>
        <p:spPr bwMode="auto">
          <a:xfrm>
            <a:off x="4214810" y="1916112"/>
            <a:ext cx="785818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2</a:t>
            </a:r>
            <a:endParaRPr lang="ru-RU" sz="7200" b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1" name="WordArt 77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5" name="WordArt 81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8" name="WordArt 84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12" name="WordArt 75"/>
          <p:cNvSpPr>
            <a:spLocks noChangeArrowheads="1" noChangeShapeType="1" noTextEdit="1"/>
          </p:cNvSpPr>
          <p:nvPr/>
        </p:nvSpPr>
        <p:spPr bwMode="auto">
          <a:xfrm>
            <a:off x="3348038" y="3047467"/>
            <a:ext cx="2447925" cy="1307771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i="1" kern="10" spc="72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ТУР</a:t>
            </a:r>
            <a:endParaRPr lang="ru-RU" sz="3600" b="1" i="1" kern="10" spc="72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Гонг перед вопросо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14348" y="1285860"/>
            <a:ext cx="7715304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дерево считается символом России?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 </a:t>
            </a:r>
          </a:p>
        </p:txBody>
      </p:sp>
      <p:pic>
        <p:nvPicPr>
          <p:cNvPr id="6" name="Picture 4" descr="C:\Documents and Settings\Admin\Рабочий стол\мои картинки\Деревья, листья\4f59e4aa1ef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43570" y="2534610"/>
            <a:ext cx="3500430" cy="432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1428736"/>
            <a:ext cx="8215370" cy="34163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называется народный праздник, связанный с проводами зимы, в который все пекут блины?</a:t>
            </a:r>
            <a:endParaRPr lang="ru-RU" sz="3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2  </a:t>
            </a:r>
          </a:p>
        </p:txBody>
      </p:sp>
      <p:pic>
        <p:nvPicPr>
          <p:cNvPr id="5" name="Рисунок 4" descr="f_4b69902194f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15140" y="3500438"/>
            <a:ext cx="2000264" cy="3065518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6"/>
          <p:cNvSpPr>
            <a:spLocks noChangeArrowheads="1" noChangeShapeType="1" noTextEdit="1"/>
          </p:cNvSpPr>
          <p:nvPr/>
        </p:nvSpPr>
        <p:spPr bwMode="auto">
          <a:xfrm>
            <a:off x="914400" y="609600"/>
            <a:ext cx="74168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kern="10" dirty="0">
                <a:ln w="11430"/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Представление команд</a:t>
            </a: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971550" y="2133600"/>
            <a:ext cx="7207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>
              <a:solidFill>
                <a:srgbClr val="006600"/>
              </a:solidFill>
            </a:endParaRPr>
          </a:p>
          <a:p>
            <a:pPr>
              <a:spcBef>
                <a:spcPct val="50000"/>
              </a:spcBef>
            </a:pPr>
            <a:endParaRPr lang="ru-RU" sz="3600">
              <a:solidFill>
                <a:srgbClr val="006600"/>
              </a:solidFill>
            </a:endParaRPr>
          </a:p>
          <a:p>
            <a:pPr>
              <a:spcBef>
                <a:spcPct val="50000"/>
              </a:spcBef>
            </a:pPr>
            <a:endParaRPr lang="ru-RU" sz="3600">
              <a:solidFill>
                <a:srgbClr val="006600"/>
              </a:solidFill>
            </a:endParaRPr>
          </a:p>
        </p:txBody>
      </p:sp>
      <p:pic>
        <p:nvPicPr>
          <p:cNvPr id="3076" name="Picture 8" descr="3_3_21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5" y="2000240"/>
            <a:ext cx="2575835" cy="220642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09600" y="4343400"/>
            <a:ext cx="7772400" cy="110799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kern="10" dirty="0">
                <a:ln w="11430"/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Желаем успеха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10" descr="черный ящик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908050"/>
            <a:ext cx="5080000" cy="5080000"/>
          </a:xfrm>
          <a:prstGeom prst="rect">
            <a:avLst/>
          </a:prstGeom>
          <a:noFill/>
        </p:spPr>
      </p:pic>
      <p:pic>
        <p:nvPicPr>
          <p:cNvPr id="26635" name="Picture 11" descr="черный ящик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908050"/>
            <a:ext cx="5080000" cy="5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Внимание чёрный ящик!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нос черного ящика -James Last - Ra-ta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1285860"/>
            <a:ext cx="8001056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чёрном ящике находится полюбившийся во всём мире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сувенир земли русской.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Назовите, что находится в чёрном ящике?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 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500174"/>
            <a:ext cx="8572560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Сколько всего медведей изображено на картине И. Шишкина «Утро в сосновом бору»?</a:t>
            </a:r>
          </a:p>
          <a:p>
            <a:pPr algn="ctr"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4 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928670"/>
            <a:ext cx="8215370" cy="34163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Недалеко от Нижнего Новгорода есть село, в котором расписывают деревянную посуду красной и чёрной краской по золотому фону. </a:t>
            </a: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 называется эта роспись?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5 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 rot="20689625">
            <a:off x="615950" y="2047875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Правильные  ответы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14348" y="1285860"/>
            <a:ext cx="7715304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дерево считается символом России?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 </a:t>
            </a:r>
          </a:p>
        </p:txBody>
      </p:sp>
      <p:pic>
        <p:nvPicPr>
          <p:cNvPr id="6" name="Picture 4" descr="C:\Documents and Settings\Admin\Рабочий стол\мои картинки\Деревья, листья\4f59e4aa1ef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43570" y="2534610"/>
            <a:ext cx="3500430" cy="432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4 из 7078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163518"/>
            <a:ext cx="3571868" cy="4694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71736" y="3500438"/>
            <a:ext cx="207170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берёза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1000108"/>
            <a:ext cx="8215370" cy="34163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называется народный праздник, связанный с проводами зимы, в который все пекут блины?</a:t>
            </a:r>
            <a:endParaRPr lang="ru-RU" sz="36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2  </a:t>
            </a:r>
          </a:p>
        </p:txBody>
      </p:sp>
      <p:pic>
        <p:nvPicPr>
          <p:cNvPr id="5" name="Рисунок 4" descr="f_4b69902194f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766" y="3214686"/>
            <a:ext cx="5022234" cy="36433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480" y="3357562"/>
            <a:ext cx="285752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Масленица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1285860"/>
            <a:ext cx="8001056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чёрном ящике находится полюбившийся во всём мире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сувенир земли русской.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Назовите, что находится в чёрном ящике?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  </a:t>
            </a:r>
          </a:p>
        </p:txBody>
      </p:sp>
      <p:pic>
        <p:nvPicPr>
          <p:cNvPr id="5" name="Picture 11" descr="черный ящик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071950"/>
            <a:ext cx="2786050" cy="278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85984" y="3857628"/>
            <a:ext cx="264320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матрёшка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semenovskaya_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000373"/>
            <a:ext cx="5072066" cy="3857628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000108"/>
            <a:ext cx="8572560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Сколько всего медведей изображено на картине И. Шишкина «Утро в сосновом бору»?</a:t>
            </a:r>
          </a:p>
          <a:p>
            <a:pPr algn="ctr"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4  </a:t>
            </a:r>
          </a:p>
        </p:txBody>
      </p:sp>
      <p:pic>
        <p:nvPicPr>
          <p:cNvPr id="6" name="Рисунок 5" descr="Утро в сосновом бору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492" y="3429000"/>
            <a:ext cx="5369508" cy="32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3143248"/>
            <a:ext cx="257176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четыре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928670"/>
            <a:ext cx="8215370" cy="34163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Недалеко от Нижнего Новгорода есть село, в котором расписывают деревянную посуду красной и чёрной краской по золотому фону. Как называется эта роспись?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5  </a:t>
            </a:r>
          </a:p>
        </p:txBody>
      </p:sp>
      <p:pic>
        <p:nvPicPr>
          <p:cNvPr id="5" name="Picture 4" descr="http://i041.radikal.ru/0805/ff/7ef5f2cccf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7514" y="4071942"/>
            <a:ext cx="4256485" cy="27860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4357694"/>
            <a:ext cx="300039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хохломская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73" name="Picture 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1574" name="WordArt 70"/>
          <p:cNvSpPr>
            <a:spLocks noChangeArrowheads="1" noChangeShapeType="1" noTextEdit="1"/>
          </p:cNvSpPr>
          <p:nvPr/>
        </p:nvSpPr>
        <p:spPr bwMode="auto">
          <a:xfrm>
            <a:off x="3348038" y="2924175"/>
            <a:ext cx="2447925" cy="86518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dist"/>
            <a:r>
              <a:rPr lang="ru-RU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раунд</a:t>
            </a:r>
          </a:p>
        </p:txBody>
      </p:sp>
      <p:sp>
        <p:nvSpPr>
          <p:cNvPr id="21576" name="Rectangle 72"/>
          <p:cNvSpPr>
            <a:spLocks noChangeArrowheads="1"/>
          </p:cNvSpPr>
          <p:nvPr/>
        </p:nvSpPr>
        <p:spPr bwMode="auto">
          <a:xfrm>
            <a:off x="0" y="-491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Group 7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572"/>
            <a:chExt cx="5760" cy="2858"/>
          </a:xfrm>
        </p:grpSpPr>
        <p:pic>
          <p:nvPicPr>
            <p:cNvPr id="21578" name="Picture 7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72"/>
              <a:ext cx="5760" cy="2858"/>
            </a:xfrm>
            <a:prstGeom prst="rect">
              <a:avLst/>
            </a:prstGeom>
            <a:noFill/>
          </p:spPr>
        </p:pic>
        <p:sp>
          <p:nvSpPr>
            <p:cNvPr id="21579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2109" y="1842"/>
              <a:ext cx="1542" cy="54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b="1" i="1" kern="10" spc="720" dirty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Book Antiqua"/>
                </a:rPr>
                <a:t>ТУР</a:t>
              </a:r>
              <a:endParaRPr lang="ru-RU" sz="3600" b="1" i="1" kern="10" spc="72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endParaRPr>
            </a:p>
          </p:txBody>
        </p:sp>
      </p:grpSp>
      <p:sp>
        <p:nvSpPr>
          <p:cNvPr id="21580" name="WordArt 76"/>
          <p:cNvSpPr>
            <a:spLocks noChangeArrowheads="1" noChangeShapeType="1" noTextEdit="1"/>
          </p:cNvSpPr>
          <p:nvPr/>
        </p:nvSpPr>
        <p:spPr bwMode="auto">
          <a:xfrm>
            <a:off x="4214810" y="1916112"/>
            <a:ext cx="785818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1</a:t>
            </a:r>
          </a:p>
        </p:txBody>
      </p:sp>
      <p:sp>
        <p:nvSpPr>
          <p:cNvPr id="21581" name="WordArt 77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5" name="WordArt 81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8" name="WordArt 84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Гонг перед вопросо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73" name="Picture 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1574" name="WordArt 70"/>
          <p:cNvSpPr>
            <a:spLocks noChangeArrowheads="1" noChangeShapeType="1" noTextEdit="1"/>
          </p:cNvSpPr>
          <p:nvPr/>
        </p:nvSpPr>
        <p:spPr bwMode="auto">
          <a:xfrm>
            <a:off x="3348038" y="2924175"/>
            <a:ext cx="2447925" cy="86518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dist"/>
            <a:r>
              <a:rPr lang="ru-RU" sz="3600" kern="10" spc="72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раунд</a:t>
            </a:r>
          </a:p>
        </p:txBody>
      </p:sp>
      <p:sp>
        <p:nvSpPr>
          <p:cNvPr id="21576" name="Rectangle 72"/>
          <p:cNvSpPr>
            <a:spLocks noChangeArrowheads="1"/>
          </p:cNvSpPr>
          <p:nvPr/>
        </p:nvSpPr>
        <p:spPr bwMode="auto">
          <a:xfrm>
            <a:off x="0" y="-4919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78" name="Picture 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1580" name="WordArt 76"/>
          <p:cNvSpPr>
            <a:spLocks noChangeArrowheads="1" noChangeShapeType="1" noTextEdit="1"/>
          </p:cNvSpPr>
          <p:nvPr/>
        </p:nvSpPr>
        <p:spPr bwMode="auto">
          <a:xfrm>
            <a:off x="4214810" y="1916112"/>
            <a:ext cx="785818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3</a:t>
            </a:r>
          </a:p>
        </p:txBody>
      </p:sp>
      <p:sp>
        <p:nvSpPr>
          <p:cNvPr id="21581" name="WordArt 77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5" name="WordArt 81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21588" name="WordArt 84"/>
          <p:cNvSpPr>
            <a:spLocks noChangeArrowheads="1" noChangeShapeType="1" noTextEdit="1"/>
          </p:cNvSpPr>
          <p:nvPr/>
        </p:nvSpPr>
        <p:spPr bwMode="auto">
          <a:xfrm>
            <a:off x="4356100" y="1916113"/>
            <a:ext cx="4572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  <p:sp>
        <p:nvSpPr>
          <p:cNvPr id="12" name="WordArt 75"/>
          <p:cNvSpPr>
            <a:spLocks noChangeArrowheads="1" noChangeShapeType="1" noTextEdit="1"/>
          </p:cNvSpPr>
          <p:nvPr/>
        </p:nvSpPr>
        <p:spPr bwMode="auto">
          <a:xfrm>
            <a:off x="3348038" y="3047467"/>
            <a:ext cx="2447925" cy="1307771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i="1" kern="10" spc="72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Book Antiqua"/>
              </a:rPr>
              <a:t>ТУР</a:t>
            </a:r>
            <a:endParaRPr lang="ru-RU" sz="3600" b="1" i="1" kern="10" spc="72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latin typeface="Book Antiqu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Гонг перед вопросо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428737"/>
            <a:ext cx="8929718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Назовите даты начала  и окончания Великой Отечественной войны?    </a:t>
            </a:r>
          </a:p>
          <a:p>
            <a:pPr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  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286512" y="3429000"/>
            <a:ext cx="1357322" cy="2143140"/>
          </a:xfrm>
          <a:prstGeom prst="roundRect">
            <a:avLst>
              <a:gd name="adj" fmla="val 376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71472" y="928670"/>
            <a:ext cx="8143932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называлось сооружение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,</a:t>
            </a:r>
          </a:p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вырытое в земле партизанами?</a:t>
            </a:r>
          </a:p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Разгадай  ребус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</a:t>
            </a:r>
            <a:r>
              <a:rPr lang="ru-RU" sz="3200" b="1" i="1" u="sng" kern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11" name="Picture 4" descr="earth-atlantic-800"/>
          <p:cNvPicPr>
            <a:picLocks noChangeAspect="1" noChangeArrowheads="1"/>
          </p:cNvPicPr>
          <p:nvPr/>
        </p:nvPicPr>
        <p:blipFill>
          <a:blip r:embed="rId3"/>
          <a:srcRect l="34146" t="7861" r="3979" b="8389"/>
          <a:stretch>
            <a:fillRect/>
          </a:stretch>
        </p:blipFill>
        <p:spPr bwMode="auto">
          <a:xfrm>
            <a:off x="2857488" y="3571876"/>
            <a:ext cx="2143140" cy="2175613"/>
          </a:xfrm>
          <a:prstGeom prst="ellipse">
            <a:avLst/>
          </a:prstGeom>
          <a:noFill/>
        </p:spPr>
      </p:pic>
      <p:pic>
        <p:nvPicPr>
          <p:cNvPr id="9" name="Рисунок 8" descr="cem4389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AF6F5"/>
              </a:clrFrom>
              <a:clrTo>
                <a:srgbClr val="FAF6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3071810"/>
            <a:ext cx="1730585" cy="2714644"/>
          </a:xfrm>
          <a:prstGeom prst="roundRect">
            <a:avLst>
              <a:gd name="adj" fmla="val 48716"/>
            </a:avLst>
          </a:prstGeom>
        </p:spPr>
      </p:pic>
      <p:sp>
        <p:nvSpPr>
          <p:cNvPr id="8" name="TextBox 7"/>
          <p:cNvSpPr txBox="1"/>
          <p:nvPr/>
        </p:nvSpPr>
        <p:spPr>
          <a:xfrm>
            <a:off x="5572132" y="2500306"/>
            <a:ext cx="10703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>
                <a:solidFill>
                  <a:srgbClr val="002060"/>
                </a:solidFill>
              </a:rPr>
              <a:t>,,</a:t>
            </a:r>
            <a:endParaRPr lang="ru-RU" sz="9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1142985"/>
            <a:ext cx="8143932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Какое грозное оружие, изобретённое во время Великой Отечественной войны, носило женское имя?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  </a:t>
            </a:r>
            <a:endParaRPr kumimoji="0" lang="ru-RU" sz="3200" b="1" i="1" u="sng" strike="noStrike" kern="0" normalizeH="0" baseline="0" noProof="0" dirty="0" smtClean="0">
              <a:ln w="11430"/>
              <a:solidFill>
                <a:srgbClr val="80008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 rot="20689625">
            <a:off x="615950" y="2047875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Правильные  ответы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1736" y="3357562"/>
            <a:ext cx="407196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22 июня 1941 г.                      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4357694"/>
            <a:ext cx="407196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 мая 1945 г.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428737"/>
            <a:ext cx="8929718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Назовите даты начала  и окончания Великой Отечественной войны?    </a:t>
            </a:r>
          </a:p>
          <a:p>
            <a:pPr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а 4 из 64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908720"/>
            <a:ext cx="70567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</a:rPr>
              <a:t>Вечная память павшим, вечная память живущим героям войны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472" y="428604"/>
            <a:ext cx="8143932" cy="6024685"/>
          </a:xfrm>
          <a:prstGeom prst="rect">
            <a:avLst/>
          </a:prstGeom>
        </p:spPr>
      </p:pic>
      <p:pic>
        <p:nvPicPr>
          <p:cNvPr id="5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428992" y="1500174"/>
            <a:ext cx="1000132" cy="3123793"/>
          </a:xfrm>
          <a:prstGeom prst="rect">
            <a:avLst/>
          </a:prstGeom>
          <a:noFill/>
        </p:spPr>
      </p:pic>
      <p:pic>
        <p:nvPicPr>
          <p:cNvPr id="6" name="Picture 8" descr="Картинка 94 из 13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357554" y="642918"/>
            <a:ext cx="70139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286512" y="3429000"/>
            <a:ext cx="1357322" cy="2143140"/>
          </a:xfrm>
          <a:prstGeom prst="roundRect">
            <a:avLst>
              <a:gd name="adj" fmla="val 376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71472" y="928670"/>
            <a:ext cx="8143932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называлось сооружение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,</a:t>
            </a:r>
          </a:p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вырытое в земле партизанами?</a:t>
            </a:r>
          </a:p>
          <a:p>
            <a:pPr eaLnBrk="1" hangingPunct="1">
              <a:buFontTx/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Разгадай  ребус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</a:t>
            </a:r>
            <a:r>
              <a:rPr lang="ru-RU" sz="3200" b="1" i="1" u="sng" kern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pic>
        <p:nvPicPr>
          <p:cNvPr id="11" name="Picture 4" descr="earth-atlantic-800"/>
          <p:cNvPicPr>
            <a:picLocks noChangeAspect="1" noChangeArrowheads="1"/>
          </p:cNvPicPr>
          <p:nvPr/>
        </p:nvPicPr>
        <p:blipFill>
          <a:blip r:embed="rId3"/>
          <a:srcRect l="34146" t="7861" r="3979" b="8389"/>
          <a:stretch>
            <a:fillRect/>
          </a:stretch>
        </p:blipFill>
        <p:spPr bwMode="auto">
          <a:xfrm>
            <a:off x="2857488" y="3571876"/>
            <a:ext cx="2143140" cy="2175613"/>
          </a:xfrm>
          <a:prstGeom prst="ellipse">
            <a:avLst/>
          </a:prstGeom>
          <a:noFill/>
        </p:spPr>
      </p:pic>
      <p:pic>
        <p:nvPicPr>
          <p:cNvPr id="9" name="Рисунок 8" descr="cem4389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AF6F5"/>
              </a:clrFrom>
              <a:clrTo>
                <a:srgbClr val="FAF6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3071810"/>
            <a:ext cx="1730585" cy="2714644"/>
          </a:xfrm>
          <a:prstGeom prst="roundRect">
            <a:avLst>
              <a:gd name="adj" fmla="val 48716"/>
            </a:avLst>
          </a:prstGeom>
        </p:spPr>
      </p:pic>
      <p:sp>
        <p:nvSpPr>
          <p:cNvPr id="8" name="TextBox 7"/>
          <p:cNvSpPr txBox="1"/>
          <p:nvPr/>
        </p:nvSpPr>
        <p:spPr>
          <a:xfrm>
            <a:off x="5572132" y="2500306"/>
            <a:ext cx="10703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>
                <a:solidFill>
                  <a:srgbClr val="002060"/>
                </a:solidFill>
              </a:rPr>
              <a:t>,,</a:t>
            </a:r>
            <a:endParaRPr lang="ru-RU" sz="96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5929330"/>
            <a:ext cx="250033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землянка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5775528_108506392_large_original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71480"/>
            <a:ext cx="8255000" cy="549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857760"/>
            <a:ext cx="1614896" cy="159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1142984"/>
            <a:ext cx="8643998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 нельзя купить ни за какие деньги и ценности. Оно превышает все остальные блага жизни. </a:t>
            </a: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это?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71736" y="3643314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машина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4507410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здоровье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1738" y="5371506"/>
            <a:ext cx="285751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1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1142985"/>
            <a:ext cx="8143932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Какое грозное оружие, изобретённое во время Великой Отечественной войны, носило женское имя?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08" y="3786190"/>
            <a:ext cx="250033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Катюша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b="8959"/>
          <a:stretch>
            <a:fillRect/>
          </a:stretch>
        </p:blipFill>
        <p:spPr bwMode="auto">
          <a:xfrm rot="611919">
            <a:off x="4890751" y="3626160"/>
            <a:ext cx="4064000" cy="250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09006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30" y="428604"/>
            <a:ext cx="7673089" cy="5754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914400" y="1219200"/>
            <a:ext cx="6781800" cy="457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33CC"/>
              </a:extrusionClr>
            </a:sp3d>
          </a:bodyPr>
          <a:lstStyle/>
          <a:p>
            <a:pPr algn="ctr">
              <a:defRPr/>
            </a:pPr>
            <a:r>
              <a:rPr lang="ru-RU" sz="3600" kern="10" dirty="0">
                <a:ln w="12700"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В   Финал</a:t>
            </a:r>
          </a:p>
          <a:p>
            <a:pPr algn="ctr">
              <a:defRPr/>
            </a:pPr>
            <a:r>
              <a:rPr lang="ru-RU" sz="3600" kern="10" dirty="0">
                <a:ln w="12700"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проходят …..</a:t>
            </a:r>
          </a:p>
          <a:p>
            <a:pPr algn="ctr">
              <a:defRPr/>
            </a:pPr>
            <a:r>
              <a:rPr lang="ru-RU" sz="3600" kern="10" dirty="0">
                <a:ln w="12700"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классы!</a:t>
            </a:r>
          </a:p>
        </p:txBody>
      </p:sp>
      <p:pic>
        <p:nvPicPr>
          <p:cNvPr id="4104" name="Picture 8" descr="j043799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181600"/>
            <a:ext cx="12192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j044042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304800"/>
            <a:ext cx="15240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/>
          <p:cNvSpPr>
            <a:spLocks noChangeArrowheads="1" noChangeShapeType="1" noTextEdit="1"/>
          </p:cNvSpPr>
          <p:nvPr/>
        </p:nvSpPr>
        <p:spPr bwMode="auto">
          <a:xfrm>
            <a:off x="533400" y="4495800"/>
            <a:ext cx="8153400" cy="2057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scene3d>
              <a:camera prst="legacyObliqueTopLeft"/>
              <a:lightRig rig="legacyFlat3" dir="t"/>
            </a:scene3d>
            <a:sp3d extrusionH="430200" prstMaterial="legacyMatte">
              <a:extrusionClr>
                <a:srgbClr val="FF33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Молодцы!!!</a:t>
            </a:r>
          </a:p>
        </p:txBody>
      </p:sp>
      <p:pic>
        <p:nvPicPr>
          <p:cNvPr id="29700" name="Picture 4" descr="j043799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609600"/>
            <a:ext cx="12192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j0440424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381000"/>
            <a:ext cx="15240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WordArt 7"/>
          <p:cNvSpPr>
            <a:spLocks noChangeArrowheads="1" noChangeShapeType="1" noTextEdit="1"/>
          </p:cNvSpPr>
          <p:nvPr/>
        </p:nvSpPr>
        <p:spPr bwMode="auto">
          <a:xfrm>
            <a:off x="457200" y="533400"/>
            <a:ext cx="2133600" cy="186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33CC"/>
              </a:extrusionClr>
            </a:sp3d>
          </a:bodyPr>
          <a:lstStyle/>
          <a:p>
            <a:pPr algn="ctr"/>
            <a:endParaRPr lang="ru-RU" sz="3600" i="1" kern="10">
              <a:ln w="9525">
                <a:round/>
                <a:headEnd/>
                <a:tailEnd/>
              </a:ln>
              <a:solidFill>
                <a:srgbClr val="FF33CC"/>
              </a:solidFill>
              <a:latin typeface="Arial"/>
              <a:cs typeface="Arial"/>
            </a:endParaRPr>
          </a:p>
        </p:txBody>
      </p:sp>
      <p:pic>
        <p:nvPicPr>
          <p:cNvPr id="48135" name="Picture 9" descr="C:\Documents and Settings\Admin\Рабочий стол\Е.Ан\imagesCABZK1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381000"/>
            <a:ext cx="5638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5720" y="785794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Авторы </a:t>
            </a:r>
            <a:r>
              <a:rPr lang="ru-RU" sz="2400" b="1" i="1" dirty="0"/>
              <a:t>презентации</a:t>
            </a:r>
            <a:r>
              <a:rPr lang="ru-RU" sz="2400" b="1" i="1" dirty="0" smtClean="0"/>
              <a:t>:</a:t>
            </a:r>
          </a:p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 </a:t>
            </a:r>
            <a:r>
              <a:rPr lang="ru-RU" sz="2400" b="1" i="1" dirty="0" smtClean="0">
                <a:solidFill>
                  <a:srgbClr val="0000FF"/>
                </a:solidFill>
              </a:rPr>
              <a:t>Гельванова В.Н. </a:t>
            </a:r>
            <a:r>
              <a:rPr lang="ru-RU" sz="2400" b="1" i="1" dirty="0" smtClean="0"/>
              <a:t>( 231-469-630)</a:t>
            </a:r>
            <a:endParaRPr lang="en-US" sz="2400" b="1" i="1" dirty="0" smtClean="0"/>
          </a:p>
          <a:p>
            <a:pPr algn="ctr"/>
            <a:r>
              <a:rPr lang="ru-RU" sz="2000" b="1" i="1" dirty="0" smtClean="0"/>
              <a:t>Учитель МОУ СОШ №1 г. Бодайбо, Иркутской области.</a:t>
            </a:r>
            <a:endParaRPr lang="ru-RU" sz="2000" b="1" i="1" dirty="0"/>
          </a:p>
          <a:p>
            <a:pPr lvl="0" algn="ctr"/>
            <a:r>
              <a:rPr lang="ru-RU" sz="2000" b="1" i="1" dirty="0"/>
              <a:t>Адрес электронной почты: </a:t>
            </a:r>
            <a:r>
              <a:rPr lang="en-US" sz="2000" b="1" i="1" dirty="0" smtClean="0">
                <a:hlinkClick r:id="rId2"/>
              </a:rPr>
              <a:t>gelwanowa2011@yandex.ru</a:t>
            </a:r>
            <a:endParaRPr lang="ru-RU" sz="2000" b="1" i="1" dirty="0" smtClean="0"/>
          </a:p>
          <a:p>
            <a:pPr lvl="0" algn="ctr"/>
            <a:endParaRPr lang="ru-RU" sz="2000" b="1" i="1" dirty="0" smtClean="0"/>
          </a:p>
          <a:p>
            <a:pPr lvl="0" algn="ctr"/>
            <a:r>
              <a:rPr lang="ru-RU" sz="2400" b="1" i="1" dirty="0" smtClean="0">
                <a:solidFill>
                  <a:srgbClr val="0000FF"/>
                </a:solidFill>
                <a:ea typeface="Calibri" pitchFamily="34" charset="0"/>
              </a:rPr>
              <a:t>Каблукова  И. А. </a:t>
            </a:r>
            <a:r>
              <a:rPr lang="ru-RU" sz="2400" b="1" i="1" dirty="0" smtClean="0">
                <a:ea typeface="Calibri" pitchFamily="34" charset="0"/>
              </a:rPr>
              <a:t>(264-178-356)</a:t>
            </a:r>
          </a:p>
          <a:p>
            <a:pPr algn="ctr"/>
            <a:r>
              <a:rPr lang="ru-RU" sz="2000" b="1" i="1" dirty="0" smtClean="0"/>
              <a:t>Учитель МОУ СОШ №1 г. Бодайбо, Иркутской области.</a:t>
            </a:r>
          </a:p>
          <a:p>
            <a:pPr algn="ctr"/>
            <a:endParaRPr lang="ru-RU" sz="2000" b="1" i="1" dirty="0" smtClean="0"/>
          </a:p>
          <a:p>
            <a:pPr algn="ctr"/>
            <a:endParaRPr lang="ru-RU" sz="2000" b="1" i="1" dirty="0" smtClean="0"/>
          </a:p>
          <a:p>
            <a:pPr algn="ctr"/>
            <a:r>
              <a:rPr lang="ru-RU" b="1" i="1" dirty="0" smtClean="0"/>
              <a:t>Рисунки и звуки  для презентации  скачаны </a:t>
            </a:r>
          </a:p>
          <a:p>
            <a:pPr algn="ctr"/>
            <a:r>
              <a:rPr lang="ru-RU" b="1" i="1" dirty="0" smtClean="0"/>
              <a:t>из ресурсов сети Интернет.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286388"/>
            <a:ext cx="73688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361DE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Желаем успехов  в  работе!</a:t>
            </a:r>
            <a:endParaRPr lang="ru-RU" sz="4000" b="1" spc="50" dirty="0">
              <a:ln w="11430"/>
              <a:solidFill>
                <a:srgbClr val="361DE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282" y="1214422"/>
            <a:ext cx="8286808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Какое слово 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подходит  для характеристики здорового человека?                 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3357562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румяный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488" y="4143380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стройный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488" y="4929198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крепкий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2</a:t>
            </a:r>
          </a:p>
        </p:txBody>
      </p:sp>
      <p:pic>
        <p:nvPicPr>
          <p:cNvPr id="17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857760"/>
            <a:ext cx="1614896" cy="159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857488" y="5643578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сутулый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214422"/>
            <a:ext cx="8358246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весах не взвесишь, на базаре не продашь, но нет на свете милее его.  Что это?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678" y="3929066"/>
            <a:ext cx="207170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пух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4678" y="4793162"/>
            <a:ext cx="207170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сахар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80" y="5657258"/>
            <a:ext cx="20717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сон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3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1285860"/>
            <a:ext cx="7715304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Какое правило 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относится к здоровому образу жизни?</a:t>
            </a:r>
          </a:p>
          <a:p>
            <a:pPr algn="ctr"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Перед сном необходимо: …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857628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умываться и чистить зубы.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643446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много есть и пить.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8" y="5500702"/>
            <a:ext cx="635798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проветривать комнату.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4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C:\Users\Светлана\Documents\КАРТИНКИ ДЛЯ ПРЕЗЕНТАЦИЙ\герои сказок\adf57feb4f3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292600"/>
            <a:ext cx="190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928670"/>
            <a:ext cx="8286808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Сколько времени без вреда для здоровья можно  детям  работать за компьютером?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643314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1-2 часа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4507410"/>
            <a:ext cx="300039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30-40 мин.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300" y="5371506"/>
            <a:ext cx="300039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10-15 мин.  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304800"/>
            <a:ext cx="4071933" cy="695308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sng" strike="noStrike" kern="0" normalizeH="0" baseline="0" noProof="0" dirty="0" smtClean="0">
                <a:ln w="11430"/>
                <a:solidFill>
                  <a:srgbClr val="80008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Вопрос 5 </a:t>
            </a:r>
          </a:p>
        </p:txBody>
      </p:sp>
      <p:pic>
        <p:nvPicPr>
          <p:cNvPr id="10" name="Picture 5" descr="DSCN4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17897">
            <a:off x="5957547" y="2565619"/>
            <a:ext cx="3077586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3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</Template>
  <TotalTime>432</TotalTime>
  <Words>974</Words>
  <Application>Microsoft Office PowerPoint</Application>
  <PresentationFormat>Экран (4:3)</PresentationFormat>
  <Paragraphs>216</Paragraphs>
  <Slides>54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Презентация3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Правильные  ответы !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Правильные  ответы !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Правильные  ответы !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50</cp:revision>
  <dcterms:created xsi:type="dcterms:W3CDTF">2014-11-20T12:18:54Z</dcterms:created>
  <dcterms:modified xsi:type="dcterms:W3CDTF">2014-12-15T15:27:45Z</dcterms:modified>
</cp:coreProperties>
</file>