
<file path=[Content_Types].xml><?xml version="1.0" encoding="utf-8"?>
<Types xmlns="http://schemas.openxmlformats.org/package/2006/content-types">
  <Default Extension="png" ContentType="image/png"/>
  <Default Extension="mp3" ContentType="audio/unknown"/>
  <Default Extension="bin" ContentType="application/vnd.openxmlformats-officedocument.oleObject"/>
  <Default Extension="jpeg" ContentType="image/jpeg"/>
  <Default Extension="wmf" ContentType="image/x-wmf"/>
  <Default Extension="rels" ContentType="application/vnd.openxmlformats-package.relationships+xml"/>
  <Default Extension="xml" ContentType="application/xml"/>
  <Default Extension="wdp" ContentType="image/vnd.ms-photo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sldIdLst>
    <p:sldId id="266" r:id="rId2"/>
    <p:sldId id="256" r:id="rId3"/>
    <p:sldId id="257" r:id="rId4"/>
    <p:sldId id="264" r:id="rId5"/>
    <p:sldId id="258" r:id="rId6"/>
    <p:sldId id="268" r:id="rId7"/>
    <p:sldId id="259" r:id="rId8"/>
    <p:sldId id="265" r:id="rId9"/>
    <p:sldId id="260" r:id="rId10"/>
    <p:sldId id="261" r:id="rId11"/>
    <p:sldId id="262" r:id="rId12"/>
    <p:sldId id="263" r:id="rId13"/>
    <p:sldId id="267" r:id="rId14"/>
    <p:sldId id="269" r:id="rId1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Rg st="1" end="14"/>
    <p:penClr>
      <a:srgbClr val="FF0000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616DA210-FB5B-4158-B5E0-FEB733F419BA}" styleName="Светлый стиль 3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254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103" d="100"/>
          <a:sy n="103" d="100"/>
        </p:scale>
        <p:origin x="-204" y="-96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7.wmf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762000" y="3200400"/>
            <a:ext cx="7543800" cy="1524000"/>
          </a:xfrm>
        </p:spPr>
        <p:txBody>
          <a:bodyPr>
            <a:noAutofit/>
          </a:bodyPr>
          <a:lstStyle>
            <a:lvl1pPr>
              <a:defRPr sz="80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762000" y="4724400"/>
            <a:ext cx="6858000" cy="990600"/>
          </a:xfrm>
        </p:spPr>
        <p:txBody>
          <a:bodyPr anchor="t" anchorCtr="0">
            <a:normAutofit/>
          </a:bodyPr>
          <a:lstStyle>
            <a:lvl1pPr marL="0" indent="0" algn="l">
              <a:buNone/>
              <a:defRPr sz="28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7" name="Rectangle 6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914400" y="685800"/>
            <a:ext cx="7239000" cy="38862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762000" y="685801"/>
            <a:ext cx="1828800" cy="5410199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2590800" y="685801"/>
            <a:ext cx="5715000" cy="4876800"/>
          </a:xfrm>
        </p:spPr>
        <p:txBody>
          <a:bodyPr vert="eaVert" anchor="t" anchorCtr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777240" y="0"/>
            <a:ext cx="7543800" cy="3048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3276600"/>
            <a:ext cx="7543800" cy="1676400"/>
          </a:xfrm>
        </p:spPr>
        <p:txBody>
          <a:bodyPr anchor="b" anchorCtr="0"/>
          <a:lstStyle>
            <a:lvl1pPr algn="l">
              <a:defRPr sz="5400" b="0" cap="all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4953000"/>
            <a:ext cx="6858000" cy="914400"/>
          </a:xfrm>
        </p:spPr>
        <p:txBody>
          <a:bodyPr anchor="t" anchorCtr="0">
            <a:normAutofit/>
          </a:bodyPr>
          <a:lstStyle>
            <a:lvl1pPr marL="0" indent="0">
              <a:buNone/>
              <a:defRPr sz="28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7620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609601"/>
            <a:ext cx="3657600" cy="3767328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589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7589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152" y="609600"/>
            <a:ext cx="3657600" cy="639762"/>
          </a:xfrm>
        </p:spPr>
        <p:txBody>
          <a:bodyPr anchor="b">
            <a:noAutofit/>
          </a:bodyPr>
          <a:lstStyle>
            <a:lvl1pPr marL="0" indent="0">
              <a:buNone/>
              <a:defRPr sz="2800" b="0">
                <a:latin typeface="+mj-lt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152" y="1329264"/>
            <a:ext cx="3657600" cy="3048000"/>
          </a:xfrm>
        </p:spPr>
        <p:txBody>
          <a:bodyPr anchor="t" anchorCtr="0"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1" name="Straight Connector 10"/>
          <p:cNvCxnSpPr/>
          <p:nvPr/>
        </p:nvCxnSpPr>
        <p:spPr>
          <a:xfrm>
            <a:off x="7589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Straight Connector 12"/>
          <p:cNvCxnSpPr/>
          <p:nvPr/>
        </p:nvCxnSpPr>
        <p:spPr>
          <a:xfrm>
            <a:off x="4645152" y="1249362"/>
            <a:ext cx="3657600" cy="158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710866" y="457200"/>
            <a:ext cx="4594934" cy="4114799"/>
          </a:xfrm>
        </p:spPr>
        <p:txBody>
          <a:bodyPr/>
          <a:lstStyle>
            <a:lvl1pPr>
              <a:defRPr sz="2400"/>
            </a:lvl1pPr>
            <a:lvl2pPr>
              <a:defRPr sz="22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762001" y="457200"/>
            <a:ext cx="2673657" cy="4114800"/>
          </a:xfrm>
        </p:spPr>
        <p:txBody>
          <a:bodyPr>
            <a:normAutofit/>
          </a:bodyPr>
          <a:lstStyle>
            <a:lvl1pPr marL="0" indent="0">
              <a:buNone/>
              <a:defRPr sz="2100">
                <a:solidFill>
                  <a:schemeClr val="tx2"/>
                </a:solidFill>
              </a:defRPr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  <p:cxnSp>
        <p:nvCxnSpPr>
          <p:cNvPr id="10" name="Straight Connector 9"/>
          <p:cNvCxnSpPr/>
          <p:nvPr/>
        </p:nvCxnSpPr>
        <p:spPr>
          <a:xfrm rot="5400000">
            <a:off x="1677194" y="2514600"/>
            <a:ext cx="3810000" cy="1588"/>
          </a:xfrm>
          <a:prstGeom prst="line">
            <a:avLst/>
          </a:prstGeom>
          <a:ln>
            <a:solidFill>
              <a:schemeClr val="tx2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58952" y="4572000"/>
            <a:ext cx="6784848" cy="1600200"/>
          </a:xfrm>
        </p:spPr>
        <p:txBody>
          <a:bodyPr anchor="b">
            <a:normAutofit/>
          </a:bodyPr>
          <a:lstStyle>
            <a:lvl1pPr algn="l">
              <a:defRPr sz="5400" b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777240" y="457200"/>
            <a:ext cx="7543800" cy="2895600"/>
          </a:xfrm>
          <a:ln w="6350">
            <a:solidFill>
              <a:schemeClr val="tx2"/>
            </a:solidFill>
          </a:ln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dirty="0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50392" y="3505200"/>
            <a:ext cx="7391400" cy="804862"/>
          </a:xfrm>
        </p:spPr>
        <p:txBody>
          <a:bodyPr anchor="t" anchorCtr="0">
            <a:normAutofit/>
          </a:bodyPr>
          <a:lstStyle>
            <a:lvl1pPr marL="0" indent="0">
              <a:buNone/>
              <a:defRPr sz="18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</p:spTree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762000" y="4572000"/>
            <a:ext cx="6781800" cy="1600200"/>
          </a:xfrm>
          <a:prstGeom prst="rect">
            <a:avLst/>
          </a:prstGeom>
        </p:spPr>
        <p:txBody>
          <a:bodyPr vert="horz" lIns="91440" tIns="45720" rIns="91440" bIns="45720" rtlCol="0" anchor="b" anchorCtr="0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62000" y="685800"/>
            <a:ext cx="7543800" cy="3886200"/>
          </a:xfrm>
          <a:prstGeom prst="rect">
            <a:avLst/>
          </a:prstGeom>
        </p:spPr>
        <p:txBody>
          <a:bodyPr vert="horz" lIns="91440" tIns="45720" rIns="91440" bIns="45720" rtlCol="0" anchor="ctr" anchorCtr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48400" y="6208776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  <a:latin typeface="+mn-lt"/>
              </a:defRPr>
            </a:lvl1pPr>
          </a:lstStyle>
          <a:p>
            <a:fld id="{613147EC-1D11-4F0B-9DA3-4DD3CB4A3423}" type="datetimeFigureOut">
              <a:rPr lang="ru-RU" smtClean="0"/>
              <a:t>20.12.2014</a:t>
            </a:fld>
            <a:endParaRPr lang="ru-RU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61999" y="6208776"/>
            <a:ext cx="4873869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 b="1">
                <a:solidFill>
                  <a:schemeClr val="tx2">
                    <a:lumMod val="90000"/>
                    <a:lumOff val="10000"/>
                  </a:schemeClr>
                </a:solidFill>
              </a:defRPr>
            </a:lvl1pPr>
          </a:lstStyle>
          <a:p>
            <a:endParaRPr lang="ru-RU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7620000" y="5687568"/>
            <a:ext cx="7620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40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</a:defRPr>
            </a:lvl1pPr>
          </a:lstStyle>
          <a:p>
            <a:fld id="{F9443063-56A6-49DE-86AA-30FDDE3ECF16}" type="slidenum">
              <a:rPr lang="ru-RU" smtClean="0"/>
              <a:t>‹#›</a:t>
            </a:fld>
            <a:endParaRPr lang="ru-RU" dirty="0"/>
          </a:p>
        </p:txBody>
      </p:sp>
      <p:sp>
        <p:nvSpPr>
          <p:cNvPr id="8" name="Rectangle 7"/>
          <p:cNvSpPr/>
          <p:nvPr/>
        </p:nvSpPr>
        <p:spPr>
          <a:xfrm>
            <a:off x="777240" y="0"/>
            <a:ext cx="7543800" cy="381000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777240" y="6172200"/>
            <a:ext cx="7543800" cy="27432"/>
          </a:xfrm>
          <a:prstGeom prst="rect">
            <a:avLst/>
          </a:prstGeom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xStyles>
    <p:titleStyle>
      <a:lvl1pPr algn="l" defTabSz="914400" rtl="0" eaLnBrk="1" latinLnBrk="0" hangingPunct="1">
        <a:spcBef>
          <a:spcPct val="0"/>
        </a:spcBef>
        <a:buNone/>
        <a:defRPr sz="5400" kern="1200">
          <a:solidFill>
            <a:schemeClr val="tx1">
              <a:lumMod val="85000"/>
              <a:lumOff val="15000"/>
            </a:schemeClr>
          </a:solidFill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7432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400" kern="1200">
          <a:solidFill>
            <a:schemeClr val="tx2"/>
          </a:solidFill>
          <a:latin typeface="+mn-lt"/>
          <a:ea typeface="+mn-ea"/>
          <a:cs typeface="+mn-cs"/>
        </a:defRPr>
      </a:lvl1pPr>
      <a:lvl2pPr marL="594360" indent="-27432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200" kern="1200">
          <a:solidFill>
            <a:schemeClr val="tx2"/>
          </a:solidFill>
          <a:latin typeface="+mn-lt"/>
          <a:ea typeface="+mn-ea"/>
          <a:cs typeface="+mn-cs"/>
        </a:defRPr>
      </a:lvl2pPr>
      <a:lvl3pPr marL="8686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2000" kern="1200">
          <a:solidFill>
            <a:schemeClr val="tx2"/>
          </a:solidFill>
          <a:latin typeface="+mn-lt"/>
          <a:ea typeface="+mn-ea"/>
          <a:cs typeface="+mn-cs"/>
        </a:defRPr>
      </a:lvl3pPr>
      <a:lvl4pPr marL="11430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>
          <a:solidFill>
            <a:schemeClr val="tx2"/>
          </a:solidFill>
          <a:latin typeface="+mn-lt"/>
          <a:ea typeface="+mn-ea"/>
          <a:cs typeface="+mn-cs"/>
        </a:defRPr>
      </a:lvl4pPr>
      <a:lvl5pPr marL="137160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800" kern="1200" baseline="0">
          <a:solidFill>
            <a:schemeClr val="tx2"/>
          </a:solidFill>
          <a:latin typeface="+mn-lt"/>
          <a:ea typeface="+mn-ea"/>
          <a:cs typeface="+mn-cs"/>
        </a:defRPr>
      </a:lvl5pPr>
      <a:lvl6pPr marL="164592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6pPr>
      <a:lvl7pPr marL="1901952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219456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8pPr>
      <a:lvl9pPr marL="2468880" indent="-228600" algn="l" defTabSz="914400" rtl="0" eaLnBrk="1" latinLnBrk="0" hangingPunct="1">
        <a:spcBef>
          <a:spcPct val="20000"/>
        </a:spcBef>
        <a:buClr>
          <a:schemeClr val="accent1"/>
        </a:buClr>
        <a:buFont typeface="Arial" pitchFamily="34" charset="0"/>
        <a:buChar char="•"/>
        <a:defRPr sz="1600" kern="120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6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6.xml"/></Relationships>
</file>

<file path=ppt/slides/_rels/slide1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6.png"/><Relationship Id="rId3" Type="http://schemas.openxmlformats.org/officeDocument/2006/relationships/slideLayout" Target="../slideLayouts/slideLayout6.xml"/><Relationship Id="rId7" Type="http://schemas.openxmlformats.org/officeDocument/2006/relationships/image" Target="../media/image35.png"/><Relationship Id="rId2" Type="http://schemas.openxmlformats.org/officeDocument/2006/relationships/audio" Target="../media/media2.mp3"/><Relationship Id="rId1" Type="http://schemas.microsoft.com/office/2007/relationships/media" Target="../media/media2.mp3"/><Relationship Id="rId6" Type="http://schemas.openxmlformats.org/officeDocument/2006/relationships/image" Target="../media/image34.png"/><Relationship Id="rId11" Type="http://schemas.openxmlformats.org/officeDocument/2006/relationships/image" Target="../media/image39.png"/><Relationship Id="rId5" Type="http://schemas.openxmlformats.org/officeDocument/2006/relationships/image" Target="../media/image33.png"/><Relationship Id="rId10" Type="http://schemas.openxmlformats.org/officeDocument/2006/relationships/image" Target="../media/image38.png"/><Relationship Id="rId4" Type="http://schemas.openxmlformats.org/officeDocument/2006/relationships/image" Target="../media/image32.png"/><Relationship Id="rId9" Type="http://schemas.openxmlformats.org/officeDocument/2006/relationships/image" Target="../media/image37.png"/></Relationships>
</file>

<file path=ppt/slides/_rels/slide13.xml.rels><?xml version="1.0" encoding="UTF-8" standalone="yes"?>
<Relationships xmlns="http://schemas.openxmlformats.org/package/2006/relationships"><Relationship Id="rId8" Type="http://schemas.microsoft.com/office/2007/relationships/hdphoto" Target="../media/hdphoto7.wdp"/><Relationship Id="rId3" Type="http://schemas.openxmlformats.org/officeDocument/2006/relationships/image" Target="../media/image41.png"/><Relationship Id="rId7" Type="http://schemas.openxmlformats.org/officeDocument/2006/relationships/image" Target="../media/image45.jpeg"/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44.png"/><Relationship Id="rId5" Type="http://schemas.openxmlformats.org/officeDocument/2006/relationships/image" Target="../media/image43.png"/><Relationship Id="rId4" Type="http://schemas.openxmlformats.org/officeDocument/2006/relationships/image" Target="../media/image42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png"/><Relationship Id="rId2" Type="http://schemas.openxmlformats.org/officeDocument/2006/relationships/image" Target="../media/image46.png"/><Relationship Id="rId1" Type="http://schemas.openxmlformats.org/officeDocument/2006/relationships/slideLayout" Target="../slideLayouts/slideLayout6.xml"/><Relationship Id="rId6" Type="http://schemas.microsoft.com/office/2007/relationships/hdphoto" Target="../media/hdphoto8.wdp"/><Relationship Id="rId5" Type="http://schemas.openxmlformats.org/officeDocument/2006/relationships/image" Target="../media/image49.jpeg"/><Relationship Id="rId4" Type="http://schemas.openxmlformats.org/officeDocument/2006/relationships/image" Target="../media/image48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6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8" Type="http://schemas.microsoft.com/office/2007/relationships/hdphoto" Target="../media/hdphoto1.wdp"/><Relationship Id="rId3" Type="http://schemas.openxmlformats.org/officeDocument/2006/relationships/image" Target="../media/image9.png"/><Relationship Id="rId7" Type="http://schemas.openxmlformats.org/officeDocument/2006/relationships/image" Target="../media/image13.png"/><Relationship Id="rId12" Type="http://schemas.openxmlformats.org/officeDocument/2006/relationships/image" Target="../media/image16.jpe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12.png"/><Relationship Id="rId11" Type="http://schemas.openxmlformats.org/officeDocument/2006/relationships/image" Target="../media/image15.jpeg"/><Relationship Id="rId5" Type="http://schemas.openxmlformats.org/officeDocument/2006/relationships/image" Target="../media/image11.png"/><Relationship Id="rId10" Type="http://schemas.microsoft.com/office/2007/relationships/hdphoto" Target="../media/hdphoto2.wdp"/><Relationship Id="rId4" Type="http://schemas.openxmlformats.org/officeDocument/2006/relationships/image" Target="../media/image10.png"/><Relationship Id="rId9" Type="http://schemas.openxmlformats.org/officeDocument/2006/relationships/image" Target="../media/image14.jpe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5" Type="http://schemas.openxmlformats.org/officeDocument/2006/relationships/image" Target="../media/image18.png"/><Relationship Id="rId4" Type="http://schemas.openxmlformats.org/officeDocument/2006/relationships/image" Target="../media/image17.png"/></Relationships>
</file>

<file path=ppt/slides/_rels/slide5.xml.rels><?xml version="1.0" encoding="UTF-8" standalone="yes"?>
<Relationships xmlns="http://schemas.openxmlformats.org/package/2006/relationships"><Relationship Id="rId3" Type="http://schemas.microsoft.com/office/2007/relationships/hdphoto" Target="../media/hdphoto3.wdp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6.xml"/><Relationship Id="rId4" Type="http://schemas.openxmlformats.org/officeDocument/2006/relationships/image" Target="../media/image20.png"/></Relationships>
</file>

<file path=ppt/slides/_rels/slide6.xml.rels><?xml version="1.0" encoding="UTF-8" standalone="yes"?>
<Relationships xmlns="http://schemas.openxmlformats.org/package/2006/relationships"><Relationship Id="rId3" Type="http://schemas.microsoft.com/office/2007/relationships/hdphoto" Target="../media/hdphoto4.wdp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6.xml"/><Relationship Id="rId5" Type="http://schemas.microsoft.com/office/2007/relationships/hdphoto" Target="../media/hdphoto5.wdp"/><Relationship Id="rId4" Type="http://schemas.openxmlformats.org/officeDocument/2006/relationships/image" Target="../media/image2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png"/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6.xml"/><Relationship Id="rId6" Type="http://schemas.openxmlformats.org/officeDocument/2006/relationships/image" Target="../media/image26.png"/><Relationship Id="rId5" Type="http://schemas.openxmlformats.org/officeDocument/2006/relationships/image" Target="../media/image25.png"/><Relationship Id="rId4" Type="http://schemas.microsoft.com/office/2007/relationships/hdphoto" Target="../media/hdphoto6.wdp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png"/><Relationship Id="rId2" Type="http://schemas.openxmlformats.org/officeDocument/2006/relationships/slideLayout" Target="../slideLayouts/slideLayout6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7.wmf"/><Relationship Id="rId4" Type="http://schemas.openxmlformats.org/officeDocument/2006/relationships/oleObject" Target="../embeddings/oleObject1.bin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107504" y="4727"/>
            <a:ext cx="8817768" cy="4432385"/>
          </a:xfrm>
          <a:prstGeom prst="cloudCallou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sz="3200" b="1" dirty="0" smtClean="0">
                <a:solidFill>
                  <a:srgbClr val="FF0000"/>
                </a:solidFill>
              </a:rPr>
              <a:t/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200" b="1" dirty="0">
                <a:solidFill>
                  <a:srgbClr val="FF0000"/>
                </a:solidFill>
              </a:rPr>
              <a:t/>
            </a:r>
            <a:br>
              <a:rPr lang="en-US" sz="3200" b="1" dirty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0070C0"/>
                </a:solidFill>
              </a:rPr>
              <a:t>Module 2 </a:t>
            </a:r>
            <a:r>
              <a:rPr lang="en-US" sz="4400" b="1" dirty="0" smtClean="0">
                <a:solidFill>
                  <a:srgbClr val="002060"/>
                </a:solidFill>
              </a:rPr>
              <a:t/>
            </a:r>
            <a:br>
              <a:rPr lang="en-US" sz="4400" b="1" dirty="0" smtClean="0">
                <a:solidFill>
                  <a:srgbClr val="002060"/>
                </a:solidFill>
              </a:rPr>
            </a:br>
            <a:r>
              <a:rPr lang="en-US" sz="4400" b="1" dirty="0" smtClean="0">
                <a:solidFill>
                  <a:srgbClr val="C00000"/>
                </a:solidFill>
              </a:rPr>
              <a:t>“Here we are”</a:t>
            </a:r>
            <a:br>
              <a:rPr lang="en-US" sz="4400" b="1" dirty="0" smtClean="0">
                <a:solidFill>
                  <a:srgbClr val="C0000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(Cumulative lesson of systematization </a:t>
            </a:r>
            <a:r>
              <a:rPr lang="en-US" sz="3200" b="1" dirty="0">
                <a:solidFill>
                  <a:srgbClr val="002060"/>
                </a:solidFill>
              </a:rPr>
              <a:t>of knowledge</a:t>
            </a:r>
            <a:r>
              <a:rPr lang="en-US" sz="4400" b="1" dirty="0">
                <a:solidFill>
                  <a:srgbClr val="002060"/>
                </a:solidFill>
              </a:rPr>
              <a:t>)</a:t>
            </a:r>
            <a:r>
              <a:rPr lang="en-US" sz="4400" b="1" dirty="0" smtClean="0">
                <a:solidFill>
                  <a:srgbClr val="002060"/>
                </a:solidFill>
              </a:rPr>
              <a:t/>
            </a:r>
            <a:br>
              <a:rPr lang="en-US" sz="4400" b="1" dirty="0" smtClean="0">
                <a:solidFill>
                  <a:srgbClr val="002060"/>
                </a:solidFill>
              </a:rPr>
            </a:br>
            <a:endParaRPr lang="ru-RU" sz="4400" b="1" dirty="0">
              <a:solidFill>
                <a:srgbClr val="002060"/>
              </a:solidFill>
            </a:endParaRPr>
          </a:p>
        </p:txBody>
      </p:sp>
      <p:pic>
        <p:nvPicPr>
          <p:cNvPr id="11267" name="Picture 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20782022">
            <a:off x="555151" y="3246003"/>
            <a:ext cx="1989729" cy="28142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26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91702" y="3645024"/>
            <a:ext cx="2133570" cy="20162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539552" y="5661248"/>
            <a:ext cx="8064896" cy="113461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1600" b="1" dirty="0" smtClean="0">
                <a:solidFill>
                  <a:srgbClr val="FF0000"/>
                </a:solidFill>
              </a:rPr>
              <a:t>The 6 th  form</a:t>
            </a:r>
          </a:p>
          <a:p>
            <a:pPr algn="ctr"/>
            <a:r>
              <a:rPr lang="ru-RU" sz="1600" b="1" dirty="0">
                <a:solidFill>
                  <a:srgbClr val="FF0000"/>
                </a:solidFill>
              </a:rPr>
              <a:t>УМК «Английский в фокусе-6» Ю.Е.Ваулина, Д.Дули, О.Е.Подоляко, </a:t>
            </a:r>
            <a:r>
              <a:rPr lang="ru-RU" sz="1600" b="1" dirty="0" smtClean="0">
                <a:solidFill>
                  <a:srgbClr val="FF0000"/>
                </a:solidFill>
              </a:rPr>
              <a:t>В.Эванс</a:t>
            </a:r>
          </a:p>
          <a:p>
            <a:pPr algn="r"/>
            <a:r>
              <a:rPr lang="ru-RU" sz="1200" b="1" i="1" dirty="0" smtClean="0">
                <a:solidFill>
                  <a:srgbClr val="002060"/>
                </a:solidFill>
              </a:rPr>
              <a:t>Учитель английского языка МОУ СОШ №17 Печкурова Е.А.</a:t>
            </a:r>
            <a:endParaRPr lang="ru-RU" sz="1200" b="1" i="1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67565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496944" cy="583264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400" b="1" dirty="0" smtClean="0">
                <a:solidFill>
                  <a:srgbClr val="C00000"/>
                </a:solidFill>
              </a:rPr>
              <a:t>              Work </a:t>
            </a:r>
            <a:r>
              <a:rPr lang="en-US" sz="2400" b="1" dirty="0">
                <a:solidFill>
                  <a:srgbClr val="C00000"/>
                </a:solidFill>
              </a:rPr>
              <a:t>with vocabulary </a:t>
            </a:r>
            <a:r>
              <a:rPr lang="en-US" sz="2400" b="1" dirty="0" smtClean="0">
                <a:solidFill>
                  <a:srgbClr val="C00000"/>
                </a:solidFill>
              </a:rPr>
              <a:t/>
            </a:r>
            <a:br>
              <a:rPr lang="en-US" sz="2400" b="1" dirty="0" smtClean="0">
                <a:solidFill>
                  <a:srgbClr val="C00000"/>
                </a:solidFill>
              </a:rPr>
            </a:br>
            <a:r>
              <a:rPr lang="en-US" sz="2400" b="1" dirty="0" smtClean="0">
                <a:solidFill>
                  <a:srgbClr val="C00000"/>
                </a:solidFill>
              </a:rPr>
              <a:t/>
            </a:r>
            <a:br>
              <a:rPr lang="en-US" sz="2400" b="1" dirty="0" smtClean="0">
                <a:solidFill>
                  <a:srgbClr val="C00000"/>
                </a:solidFill>
              </a:rPr>
            </a:br>
            <a:r>
              <a:rPr lang="en-US" sz="2400" b="1" i="1" dirty="0" smtClean="0">
                <a:solidFill>
                  <a:srgbClr val="7030A0"/>
                </a:solidFill>
              </a:rPr>
              <a:t>From this text choose the </a:t>
            </a:r>
            <a:r>
              <a:rPr lang="en-US" sz="2400" b="1" i="1" dirty="0" smtClean="0">
                <a:solidFill>
                  <a:srgbClr val="C00000"/>
                </a:solidFill>
              </a:rPr>
              <a:t>words</a:t>
            </a:r>
            <a:r>
              <a:rPr lang="en-US" sz="2400" b="1" i="1" dirty="0" smtClean="0">
                <a:solidFill>
                  <a:srgbClr val="7030A0"/>
                </a:solidFill>
              </a:rPr>
              <a:t> which you have learnt from module 2 (8) and find out the </a:t>
            </a:r>
            <a:r>
              <a:rPr lang="en-US" sz="2400" b="1" i="1" dirty="0" smtClean="0">
                <a:solidFill>
                  <a:srgbClr val="C00000"/>
                </a:solidFill>
              </a:rPr>
              <a:t>prepositions of place (3)</a:t>
            </a:r>
            <a:r>
              <a:rPr lang="en-US" sz="2400" b="1" i="1" dirty="0" smtClean="0">
                <a:solidFill>
                  <a:srgbClr val="7030A0"/>
                </a:solidFill>
              </a:rPr>
              <a:t>. </a:t>
            </a:r>
            <a:br>
              <a:rPr lang="en-US" sz="2400" b="1" i="1" dirty="0" smtClean="0">
                <a:solidFill>
                  <a:srgbClr val="7030A0"/>
                </a:solidFill>
              </a:rPr>
            </a:br>
            <a:r>
              <a:rPr lang="en-US" sz="2400" b="1" i="1" dirty="0">
                <a:solidFill>
                  <a:srgbClr val="7030A0"/>
                </a:solidFill>
              </a:rPr>
              <a:t/>
            </a:r>
            <a:br>
              <a:rPr lang="en-US" sz="2400" b="1" i="1" dirty="0">
                <a:solidFill>
                  <a:srgbClr val="7030A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>My new neighbourhood is great. There are lots of shops and cafes. I even have a sports shop right opposite my house! My Mum is very happy because there is a supermarket and chemist's on our street. There is also a library next to the supermarket. I go there to read books every weekend.</a:t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C00000"/>
                </a:solidFill>
              </a:rPr>
              <a:t/>
            </a:r>
            <a:br>
              <a:rPr lang="en-US" sz="3200" b="1" dirty="0">
                <a:solidFill>
                  <a:srgbClr val="C00000"/>
                </a:solidFill>
              </a:rPr>
            </a:br>
            <a:endParaRPr lang="ru-RU" sz="2400" b="1" dirty="0">
              <a:solidFill>
                <a:srgbClr val="C00000"/>
              </a:solidFill>
            </a:endParaRPr>
          </a:p>
        </p:txBody>
      </p:sp>
      <p:pic>
        <p:nvPicPr>
          <p:cNvPr id="614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16632"/>
            <a:ext cx="3336454" cy="238318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48906252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251520" y="620688"/>
            <a:ext cx="8352928" cy="57332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   </a:t>
            </a:r>
            <a:r>
              <a:rPr lang="en-US" sz="2800" b="1" dirty="0">
                <a:solidFill>
                  <a:srgbClr val="C00000"/>
                </a:solidFill>
              </a:rPr>
              <a:t>Speaking skills. </a:t>
            </a:r>
            <a:r>
              <a:rPr lang="en-US" sz="2800" b="1" dirty="0" smtClean="0">
                <a:solidFill>
                  <a:srgbClr val="C00000"/>
                </a:solidFill>
              </a:rPr>
              <a:t/>
            </a:r>
            <a:br>
              <a:rPr lang="en-US" sz="2800" b="1" dirty="0" smtClean="0">
                <a:solidFill>
                  <a:srgbClr val="C00000"/>
                </a:solidFill>
              </a:rPr>
            </a:br>
            <a:r>
              <a:rPr lang="en-US" sz="3600" b="1" dirty="0" smtClean="0">
                <a:solidFill>
                  <a:srgbClr val="7030A0"/>
                </a:solidFill>
              </a:rPr>
              <a:t>“ </a:t>
            </a:r>
            <a:r>
              <a:rPr lang="en-US" sz="3600" b="1" dirty="0">
                <a:solidFill>
                  <a:srgbClr val="7030A0"/>
                </a:solidFill>
              </a:rPr>
              <a:t>My neighbourhood</a:t>
            </a:r>
            <a:r>
              <a:rPr lang="en-US" sz="3600" b="1" dirty="0" smtClean="0">
                <a:solidFill>
                  <a:srgbClr val="7030A0"/>
                </a:solidFill>
              </a:rPr>
              <a:t>”</a:t>
            </a:r>
            <a:br>
              <a:rPr lang="en-US" sz="3600" b="1" dirty="0" smtClean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C00000"/>
                </a:solidFill>
              </a:rPr>
              <a:t/>
            </a:r>
            <a:br>
              <a:rPr lang="en-US" sz="2800" b="1" dirty="0">
                <a:solidFill>
                  <a:srgbClr val="C0000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</a:rPr>
              <a:t>What can you say </a:t>
            </a:r>
            <a:r>
              <a:rPr lang="en-US" sz="2800" b="1" dirty="0">
                <a:solidFill>
                  <a:srgbClr val="002060"/>
                </a:solidFill>
              </a:rPr>
              <a:t>about </a:t>
            </a:r>
            <a:r>
              <a:rPr lang="en-US" sz="2800" b="1" dirty="0" smtClean="0">
                <a:solidFill>
                  <a:srgbClr val="002060"/>
                </a:solidFill>
              </a:rPr>
              <a:t>your neighbourhood?  </a:t>
            </a:r>
            <a:br>
              <a:rPr lang="en-US" sz="2800" b="1" dirty="0" smtClean="0">
                <a:solidFill>
                  <a:srgbClr val="00206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</a:rPr>
              <a:t>Do you like or dislike </a:t>
            </a:r>
            <a:r>
              <a:rPr lang="en-US" sz="2800" b="1" dirty="0">
                <a:solidFill>
                  <a:srgbClr val="002060"/>
                </a:solidFill>
              </a:rPr>
              <a:t>your neighbourhood</a:t>
            </a:r>
            <a:r>
              <a:rPr lang="en-US" sz="2800" b="1" dirty="0" smtClean="0">
                <a:solidFill>
                  <a:srgbClr val="002060"/>
                </a:solidFill>
              </a:rPr>
              <a:t>? Why?</a:t>
            </a: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>Begin your description with </a:t>
            </a:r>
            <a:r>
              <a:rPr lang="en-US" sz="2800" b="1" dirty="0">
                <a:solidFill>
                  <a:srgbClr val="7030A0"/>
                </a:solidFill>
              </a:rPr>
              <a:t>phrases:</a:t>
            </a:r>
            <a:br>
              <a:rPr lang="en-US" sz="2800" b="1" dirty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I </a:t>
            </a:r>
            <a:r>
              <a:rPr lang="en-US" sz="2800" b="1" dirty="0" smtClean="0">
                <a:solidFill>
                  <a:srgbClr val="002060"/>
                </a:solidFill>
              </a:rPr>
              <a:t>think ….</a:t>
            </a:r>
            <a:r>
              <a:rPr lang="en-US" sz="2800" b="1" dirty="0">
                <a:solidFill>
                  <a:srgbClr val="002060"/>
                </a:solidFill>
              </a:rPr>
              <a:t/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As for </a:t>
            </a:r>
            <a:r>
              <a:rPr lang="en-US" sz="2800" b="1" dirty="0" smtClean="0">
                <a:solidFill>
                  <a:srgbClr val="002060"/>
                </a:solidFill>
              </a:rPr>
              <a:t>me….</a:t>
            </a:r>
            <a:r>
              <a:rPr lang="en-US" sz="2800" b="1" dirty="0">
                <a:solidFill>
                  <a:srgbClr val="002060"/>
                </a:solidFill>
              </a:rPr>
              <a:t/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/>
            </a:r>
            <a:br>
              <a:rPr lang="en-US" sz="2400" b="1" dirty="0" smtClean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7030A0"/>
                </a:solidFill>
              </a:rPr>
              <a:t> </a:t>
            </a:r>
            <a:endParaRPr lang="ru-RU" sz="2400" b="1" dirty="0">
              <a:solidFill>
                <a:srgbClr val="7030A0"/>
              </a:solidFill>
            </a:endParaRPr>
          </a:p>
        </p:txBody>
      </p:sp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4502" y="4581128"/>
            <a:ext cx="2845481" cy="213285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08104" y="116632"/>
            <a:ext cx="3491880" cy="209512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42023222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62000" y="836712"/>
            <a:ext cx="7554416" cy="5335488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2800" b="1" dirty="0" smtClean="0">
                <a:solidFill>
                  <a:srgbClr val="C00000"/>
                </a:solidFill>
              </a:rPr>
              <a:t>Listening </a:t>
            </a:r>
            <a:r>
              <a:rPr lang="en-US" sz="2800" b="1" dirty="0">
                <a:solidFill>
                  <a:srgbClr val="C00000"/>
                </a:solidFill>
              </a:rPr>
              <a:t>Skills</a:t>
            </a:r>
            <a:endParaRPr lang="ru-RU" sz="2800" b="1" dirty="0">
              <a:solidFill>
                <a:srgbClr val="C00000"/>
              </a:solidFill>
            </a:endParaRPr>
          </a:p>
        </p:txBody>
      </p:sp>
      <p:pic>
        <p:nvPicPr>
          <p:cNvPr id="819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5718"/>
            <a:ext cx="2070792" cy="25391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7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996898" y="-42197"/>
            <a:ext cx="3020566" cy="302056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1" name="Picture 9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067944" y="4509120"/>
            <a:ext cx="2175065" cy="16296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8" name="Picture 6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8224" y="4779150"/>
            <a:ext cx="2303917" cy="17279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199" name="Picture 7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1475" y="3438000"/>
            <a:ext cx="2452293" cy="15326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0" name="Picture 8"/>
          <p:cNvPicPr>
            <a:picLocks noChangeAspect="1" noChangeArrowheads="1"/>
          </p:cNvPicPr>
          <p:nvPr/>
        </p:nvPicPr>
        <p:blipFill>
          <a:blip r:embed="rId9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059832" y="182471"/>
            <a:ext cx="2719189" cy="296089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8202" name="Picture 10"/>
          <p:cNvPicPr>
            <a:picLocks noChangeAspect="1" noChangeArrowheads="1"/>
          </p:cNvPicPr>
          <p:nvPr/>
        </p:nvPicPr>
        <p:blipFill>
          <a:blip r:embed="rId10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07181" y="2604120"/>
            <a:ext cx="1384960" cy="16889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5" name="03 Spotlight 6 Test Booklet тест 2а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11"/>
          <a:stretch>
            <a:fillRect/>
          </a:stretch>
        </p:blipFill>
        <p:spPr>
          <a:xfrm>
            <a:off x="5813727" y="3284984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265660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215470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07504" y="116632"/>
            <a:ext cx="8856984" cy="6408712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200" b="1" dirty="0" smtClean="0">
                <a:solidFill>
                  <a:srgbClr val="FF0000"/>
                </a:solidFill>
              </a:rPr>
              <a:t>                                  Reflection. </a:t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FF0000"/>
                </a:solidFill>
              </a:rPr>
              <a:t/>
            </a:r>
            <a:br>
              <a:rPr lang="en-US" sz="3200" b="1" dirty="0" smtClean="0">
                <a:solidFill>
                  <a:srgbClr val="FF000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So </a:t>
            </a:r>
            <a:r>
              <a:rPr lang="en-US" sz="3200" b="1" dirty="0">
                <a:solidFill>
                  <a:srgbClr val="002060"/>
                </a:solidFill>
              </a:rPr>
              <a:t>what can we do now?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How do you feel? Choose the drawing that reflects your spirits</a:t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                                    </a:t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            </a:t>
            </a:r>
            <a:r>
              <a:rPr lang="en-US" sz="1800" b="1" dirty="0" smtClean="0">
                <a:solidFill>
                  <a:srgbClr val="7030A0"/>
                </a:solidFill>
              </a:rPr>
              <a:t>happy   </a:t>
            </a:r>
            <a:r>
              <a:rPr lang="en-US" sz="1400" b="1" dirty="0" smtClean="0">
                <a:solidFill>
                  <a:srgbClr val="002060"/>
                </a:solidFill>
              </a:rPr>
              <a:t>                                        </a:t>
            </a:r>
            <a:r>
              <a:rPr lang="en-US" sz="1800" b="1" dirty="0" smtClean="0">
                <a:solidFill>
                  <a:srgbClr val="7030A0"/>
                </a:solidFill>
              </a:rPr>
              <a:t>fifty-fifty</a:t>
            </a:r>
            <a:r>
              <a:rPr lang="en-US" sz="1400" b="1" dirty="0" smtClean="0">
                <a:solidFill>
                  <a:srgbClr val="002060"/>
                </a:solidFill>
              </a:rPr>
              <a:t>                                        </a:t>
            </a:r>
            <a:r>
              <a:rPr lang="en-US" sz="1800" b="1" dirty="0" smtClean="0">
                <a:solidFill>
                  <a:srgbClr val="7030A0"/>
                </a:solidFill>
              </a:rPr>
              <a:t>sad</a:t>
            </a:r>
            <a:r>
              <a:rPr lang="en-US" sz="1400" b="1" dirty="0" smtClean="0">
                <a:solidFill>
                  <a:srgbClr val="002060"/>
                </a:solidFill>
              </a:rPr>
              <a:t/>
            </a:r>
            <a:br>
              <a:rPr lang="en-US" sz="1400" b="1" dirty="0" smtClean="0">
                <a:solidFill>
                  <a:srgbClr val="002060"/>
                </a:solidFill>
              </a:rPr>
            </a:br>
            <a:r>
              <a:rPr lang="en-US" sz="3200" b="1" i="1" dirty="0" smtClean="0">
                <a:solidFill>
                  <a:srgbClr val="FF0000"/>
                </a:solidFill>
              </a:rPr>
              <a:t>Your homework</a:t>
            </a:r>
            <a:br>
              <a:rPr lang="en-US" sz="3200" b="1" i="1" dirty="0" smtClean="0">
                <a:solidFill>
                  <a:srgbClr val="FF0000"/>
                </a:solidFill>
              </a:rPr>
            </a:br>
            <a:r>
              <a:rPr lang="en-US" sz="3200" b="1" i="1" dirty="0" smtClean="0">
                <a:solidFill>
                  <a:srgbClr val="002060"/>
                </a:solidFill>
              </a:rPr>
              <a:t>Reader</a:t>
            </a:r>
            <a:r>
              <a:rPr lang="ru-RU" sz="3200" b="1" i="1" dirty="0" smtClean="0">
                <a:solidFill>
                  <a:srgbClr val="002060"/>
                </a:solidFill>
              </a:rPr>
              <a:t>.</a:t>
            </a:r>
            <a:r>
              <a:rPr lang="en-US" sz="3200" b="1" i="1" dirty="0" smtClean="0">
                <a:solidFill>
                  <a:srgbClr val="002060"/>
                </a:solidFill>
              </a:rPr>
              <a:t> Episode 2, p. 10-11,  p. </a:t>
            </a:r>
            <a:r>
              <a:rPr lang="en-US" sz="3200" b="1" i="1" smtClean="0">
                <a:solidFill>
                  <a:srgbClr val="002060"/>
                </a:solidFill>
              </a:rPr>
              <a:t>31</a:t>
            </a:r>
            <a:r>
              <a:rPr lang="ru-RU" sz="3200" b="1" i="1" smtClean="0">
                <a:solidFill>
                  <a:srgbClr val="002060"/>
                </a:solidFill>
              </a:rPr>
              <a:t> </a:t>
            </a:r>
            <a:r>
              <a:rPr lang="en-US" sz="3200" b="1" i="1" dirty="0">
                <a:solidFill>
                  <a:srgbClr val="002060"/>
                </a:solidFill>
              </a:rPr>
              <a:t/>
            </a:r>
            <a:br>
              <a:rPr lang="en-US" sz="3200" b="1" i="1" dirty="0">
                <a:solidFill>
                  <a:srgbClr val="002060"/>
                </a:solidFill>
              </a:rPr>
            </a:br>
            <a:r>
              <a:rPr lang="en-US" sz="3200" b="1" i="1" dirty="0" smtClean="0">
                <a:solidFill>
                  <a:srgbClr val="002060"/>
                </a:solidFill>
              </a:rPr>
              <a:t/>
            </a:r>
            <a:br>
              <a:rPr lang="en-US" sz="3200" b="1" i="1" dirty="0" smtClean="0">
                <a:solidFill>
                  <a:srgbClr val="002060"/>
                </a:solidFill>
              </a:rPr>
            </a:br>
            <a:r>
              <a:rPr lang="en-US" sz="3200" b="1" i="1" dirty="0">
                <a:solidFill>
                  <a:srgbClr val="002060"/>
                </a:solidFill>
              </a:rPr>
              <a:t/>
            </a:r>
            <a:br>
              <a:rPr lang="en-US" sz="3200" b="1" i="1" dirty="0">
                <a:solidFill>
                  <a:srgbClr val="002060"/>
                </a:solidFill>
              </a:rPr>
            </a:br>
            <a:r>
              <a:rPr lang="en-US" sz="3200" b="1" i="1" dirty="0" smtClean="0">
                <a:solidFill>
                  <a:srgbClr val="002060"/>
                </a:solidFill>
              </a:rPr>
              <a:t/>
            </a:r>
            <a:br>
              <a:rPr lang="en-US" sz="3200" b="1" i="1" dirty="0" smtClean="0">
                <a:solidFill>
                  <a:srgbClr val="002060"/>
                </a:solidFill>
              </a:rPr>
            </a:br>
            <a:r>
              <a:rPr lang="en-US" sz="3200" b="1" i="1" dirty="0">
                <a:solidFill>
                  <a:srgbClr val="002060"/>
                </a:solidFill>
              </a:rPr>
              <a:t/>
            </a:r>
            <a:br>
              <a:rPr lang="en-US" sz="3200" b="1" i="1" dirty="0">
                <a:solidFill>
                  <a:srgbClr val="002060"/>
                </a:solidFill>
              </a:rPr>
            </a:br>
            <a:endParaRPr lang="ru-RU" sz="3200" b="1" i="1" dirty="0">
              <a:solidFill>
                <a:srgbClr val="002060"/>
              </a:solidFill>
            </a:endParaRPr>
          </a:p>
        </p:txBody>
      </p:sp>
      <p:pic>
        <p:nvPicPr>
          <p:cNvPr id="3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339752" y="2433157"/>
            <a:ext cx="1085225" cy="1085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4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0" y="2636912"/>
            <a:ext cx="816865" cy="7652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584948" y="2578528"/>
            <a:ext cx="882042" cy="882042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2293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7504" y="4509120"/>
            <a:ext cx="2774860" cy="224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85418" y="4509120"/>
            <a:ext cx="2818665" cy="224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3314" name="Picture 2" descr="C:\Users\user1\Documents\6а классное рководство\1 сентября\IMG_1530.JPG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82364" y="4509120"/>
            <a:ext cx="3273812" cy="22462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54966697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229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47864" y="29026"/>
            <a:ext cx="2232247" cy="197507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012974" y="4558213"/>
            <a:ext cx="3023877" cy="227687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31608" y="4365104"/>
            <a:ext cx="2964061" cy="243897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4338" name="Picture 2" descr="C:\Users\user1\Documents\6а классное рководство\1 сентября\IMG_1529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BEBA8EAE-BF5A-486C-A8C5-ECC9F3942E4B}">
                <a14:imgProps xmlns:a14="http://schemas.microsoft.com/office/drawing/2010/main">
                  <a14:imgLayer r:embed="rId6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11068" y="4434404"/>
            <a:ext cx="3201092" cy="24006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100699" y="1083675"/>
            <a:ext cx="6781800" cy="3607296"/>
          </a:xfrm>
          <a:prstGeom prst="ellipseRibbon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/>
          <a:lstStyle/>
          <a:p>
            <a:pPr algn="ctr"/>
            <a:r>
              <a:rPr lang="en-US" dirty="0" smtClean="0">
                <a:solidFill>
                  <a:srgbClr val="002060"/>
                </a:solidFill>
              </a:rPr>
              <a:t>Well done!</a:t>
            </a:r>
            <a:br>
              <a:rPr lang="en-US" dirty="0" smtClean="0">
                <a:solidFill>
                  <a:srgbClr val="002060"/>
                </a:solidFill>
              </a:rPr>
            </a:br>
            <a:r>
              <a:rPr lang="en-US" dirty="0" smtClean="0">
                <a:solidFill>
                  <a:srgbClr val="002060"/>
                </a:solidFill>
              </a:rPr>
              <a:t>Thank you</a:t>
            </a:r>
            <a:r>
              <a:rPr lang="ru-RU" dirty="0" smtClean="0">
                <a:solidFill>
                  <a:srgbClr val="002060"/>
                </a:solidFill>
              </a:rPr>
              <a:t>!</a:t>
            </a:r>
            <a:endParaRPr lang="ru-RU" dirty="0">
              <a:solidFill>
                <a:srgbClr val="00206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1385562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323528" y="116632"/>
            <a:ext cx="7992888" cy="6597352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sz="3600" b="1" dirty="0">
                <a:solidFill>
                  <a:srgbClr val="C00000"/>
                </a:solidFill>
              </a:rPr>
              <a:t/>
            </a:r>
            <a:br>
              <a:rPr lang="en-US" sz="3600" b="1" dirty="0">
                <a:solidFill>
                  <a:srgbClr val="C0000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I</a:t>
            </a:r>
            <a:r>
              <a:rPr lang="en-US" sz="3600" b="1" dirty="0">
                <a:solidFill>
                  <a:srgbClr val="C00000"/>
                </a:solidFill>
              </a:rPr>
              <a:t>. The beginning of the lesson </a:t>
            </a: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1/What’s the date today?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2</a:t>
            </a:r>
            <a:r>
              <a:rPr lang="en-US" sz="2800" b="1" dirty="0">
                <a:solidFill>
                  <a:srgbClr val="002060"/>
                </a:solidFill>
              </a:rPr>
              <a:t>/What’s the day of the week today?</a:t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3/What’s your favourite day of the week?</a:t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4/What time is it?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5/There is a vase … the table.         </a:t>
            </a:r>
            <a:r>
              <a:rPr lang="en-US" sz="2800" b="1" dirty="0">
                <a:solidFill>
                  <a:srgbClr val="C00000"/>
                </a:solidFill>
              </a:rPr>
              <a:t>5.</a:t>
            </a:r>
            <a:r>
              <a:rPr lang="en-US" sz="2800" b="1" dirty="0">
                <a:solidFill>
                  <a:srgbClr val="002060"/>
                </a:solidFill>
              </a:rPr>
              <a:t/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6/There is a dog  … the table.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7/We can buy stamps at the … ….</a:t>
            </a:r>
            <a:r>
              <a:rPr lang="ru-RU" sz="2800" b="1" dirty="0">
                <a:solidFill>
                  <a:srgbClr val="002060"/>
                </a:solidFill>
              </a:rPr>
              <a:t/>
            </a:r>
            <a:br>
              <a:rPr lang="ru-RU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/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ru-RU" sz="2800" b="1" dirty="0">
                <a:solidFill>
                  <a:srgbClr val="002060"/>
                </a:solidFill>
              </a:rPr>
              <a:t>        </a:t>
            </a:r>
            <a:r>
              <a:rPr lang="en-US" sz="2800" b="1" dirty="0">
                <a:solidFill>
                  <a:srgbClr val="FF0000"/>
                </a:solidFill>
              </a:rPr>
              <a:t>7.                  </a:t>
            </a:r>
            <a:r>
              <a:rPr lang="en-US" sz="2800" b="1" dirty="0">
                <a:solidFill>
                  <a:srgbClr val="002060"/>
                </a:solidFill>
              </a:rPr>
              <a:t/>
            </a:r>
            <a:br>
              <a:rPr lang="en-US" sz="2800" b="1" dirty="0">
                <a:solidFill>
                  <a:srgbClr val="002060"/>
                </a:solidFill>
              </a:rPr>
            </a:br>
            <a:r>
              <a:rPr lang="en-US" sz="2800" b="1" dirty="0">
                <a:solidFill>
                  <a:srgbClr val="002060"/>
                </a:solidFill>
              </a:rPr>
              <a:t>                                                            </a:t>
            </a:r>
            <a:r>
              <a:rPr lang="en-US" sz="2800" b="1" dirty="0">
                <a:solidFill>
                  <a:srgbClr val="C00000"/>
                </a:solidFill>
              </a:rPr>
              <a:t>6</a:t>
            </a:r>
            <a:r>
              <a:rPr lang="en-US" sz="2800" b="1" dirty="0" smtClean="0">
                <a:solidFill>
                  <a:srgbClr val="002060"/>
                </a:solidFill>
              </a:rPr>
              <a:t/>
            </a:r>
            <a:br>
              <a:rPr lang="en-US" sz="2800" b="1" dirty="0" smtClean="0">
                <a:solidFill>
                  <a:srgbClr val="002060"/>
                </a:solidFill>
              </a:rPr>
            </a:br>
            <a:r>
              <a:rPr lang="ru-RU" sz="2800" b="1" dirty="0" smtClean="0">
                <a:solidFill>
                  <a:srgbClr val="002060"/>
                </a:solidFill>
              </a:rPr>
              <a:t>        </a:t>
            </a:r>
            <a:r>
              <a:rPr lang="en-US" sz="2800" b="1" dirty="0" smtClean="0">
                <a:solidFill>
                  <a:srgbClr val="002060"/>
                </a:solidFill>
              </a:rPr>
              <a:t/>
            </a:r>
            <a:br>
              <a:rPr lang="en-US" sz="2800" b="1" dirty="0" smtClean="0">
                <a:solidFill>
                  <a:srgbClr val="002060"/>
                </a:solidFill>
              </a:rPr>
            </a:br>
            <a:r>
              <a:rPr lang="en-US" sz="2800" b="1" dirty="0" smtClean="0">
                <a:solidFill>
                  <a:srgbClr val="002060"/>
                </a:solidFill>
              </a:rPr>
              <a:t>                                                            </a:t>
            </a:r>
            <a:r>
              <a:rPr lang="en-US" sz="2800" dirty="0" smtClean="0"/>
              <a:t/>
            </a:r>
            <a:br>
              <a:rPr lang="en-US" sz="2800" dirty="0" smtClean="0"/>
            </a:br>
            <a:endParaRPr lang="ru-RU" sz="4000" b="1" dirty="0">
              <a:solidFill>
                <a:srgbClr val="7030A0"/>
              </a:solidFill>
            </a:endParaRPr>
          </a:p>
        </p:txBody>
      </p:sp>
      <p:pic>
        <p:nvPicPr>
          <p:cNvPr id="1026" name="Picture 2" descr="красивые фото весны на рабочий стол flowers 4 13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28184" y="2414332"/>
            <a:ext cx="2814636" cy="21109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155037" y="4525308"/>
            <a:ext cx="2988963" cy="224172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429976" y="116632"/>
            <a:ext cx="1582269" cy="172819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979712" y="4035490"/>
            <a:ext cx="1656184" cy="25270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87749090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185616" y="476672"/>
            <a:ext cx="8802536" cy="6245101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r>
              <a:rPr lang="en-US" sz="3200" b="1" dirty="0" smtClean="0">
                <a:solidFill>
                  <a:srgbClr val="C00000"/>
                </a:solidFill>
              </a:rPr>
              <a:t>Presentation </a:t>
            </a:r>
            <a:r>
              <a:rPr lang="en-US" sz="3200" b="1" dirty="0">
                <a:solidFill>
                  <a:srgbClr val="C00000"/>
                </a:solidFill>
              </a:rPr>
              <a:t>of the aim of the lesson</a:t>
            </a:r>
            <a:r>
              <a:rPr lang="en-US" sz="3200" b="1" dirty="0" smtClean="0">
                <a:solidFill>
                  <a:srgbClr val="C00000"/>
                </a:solidFill>
              </a:rPr>
              <a:t>.</a:t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2800" b="1" i="1" dirty="0" smtClean="0">
                <a:solidFill>
                  <a:srgbClr val="002060"/>
                </a:solidFill>
              </a:rPr>
              <a:t>What themes </a:t>
            </a:r>
            <a:r>
              <a:rPr lang="en-US" sz="2800" b="1" i="1" dirty="0">
                <a:solidFill>
                  <a:srgbClr val="002060"/>
                </a:solidFill>
              </a:rPr>
              <a:t>should we discuss speaking </a:t>
            </a:r>
            <a:r>
              <a:rPr lang="en-US" sz="2800" b="1" i="1" dirty="0" smtClean="0">
                <a:solidFill>
                  <a:srgbClr val="002060"/>
                </a:solidFill>
              </a:rPr>
              <a:t/>
            </a:r>
            <a:br>
              <a:rPr lang="en-US" sz="2800" b="1" i="1" dirty="0" smtClean="0">
                <a:solidFill>
                  <a:srgbClr val="002060"/>
                </a:solidFill>
              </a:rPr>
            </a:br>
            <a:r>
              <a:rPr lang="en-US" sz="2800" b="1" i="1" dirty="0" smtClean="0">
                <a:solidFill>
                  <a:srgbClr val="002060"/>
                </a:solidFill>
              </a:rPr>
              <a:t>about </a:t>
            </a:r>
            <a:r>
              <a:rPr lang="en-US" sz="2800" b="1" i="1" dirty="0" smtClean="0">
                <a:solidFill>
                  <a:srgbClr val="7030A0"/>
                </a:solidFill>
              </a:rPr>
              <a:t>Module 2 “Here we are?</a:t>
            </a:r>
            <a:br>
              <a:rPr lang="en-US" sz="2800" b="1" i="1" dirty="0" smtClean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7030A0"/>
                </a:solidFill>
              </a:rPr>
              <a:t/>
            </a:r>
            <a:br>
              <a:rPr lang="en-US" sz="2800" b="1" dirty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7030A0"/>
                </a:solidFill>
              </a:rPr>
              <a:t/>
            </a:r>
            <a:br>
              <a:rPr lang="en-US" sz="2800" b="1" dirty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7030A0"/>
                </a:solidFill>
              </a:rPr>
              <a:t/>
            </a:r>
            <a:br>
              <a:rPr lang="en-US" sz="2800" b="1" dirty="0">
                <a:solidFill>
                  <a:srgbClr val="7030A0"/>
                </a:solidFill>
              </a:rPr>
            </a:br>
            <a:r>
              <a:rPr lang="en-US" sz="2800" b="1" dirty="0" smtClean="0">
                <a:solidFill>
                  <a:srgbClr val="7030A0"/>
                </a:solidFill>
              </a:rPr>
              <a:t/>
            </a:r>
            <a:br>
              <a:rPr lang="en-US" sz="2800" b="1" dirty="0" smtClean="0">
                <a:solidFill>
                  <a:srgbClr val="7030A0"/>
                </a:solidFill>
              </a:rPr>
            </a:br>
            <a:r>
              <a:rPr lang="en-US" sz="2800" b="1" dirty="0">
                <a:solidFill>
                  <a:srgbClr val="7030A0"/>
                </a:solidFill>
              </a:rPr>
              <a:t/>
            </a:r>
            <a:br>
              <a:rPr lang="en-US" sz="2800" b="1" dirty="0">
                <a:solidFill>
                  <a:srgbClr val="7030A0"/>
                </a:solidFill>
              </a:rPr>
            </a:br>
            <a:endParaRPr lang="ru-RU" sz="2800" b="1" dirty="0">
              <a:solidFill>
                <a:srgbClr val="7030A0"/>
              </a:solidFill>
            </a:endParaRP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862439"/>
            <a:ext cx="2018472" cy="15172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7018" y="5133351"/>
            <a:ext cx="2269376" cy="147509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2" name="Picture 4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97536" y="3160168"/>
            <a:ext cx="2095416" cy="139607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3" name="Picture 5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79868" y="5275183"/>
            <a:ext cx="2101357" cy="141841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4" name="Picture 6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68673" y="2639481"/>
            <a:ext cx="2141771" cy="15451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056" name="Picture 8"/>
          <p:cNvPicPr>
            <a:picLocks noChangeAspect="1" noChangeArrowheads="1"/>
          </p:cNvPicPr>
          <p:nvPr/>
        </p:nvPicPr>
        <p:blipFill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22905" y="823304"/>
            <a:ext cx="1823864" cy="1367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290" name="Picture 2" descr="C:\Users\user1\Pictures\T-38206_Lordinal.jpg"/>
          <p:cNvPicPr>
            <a:picLocks noChangeAspect="1" noChangeArrowheads="1"/>
          </p:cNvPicPr>
          <p:nvPr/>
        </p:nvPicPr>
        <p:blipFill>
          <a:blip r:embed="rId9">
            <a:extLst>
              <a:ext uri="{BEBA8EAE-BF5A-486C-A8C5-ECC9F3942E4B}">
                <a14:imgProps xmlns:a14="http://schemas.microsoft.com/office/drawing/2010/main">
                  <a14:imgLayer r:embed="rId10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71296" y="2564904"/>
            <a:ext cx="1909929" cy="246628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1" name="Picture 3" descr="C:\Users\user1\Pictures\months-the-year-song-youtube-16225348.jpg"/>
          <p:cNvPicPr>
            <a:picLocks noChangeAspect="1" noChangeArrowheads="1"/>
          </p:cNvPicPr>
          <p:nvPr/>
        </p:nvPicPr>
        <p:blipFill>
          <a:blip r:embed="rId1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60759" y="5076689"/>
            <a:ext cx="1968970" cy="127654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2292" name="Picture 4" descr="C:\Users\user1\Pictures\prep of time.jpg"/>
          <p:cNvPicPr>
            <a:picLocks noChangeAspect="1" noChangeArrowheads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43808" y="4471543"/>
            <a:ext cx="1603967" cy="212631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695644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332656"/>
            <a:ext cx="8402116" cy="6120680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Phonetic </a:t>
            </a:r>
            <a:r>
              <a:rPr lang="en-US" sz="3600" b="1" dirty="0">
                <a:solidFill>
                  <a:srgbClr val="C00000"/>
                </a:solidFill>
              </a:rPr>
              <a:t>drill</a:t>
            </a: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002060"/>
                </a:solidFill>
              </a:rPr>
              <a:t>wh:</a:t>
            </a:r>
            <a:br>
              <a:rPr lang="en-US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silent h </a:t>
            </a:r>
            <a:r>
              <a:rPr lang="en-US" sz="3600" b="1" dirty="0" smtClean="0">
                <a:solidFill>
                  <a:srgbClr val="002060"/>
                </a:solidFill>
              </a:rPr>
              <a:t>– [w]  -when, …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silent w</a:t>
            </a:r>
            <a:r>
              <a:rPr lang="en-US" sz="3600" b="1" dirty="0" smtClean="0">
                <a:solidFill>
                  <a:srgbClr val="002060"/>
                </a:solidFill>
              </a:rPr>
              <a:t> – [h] –who, …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002060"/>
                </a:solidFill>
              </a:rPr>
              <a:t/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2900" b="1" i="1" dirty="0">
                <a:solidFill>
                  <a:srgbClr val="0070C0"/>
                </a:solidFill>
              </a:rPr>
              <a:t>Complete the lines with the words: </a:t>
            </a:r>
            <a:r>
              <a:rPr lang="en-US" sz="2900" b="1" i="1" dirty="0" smtClean="0">
                <a:solidFill>
                  <a:srgbClr val="0070C0"/>
                </a:solidFill>
              </a:rPr>
              <a:t/>
            </a:r>
            <a:br>
              <a:rPr lang="en-US" sz="2900" b="1" i="1" dirty="0" smtClean="0">
                <a:solidFill>
                  <a:srgbClr val="0070C0"/>
                </a:solidFill>
              </a:rPr>
            </a:br>
            <a:r>
              <a:rPr lang="en-US" sz="2900" b="1" i="1" dirty="0" smtClean="0">
                <a:solidFill>
                  <a:srgbClr val="FF0000"/>
                </a:solidFill>
              </a:rPr>
              <a:t>whole</a:t>
            </a:r>
            <a:r>
              <a:rPr lang="en-US" sz="2900" b="1" i="1" dirty="0">
                <a:solidFill>
                  <a:srgbClr val="FF0000"/>
                </a:solidFill>
              </a:rPr>
              <a:t>, where, why, which, whose, what, whom</a:t>
            </a:r>
            <a:br>
              <a:rPr lang="en-US" sz="2900" b="1" i="1" dirty="0">
                <a:solidFill>
                  <a:srgbClr val="FF0000"/>
                </a:solidFill>
              </a:rPr>
            </a:br>
            <a:r>
              <a:rPr lang="en-US" sz="2900" b="1" i="1" dirty="0">
                <a:solidFill>
                  <a:srgbClr val="0070C0"/>
                </a:solidFill>
              </a:rPr>
              <a:t/>
            </a:r>
            <a:br>
              <a:rPr lang="en-US" sz="2900" b="1" i="1" dirty="0">
                <a:solidFill>
                  <a:srgbClr val="0070C0"/>
                </a:solidFill>
              </a:rPr>
            </a:br>
            <a:r>
              <a:rPr lang="en-US" sz="2900" b="1" i="1" dirty="0">
                <a:solidFill>
                  <a:srgbClr val="0070C0"/>
                </a:solidFill>
              </a:rPr>
              <a:t>In which words are </a:t>
            </a:r>
            <a:r>
              <a:rPr lang="en-US" sz="2900" b="1" i="1" dirty="0">
                <a:solidFill>
                  <a:srgbClr val="C00000"/>
                </a:solidFill>
              </a:rPr>
              <a:t>“w” or “h” silent?</a:t>
            </a:r>
            <a:r>
              <a:rPr lang="ru-RU" sz="2900" b="1" i="1" dirty="0">
                <a:solidFill>
                  <a:srgbClr val="C00000"/>
                </a:solidFill>
              </a:rPr>
              <a:t> </a:t>
            </a:r>
            <a:r>
              <a:rPr lang="en-US" sz="2900" b="1" i="1" dirty="0">
                <a:solidFill>
                  <a:srgbClr val="C00000"/>
                </a:solidFill>
              </a:rPr>
              <a:t/>
            </a:r>
            <a:br>
              <a:rPr lang="en-US" sz="2900" b="1" i="1" dirty="0">
                <a:solidFill>
                  <a:srgbClr val="C00000"/>
                </a:solidFill>
              </a:rPr>
            </a:br>
            <a:r>
              <a:rPr lang="en-US" sz="2900" b="1" i="1" dirty="0">
                <a:solidFill>
                  <a:srgbClr val="C00000"/>
                </a:solidFill>
              </a:rPr>
              <a:t>Tell the rule.</a:t>
            </a:r>
            <a:br>
              <a:rPr lang="en-US" sz="2900" b="1" i="1" dirty="0">
                <a:solidFill>
                  <a:srgbClr val="C00000"/>
                </a:solidFill>
              </a:rPr>
            </a:br>
            <a:r>
              <a:rPr lang="en-US" sz="3200" b="1" i="1" dirty="0" smtClean="0">
                <a:solidFill>
                  <a:srgbClr val="0070C0"/>
                </a:solidFill>
              </a:rPr>
              <a:t> </a:t>
            </a:r>
            <a:endParaRPr lang="ru-RU" sz="3200" b="1" i="1" dirty="0">
              <a:solidFill>
                <a:srgbClr val="0070C0"/>
              </a:solidFill>
            </a:endParaRPr>
          </a:p>
        </p:txBody>
      </p:sp>
      <p:pic>
        <p:nvPicPr>
          <p:cNvPr id="9218" name="Picture 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52120" y="260648"/>
            <a:ext cx="3145532" cy="2359149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Ex. 9, p. 19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4716016" y="620688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636741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3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32948" fill="hold"/>
                                        <p:tgtEl>
                                          <p:spTgt spid="3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3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3"/>
                </p:tgtEl>
              </p:cMediaNode>
            </p:audio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95536" y="764704"/>
            <a:ext cx="8064896" cy="5407496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3600" b="1" dirty="0" smtClean="0">
                <a:solidFill>
                  <a:srgbClr val="C00000"/>
                </a:solidFill>
              </a:rPr>
              <a:t>Speech drill</a:t>
            </a:r>
            <a:br>
              <a:rPr lang="en-US" sz="3600" b="1" dirty="0" smtClean="0">
                <a:solidFill>
                  <a:srgbClr val="C00000"/>
                </a:solidFill>
              </a:rPr>
            </a:br>
            <a:r>
              <a:rPr lang="en-US" sz="3600" b="1" dirty="0">
                <a:solidFill>
                  <a:srgbClr val="C00000"/>
                </a:solidFill>
              </a:rPr>
              <a:t/>
            </a:r>
            <a:br>
              <a:rPr lang="en-US" sz="3600" b="1" dirty="0">
                <a:solidFill>
                  <a:srgbClr val="C00000"/>
                </a:solidFill>
              </a:rPr>
            </a:br>
            <a:r>
              <a:rPr lang="en-US" sz="3200" b="1" dirty="0" smtClean="0">
                <a:solidFill>
                  <a:srgbClr val="C00000"/>
                </a:solidFill>
              </a:rPr>
              <a:t/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1/ </a:t>
            </a:r>
            <a:r>
              <a:rPr lang="en-US" sz="3600" b="1" dirty="0" smtClean="0">
                <a:solidFill>
                  <a:srgbClr val="002060"/>
                </a:solidFill>
              </a:rPr>
              <a:t>When do you usually get up in the morning?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2/ </a:t>
            </a:r>
            <a:r>
              <a:rPr lang="en-US" sz="3600" b="1" dirty="0" smtClean="0">
                <a:solidFill>
                  <a:srgbClr val="002060"/>
                </a:solidFill>
              </a:rPr>
              <a:t>When’s your birthday?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3/</a:t>
            </a:r>
            <a:r>
              <a:rPr lang="en-US" sz="3600" b="1" dirty="0" smtClean="0">
                <a:solidFill>
                  <a:srgbClr val="002060"/>
                </a:solidFill>
              </a:rPr>
              <a:t> When was you born?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600" b="1" dirty="0" smtClean="0">
                <a:solidFill>
                  <a:srgbClr val="C00000"/>
                </a:solidFill>
              </a:rPr>
              <a:t>4/ </a:t>
            </a:r>
            <a:r>
              <a:rPr lang="en-US" sz="3600" b="1" dirty="0" smtClean="0">
                <a:solidFill>
                  <a:srgbClr val="002060"/>
                </a:solidFill>
              </a:rPr>
              <a:t>How old are you?</a:t>
            </a:r>
            <a:br>
              <a:rPr lang="en-US" sz="36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> </a:t>
            </a:r>
            <a:endParaRPr lang="ru-RU" sz="3200" b="1" dirty="0">
              <a:solidFill>
                <a:srgbClr val="002060"/>
              </a:solidFill>
            </a:endParaRP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948264" y="260648"/>
            <a:ext cx="1910672" cy="1447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00691" y="4725144"/>
            <a:ext cx="2024890" cy="17751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12424166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67544" y="620688"/>
            <a:ext cx="7920880" cy="5551512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Creative </a:t>
            </a:r>
            <a:r>
              <a:rPr lang="en-US" sz="3200" b="1" dirty="0">
                <a:solidFill>
                  <a:srgbClr val="C00000"/>
                </a:solidFill>
              </a:rPr>
              <a:t>work</a:t>
            </a:r>
            <a:br>
              <a:rPr lang="en-US" sz="3200" b="1" dirty="0">
                <a:solidFill>
                  <a:srgbClr val="C0000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>In groups, make a calendar showing your classmates’ birthdays. Present it to the </a:t>
            </a:r>
            <a:r>
              <a:rPr lang="en-US" sz="3200" b="1" dirty="0" smtClean="0">
                <a:solidFill>
                  <a:srgbClr val="002060"/>
                </a:solidFill>
              </a:rPr>
              <a:t>class  </a:t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/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/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 smtClean="0">
                <a:solidFill>
                  <a:srgbClr val="002060"/>
                </a:solidFill>
              </a:rPr>
              <a:t/>
            </a:r>
            <a:br>
              <a:rPr lang="en-US" sz="3200" b="1" dirty="0" smtClean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/>
            </a:r>
            <a:br>
              <a:rPr lang="en-US" sz="3200" b="1" dirty="0">
                <a:solidFill>
                  <a:srgbClr val="002060"/>
                </a:solidFill>
              </a:rPr>
            </a:br>
            <a:r>
              <a:rPr lang="en-US" sz="3200" b="1" dirty="0">
                <a:solidFill>
                  <a:srgbClr val="002060"/>
                </a:solidFill>
              </a:rPr>
              <a:t/>
            </a:r>
            <a:br>
              <a:rPr lang="en-US" sz="3200" b="1" dirty="0">
                <a:solidFill>
                  <a:srgbClr val="002060"/>
                </a:solidFill>
              </a:rPr>
            </a:br>
            <a:endParaRPr lang="ru-RU" sz="3200" b="1" dirty="0">
              <a:solidFill>
                <a:srgbClr val="002060"/>
              </a:solidFill>
            </a:endParaRPr>
          </a:p>
        </p:txBody>
      </p:sp>
      <p:graphicFrame>
        <p:nvGraphicFramePr>
          <p:cNvPr id="3" name="Таблица 2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45137806"/>
              </p:ext>
            </p:extLst>
          </p:nvPr>
        </p:nvGraphicFramePr>
        <p:xfrm>
          <a:off x="1259632" y="2132856"/>
          <a:ext cx="6096000" cy="2123440"/>
        </p:xfrm>
        <a:graphic>
          <a:graphicData uri="http://schemas.openxmlformats.org/drawingml/2006/table">
            <a:tbl>
              <a:tblPr firstRow="1" bandRow="1">
                <a:tableStyleId>{616DA210-FB5B-4158-B5E0-FEB733F419BA}</a:tableStyleId>
              </a:tblPr>
              <a:tblGrid>
                <a:gridCol w="2032000"/>
                <a:gridCol w="2032000"/>
                <a:gridCol w="2032000"/>
              </a:tblGrid>
              <a:tr h="504056">
                <a:tc>
                  <a:txBody>
                    <a:bodyPr/>
                    <a:lstStyle/>
                    <a:p>
                      <a:r>
                        <a:rPr lang="en-US" dirty="0" smtClean="0"/>
                        <a:t>Classmate’s name</a:t>
                      </a:r>
                    </a:p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The date of birth</a:t>
                      </a:r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dirty="0" smtClean="0"/>
                        <a:t>Season </a:t>
                      </a:r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endParaRPr lang="ru-RU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algn="ctr"/>
                      <a:endParaRPr lang="ru-RU" dirty="0"/>
                    </a:p>
                  </a:txBody>
                  <a:tcPr/>
                </a:tc>
              </a:tr>
            </a:tbl>
          </a:graphicData>
        </a:graphic>
      </p:graphicFrame>
      <p:pic>
        <p:nvPicPr>
          <p:cNvPr id="10242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4385845"/>
            <a:ext cx="3048000" cy="229076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7396" y="4437112"/>
            <a:ext cx="2735288" cy="218823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70445263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539552" y="1052736"/>
            <a:ext cx="8064896" cy="5119464"/>
          </a:xfrm>
          <a:prstGeom prst="round2Diag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/>
          </a:bodyPr>
          <a:lstStyle/>
          <a:p>
            <a:pPr algn="ctr"/>
            <a:r>
              <a:rPr lang="en-US" sz="3200" b="1" dirty="0" smtClean="0">
                <a:solidFill>
                  <a:srgbClr val="C00000"/>
                </a:solidFill>
              </a:rPr>
              <a:t>Grammar activity</a:t>
            </a:r>
            <a:br>
              <a:rPr lang="en-US" sz="3200" b="1" dirty="0" smtClean="0">
                <a:solidFill>
                  <a:srgbClr val="C00000"/>
                </a:solidFill>
              </a:rPr>
            </a:br>
            <a:r>
              <a:rPr lang="en-US" b="1" dirty="0" smtClean="0">
                <a:solidFill>
                  <a:srgbClr val="C00000"/>
                </a:solidFill>
              </a:rPr>
              <a:t> </a:t>
            </a:r>
            <a:r>
              <a:rPr lang="en-US" sz="2400" b="1" i="1" dirty="0" smtClean="0">
                <a:solidFill>
                  <a:srgbClr val="002060"/>
                </a:solidFill>
              </a:rPr>
              <a:t>Complete the sentences, using </a:t>
            </a:r>
            <a:r>
              <a:rPr lang="en-US" sz="2400" b="1" i="1" dirty="0" smtClean="0">
                <a:solidFill>
                  <a:srgbClr val="C00000"/>
                </a:solidFill>
              </a:rPr>
              <a:t>a, some, any</a:t>
            </a:r>
            <a:br>
              <a:rPr lang="en-US" sz="2400" b="1" i="1" dirty="0" smtClean="0">
                <a:solidFill>
                  <a:srgbClr val="C0000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>1. There are… cushions on the sofa.</a:t>
            </a:r>
            <a:br>
              <a:rPr lang="en-US" sz="2400" b="1" dirty="0" smtClean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>2. There aren’t … paintings on the wall.</a:t>
            </a:r>
            <a:br>
              <a:rPr lang="en-US" sz="2400" b="1" dirty="0" smtClean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>3.There is … wardrobe in the bedroom.</a:t>
            </a:r>
            <a:br>
              <a:rPr lang="en-US" sz="2400" b="1" dirty="0" smtClean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FF0000"/>
                </a:solidFill>
              </a:rPr>
              <a:t>Tell the rule.</a:t>
            </a:r>
            <a:br>
              <a:rPr lang="en-US" sz="2400" b="1" dirty="0" smtClean="0">
                <a:solidFill>
                  <a:srgbClr val="FF0000"/>
                </a:solidFill>
              </a:rPr>
            </a:br>
            <a:r>
              <a:rPr lang="en-US" sz="2400" b="1" dirty="0">
                <a:solidFill>
                  <a:srgbClr val="002060"/>
                </a:solidFill>
              </a:rPr>
              <a:t/>
            </a:r>
            <a:br>
              <a:rPr lang="en-US" sz="2400" b="1" dirty="0">
                <a:solidFill>
                  <a:srgbClr val="002060"/>
                </a:solidFill>
              </a:rPr>
            </a:br>
            <a:r>
              <a:rPr lang="en-US" sz="2400" b="1" dirty="0" smtClean="0">
                <a:solidFill>
                  <a:srgbClr val="002060"/>
                </a:solidFill>
              </a:rPr>
              <a:t/>
            </a:r>
            <a:br>
              <a:rPr lang="en-US" sz="2400" b="1" dirty="0" smtClean="0">
                <a:solidFill>
                  <a:srgbClr val="002060"/>
                </a:solidFill>
              </a:rPr>
            </a:br>
            <a:endParaRPr lang="ru-RU" b="1" dirty="0">
              <a:solidFill>
                <a:srgbClr val="002060"/>
              </a:solidFill>
            </a:endParaRPr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" y="137992"/>
            <a:ext cx="2555776" cy="140567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099" name="Picture 3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rightnessContrast bright="2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4971170"/>
            <a:ext cx="2448272" cy="178374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0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876256" y="4719174"/>
            <a:ext cx="1940686" cy="194068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1" name="Picture 5"/>
          <p:cNvPicPr>
            <a:picLocks noChangeAspect="1" noChangeArrowheads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751561" y="200630"/>
            <a:ext cx="2244195" cy="11401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5625061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3" name="Picture 3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39553" y="332656"/>
            <a:ext cx="8316416" cy="623731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title"/>
          </p:nvPr>
        </p:nvSpPr>
        <p:spPr>
          <a:xfrm>
            <a:off x="5004048" y="836712"/>
            <a:ext cx="3521968" cy="504056"/>
          </a:xfr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pPr algn="ctr"/>
            <a:r>
              <a:rPr lang="en-US" sz="2800" b="1" dirty="0">
                <a:solidFill>
                  <a:srgbClr val="C00000"/>
                </a:solidFill>
              </a:rPr>
              <a:t>2e. Let’s have a rest</a:t>
            </a:r>
            <a:endParaRPr lang="ru-RU" sz="2800" b="1" dirty="0">
              <a:solidFill>
                <a:srgbClr val="C00000"/>
              </a:solidFill>
            </a:endParaRPr>
          </a:p>
        </p:txBody>
      </p:sp>
      <p:graphicFrame>
        <p:nvGraphicFramePr>
          <p:cNvPr id="4" name="Объект 3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134932767"/>
              </p:ext>
            </p:extLst>
          </p:nvPr>
        </p:nvGraphicFramePr>
        <p:xfrm>
          <a:off x="539553" y="476672"/>
          <a:ext cx="2008188" cy="512762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1299" name="Объект упаковщика для оболочки" showAsIcon="1" r:id="rId4" imgW="2008080" imgH="512640" progId="Package">
                  <p:embed/>
                </p:oleObj>
              </mc:Choice>
              <mc:Fallback>
                <p:oleObj name="Объект упаковщика для оболочки" showAsIcon="1" r:id="rId4" imgW="2008080" imgH="51264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539553" y="476672"/>
                        <a:ext cx="2008188" cy="512762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37465023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35496" y="44624"/>
            <a:ext cx="9073008" cy="6696744"/>
          </a:xfrm>
          <a:prstGeom prst="rect">
            <a:avLst/>
          </a:prstGeom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>
            <a:normAutofit fontScale="90000"/>
          </a:bodyPr>
          <a:lstStyle/>
          <a:p>
            <a:r>
              <a:rPr lang="en-US" sz="2700" b="1" dirty="0" smtClean="0">
                <a:solidFill>
                  <a:srgbClr val="C00000"/>
                </a:solidFill>
              </a:rPr>
              <a:t>                                   Reading activity</a:t>
            </a:r>
            <a:br>
              <a:rPr lang="en-US" sz="2700" b="1" dirty="0" smtClean="0">
                <a:solidFill>
                  <a:srgbClr val="C00000"/>
                </a:solidFill>
              </a:rPr>
            </a:br>
            <a:r>
              <a:rPr lang="en-US" sz="2700" b="1" u="sng" dirty="0" smtClean="0">
                <a:solidFill>
                  <a:srgbClr val="7030A0"/>
                </a:solidFill>
              </a:rPr>
              <a:t>Read a letter and mark the sentences</a:t>
            </a:r>
            <a:r>
              <a:rPr lang="en-US" sz="2700" b="1" i="1" dirty="0" smtClean="0">
                <a:solidFill>
                  <a:srgbClr val="002060"/>
                </a:solidFill>
              </a:rPr>
              <a:t> </a:t>
            </a:r>
            <a:r>
              <a:rPr lang="en-US" sz="2700" b="1" i="1" dirty="0" smtClean="0">
                <a:solidFill>
                  <a:srgbClr val="C00000"/>
                </a:solidFill>
              </a:rPr>
              <a:t>T (true) or F (false)</a:t>
            </a:r>
            <a:br>
              <a:rPr lang="en-US" sz="2700" b="1" i="1" dirty="0" smtClean="0">
                <a:solidFill>
                  <a:srgbClr val="C0000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Dear Daren,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How are you? My new neighbourhood is great. There are lots of shops and cafes. I even have a sports shop right opposite my house! My Mum is very happy because there is a supermarket and chemist's on our street. There is also a library next to the supermarket. I go there to read books every weekend.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It is really nice here. Why don't you come and stay with me during the school holidays?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Love,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Andy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The letter is from Darren.                              __________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There are not many shops.                             __________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There is a sports shop near his house            __________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There isn't a supermarket.                             __________</a:t>
            </a:r>
            <a:br>
              <a:rPr lang="en-US" sz="2700" b="1" dirty="0" smtClean="0">
                <a:solidFill>
                  <a:srgbClr val="002060"/>
                </a:solidFill>
              </a:rPr>
            </a:br>
            <a:r>
              <a:rPr lang="en-US" sz="2700" b="1" dirty="0" smtClean="0">
                <a:solidFill>
                  <a:srgbClr val="002060"/>
                </a:solidFill>
              </a:rPr>
              <a:t>              </a:t>
            </a:r>
            <a:r>
              <a:rPr lang="en-US" sz="3600" b="1" dirty="0" smtClean="0">
                <a:solidFill>
                  <a:srgbClr val="C00000"/>
                </a:solidFill>
              </a:rPr>
              <a:t/>
            </a:r>
            <a:br>
              <a:rPr lang="en-US" sz="3600" b="1" dirty="0" smtClean="0">
                <a:solidFill>
                  <a:srgbClr val="C00000"/>
                </a:solidFill>
              </a:rPr>
            </a:br>
            <a:endParaRPr lang="ru-RU" sz="3600" b="1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4449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00">
        <p:dissolve/>
      </p:transition>
    </mc:Choice>
    <mc:Fallback xmlns="">
      <p:transition spd="slow">
        <p:dissolve/>
      </p:transition>
    </mc:Fallback>
  </mc:AlternateContent>
  <p:timing>
    <p:tnLst>
      <p:par>
        <p:cTn id="1" dur="indefinite" restart="never" nodeType="tmRoot"/>
      </p:par>
    </p:tnLst>
  </p:timing>
</p:sld>
</file>

<file path=ppt/theme/_rels/theme1.xml.rels><?xml version="1.0" encoding="UTF-8" standalone="yes"?>
<Relationships xmlns="http://schemas.openxmlformats.org/package/2006/relationships"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NewsPrint">
  <a:themeElements>
    <a:clrScheme name="NewsPrint">
      <a:dk1>
        <a:sysClr val="windowText" lastClr="000000"/>
      </a:dk1>
      <a:lt1>
        <a:sysClr val="window" lastClr="FFFFFF"/>
      </a:lt1>
      <a:dk2>
        <a:srgbClr val="303030"/>
      </a:dk2>
      <a:lt2>
        <a:srgbClr val="DEDEE0"/>
      </a:lt2>
      <a:accent1>
        <a:srgbClr val="AD0101"/>
      </a:accent1>
      <a:accent2>
        <a:srgbClr val="726056"/>
      </a:accent2>
      <a:accent3>
        <a:srgbClr val="AC956E"/>
      </a:accent3>
      <a:accent4>
        <a:srgbClr val="808DA9"/>
      </a:accent4>
      <a:accent5>
        <a:srgbClr val="424E5B"/>
      </a:accent5>
      <a:accent6>
        <a:srgbClr val="730E00"/>
      </a:accent6>
      <a:hlink>
        <a:srgbClr val="D26900"/>
      </a:hlink>
      <a:folHlink>
        <a:srgbClr val="D89243"/>
      </a:folHlink>
    </a:clrScheme>
    <a:fontScheme name="NewsPrint">
      <a:majorFont>
        <a:latin typeface="Impact"/>
        <a:ea typeface=""/>
        <a:cs typeface=""/>
        <a:font script="Jpan" typeface="HGP創英角ｺﾞｼｯｸUB"/>
        <a:font script="Hang" typeface="HY견고딕"/>
        <a:font script="Hans" typeface="微软雅黑"/>
        <a:font script="Hant" typeface="微軟正黑體"/>
        <a:font script="Arab" typeface="Tahoma"/>
        <a:font script="Hebr" typeface="Tohoma"/>
        <a:font script="Thai" typeface="Tahoma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Times New Roman"/>
        <a:ea typeface=""/>
        <a:cs typeface=""/>
        <a:font script="Jpan" typeface="ＭＳ Ｐ明朝"/>
        <a:font script="Hang" typeface="바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inorFont>
    </a:fontScheme>
    <a:fmtScheme name="NewsPrint">
      <a:fillStyleLst>
        <a:solidFill>
          <a:schemeClr val="phClr"/>
        </a:solidFill>
        <a:gradFill rotWithShape="1">
          <a:gsLst>
            <a:gs pos="0">
              <a:schemeClr val="phClr">
                <a:tint val="37000"/>
                <a:hueMod val="100000"/>
                <a:satMod val="200000"/>
                <a:lumMod val="88000"/>
              </a:schemeClr>
            </a:gs>
            <a:gs pos="100000">
              <a:schemeClr val="phClr">
                <a:tint val="53000"/>
                <a:shade val="100000"/>
                <a:hueMod val="100000"/>
                <a:satMod val="350000"/>
                <a:lumMod val="79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83000"/>
                <a:shade val="100000"/>
                <a:alpha val="100000"/>
                <a:hueMod val="100000"/>
                <a:satMod val="220000"/>
                <a:lumMod val="90000"/>
              </a:schemeClr>
            </a:gs>
            <a:gs pos="76000">
              <a:schemeClr val="phClr">
                <a:shade val="100000"/>
              </a:schemeClr>
            </a:gs>
            <a:gs pos="100000">
              <a:schemeClr val="phClr">
                <a:shade val="93000"/>
                <a:alpha val="100000"/>
                <a:satMod val="100000"/>
                <a:lumMod val="93000"/>
              </a:schemeClr>
            </a:gs>
          </a:gsLst>
          <a:path path="circle">
            <a:fillToRect l="15000" t="15000" r="100000" b="100000"/>
          </a:path>
        </a:gradFill>
      </a:fillStyleLst>
      <a:lnStyleLst>
        <a:ln w="15875" cap="flat" cmpd="sng" algn="ctr">
          <a:solidFill>
            <a:schemeClr val="phClr"/>
          </a:solidFill>
          <a:prstDash val="solid"/>
        </a:ln>
        <a:ln w="22225" cap="flat" cmpd="sng" algn="ctr">
          <a:solidFill>
            <a:schemeClr val="phClr"/>
          </a:solidFill>
          <a:prstDash val="solid"/>
        </a:ln>
        <a:ln w="34925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50800" dist="12700" dir="5280000" rotWithShape="0">
              <a:srgbClr val="000000">
                <a:alpha val="40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38100" dist="381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brightRoom" dir="tl"/>
          </a:scene3d>
          <a:sp3d contourW="12700">
            <a:bevelT w="31750" h="12700"/>
            <a:contourClr>
              <a:schemeClr val="phClr"/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3000"/>
              </a:schemeClr>
            </a:gs>
            <a:gs pos="100000">
              <a:schemeClr val="phClr">
                <a:shade val="55000"/>
              </a:schemeClr>
            </a:gs>
          </a:gsLst>
          <a:lin ang="5400000" scaled="1"/>
        </a:gradFill>
        <a:blipFill rotWithShape="1">
          <a:blip xmlns:r="http://schemas.openxmlformats.org/officeDocument/2006/relationships" r:embed="rId1">
            <a:duotone>
              <a:schemeClr val="phClr">
                <a:shade val="20000"/>
                <a:satMod val="350000"/>
                <a:lumMod val="125000"/>
              </a:schemeClr>
              <a:schemeClr val="phClr">
                <a:tint val="90000"/>
                <a:satMod val="250000"/>
              </a:schemeClr>
            </a:duotone>
          </a:blip>
          <a:stretch/>
        </a:blip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Newsprint</Template>
  <TotalTime>1451</TotalTime>
  <Words>75</Words>
  <Application>Microsoft Office PowerPoint</Application>
  <PresentationFormat>Экран (4:3)</PresentationFormat>
  <Paragraphs>20</Paragraphs>
  <Slides>14</Slides>
  <Notes>0</Notes>
  <HiddenSlides>0</HiddenSlides>
  <MMClips>2</MMClips>
  <ScaleCrop>false</ScaleCrop>
  <HeadingPairs>
    <vt:vector size="6" baseType="variant"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14</vt:i4>
      </vt:variant>
    </vt:vector>
  </HeadingPairs>
  <TitlesOfParts>
    <vt:vector size="16" baseType="lpstr">
      <vt:lpstr>NewsPrint</vt:lpstr>
      <vt:lpstr>Объект упаковщика для оболочки</vt:lpstr>
      <vt:lpstr>  Module 2  “Here we are” (Cumulative lesson of systematization of knowledge) </vt:lpstr>
      <vt:lpstr>   I. The beginning of the lesson  1/What’s the date today? 2/What’s the day of the week today? 3/What’s your favourite day of the week? 4/What time is it? 5/There is a vase … the table.         5. 6/There is a dog  … the table. 7/We can buy stamps at the … ….          7.                                                                               6                                                                       </vt:lpstr>
      <vt:lpstr>Presentation of the aim of the lesson.  What themes should we discuss speaking  about Module 2 “Here we are?          </vt:lpstr>
      <vt:lpstr>Phonetic drill wh:  silent h – [w]  -when, … silent w – [h] –who, …  Complete the lines with the words:  whole, where, why, which, whose, what, whom  In which words are “w” or “h” silent?  Tell the rule.  </vt:lpstr>
      <vt:lpstr>Speech drill   1/ When do you usually get up in the morning? 2/ When’s your birthday? 3/ When was you born? 4/ How old are you?   </vt:lpstr>
      <vt:lpstr>Creative work In groups, make a calendar showing your classmates’ birthdays. Present it to the class           </vt:lpstr>
      <vt:lpstr>Grammar activity  Complete the sentences, using a, some, any 1. There are… cushions on the sofa. 2. There aren’t … paintings on the wall. 3.There is … wardrobe in the bedroom. Tell the rule.   </vt:lpstr>
      <vt:lpstr>2e. Let’s have a rest</vt:lpstr>
      <vt:lpstr>                                   Reading activity Read a letter and mark the sentences T (true) or F (false) Dear Daren, How are you? My new neighbourhood is great. There are lots of shops and cafes. I even have a sports shop right opposite my house! My Mum is very happy because there is a supermarket and chemist's on our street. There is also a library next to the supermarket. I go there to read books every weekend. It is really nice here. Why don't you come and stay with me during the school holidays? Love, Andy The letter is from Darren.                              __________ There are not many shops.                             __________ There is a sports shop near his house            __________ There isn't a supermarket.                             __________                </vt:lpstr>
      <vt:lpstr>              Work with vocabulary   From this text choose the words which you have learnt from module 2 (8) and find out the prepositions of place (3).   My new neighbourhood is great. There are lots of shops and cafes. I even have a sports shop right opposite my house! My Mum is very happy because there is a supermarket and chemist's on our street. There is also a library next to the supermarket. I go there to read books every weekend.  </vt:lpstr>
      <vt:lpstr>   Speaking skills.  “ My neighbourhood”  What can you say about your neighbourhood?   Do you like or dislike your neighbourhood? Why?  Begin your description with phrases: I think …. As for me….   </vt:lpstr>
      <vt:lpstr>Listening Skills</vt:lpstr>
      <vt:lpstr>                                  Reflection.   So what can we do now? How do you feel? Choose the drawing that reflects your spirits                                                  happy                                           fifty-fifty                                        sad Your homework Reader. Episode 2, p. 10-11,  p. 31      </vt:lpstr>
      <vt:lpstr>Well done! Thank you!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What’s the date today? What’s your favourite day of the week? When is your birthday?  </dc:title>
  <dc:creator>user1</dc:creator>
  <cp:lastModifiedBy>user1</cp:lastModifiedBy>
  <cp:revision>72</cp:revision>
  <dcterms:created xsi:type="dcterms:W3CDTF">2014-09-23T15:41:53Z</dcterms:created>
  <dcterms:modified xsi:type="dcterms:W3CDTF">2014-12-20T18:13:17Z</dcterms:modified>
</cp:coreProperties>
</file>