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9" r:id="rId30"/>
    <p:sldId id="290" r:id="rId31"/>
    <p:sldId id="291" r:id="rId32"/>
    <p:sldId id="293" r:id="rId33"/>
    <p:sldId id="292" r:id="rId34"/>
    <p:sldId id="294" r:id="rId35"/>
    <p:sldId id="295" r:id="rId36"/>
    <p:sldId id="296" r:id="rId37"/>
    <p:sldId id="297" r:id="rId38"/>
    <p:sldId id="298" r:id="rId39"/>
    <p:sldId id="258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FF"/>
    <a:srgbClr val="00FFFF"/>
    <a:srgbClr val="0066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68" autoAdjust="0"/>
    <p:restoredTop sz="90929"/>
  </p:normalViewPr>
  <p:slideViewPr>
    <p:cSldViewPr>
      <p:cViewPr varScale="1">
        <p:scale>
          <a:sx n="79" d="100"/>
          <a:sy n="79" d="100"/>
        </p:scale>
        <p:origin x="8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00E6-6BE3-4CCD-A6B0-C996D8C36D76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9CB0C-FDDB-47AF-B9BB-41C661C87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8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CB0C-FDDB-47AF-B9BB-41C661C87FB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04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CB0C-FDDB-47AF-B9BB-41C661C87FB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04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CB0C-FDDB-47AF-B9BB-41C661C87FB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04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CB0C-FDDB-47AF-B9BB-41C661C87FB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0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CB0C-FDDB-47AF-B9BB-41C661C87FB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0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CB0C-FDDB-47AF-B9BB-41C661C87FB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0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CB0C-FDDB-47AF-B9BB-41C661C87FB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04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CB0C-FDDB-47AF-B9BB-41C661C87FB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04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CB0C-FDDB-47AF-B9BB-41C661C87FB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04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CB0C-FDDB-47AF-B9BB-41C661C87FB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04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CB0C-FDDB-47AF-B9BB-41C661C87FB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04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CB0C-FDDB-47AF-B9BB-41C661C87FB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0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3200400" cy="685800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457200"/>
            <a:ext cx="6400800" cy="4495800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r="100000" b="100000"/>
            </a:path>
          </a:gradFill>
        </p:spPr>
        <p:txBody>
          <a:bodyPr/>
          <a:lstStyle>
            <a:lvl1pPr algn="l">
              <a:defRPr sz="8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105400"/>
            <a:ext cx="6400800" cy="7620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2A390-F71A-4C5E-ABDD-AA9E9C7663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5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28600"/>
            <a:ext cx="173355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81200" y="228600"/>
            <a:ext cx="504825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218EA-DD23-481D-89EC-BCA52FB2F6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62003-5FCE-4E52-97B6-682D12EAE4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CF97B-9D95-43D2-8808-F088A914D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2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0" y="1524000"/>
            <a:ext cx="3200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3200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7E463-AA8C-4161-A569-2E6BB8C5AF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0258-44E5-49F4-945D-3D8A7D3A64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10E7E-EC5E-4008-9B0D-950B28658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65E35-6AF8-4620-88A9-4B47C9ED0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4EC1A-2EF3-4207-A2BC-906A271A09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77BB5-96B1-4126-8AE4-AC78EC7976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9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828800" cy="685800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524000"/>
            <a:ext cx="6553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D26EB36-2DED-4CCF-9CB4-59D16D1511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0033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0033CC"/>
          </a:solidFill>
          <a:effectLst>
            <a:outerShdw blurRad="38100" dist="38100" dir="2700000" algn="tl">
              <a:srgbClr val="000000"/>
            </a:outerShdw>
          </a:effectLst>
          <a:latin typeface="Aardvark Cafe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0033CC"/>
          </a:solidFill>
          <a:effectLst>
            <a:outerShdw blurRad="38100" dist="38100" dir="2700000" algn="tl">
              <a:srgbClr val="000000"/>
            </a:outerShdw>
          </a:effectLst>
          <a:latin typeface="Aardvark Cafe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0033CC"/>
          </a:solidFill>
          <a:effectLst>
            <a:outerShdw blurRad="38100" dist="38100" dir="2700000" algn="tl">
              <a:srgbClr val="000000"/>
            </a:outerShdw>
          </a:effectLst>
          <a:latin typeface="Aardvark Cafe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0033CC"/>
          </a:solidFill>
          <a:effectLst>
            <a:outerShdw blurRad="38100" dist="38100" dir="2700000" algn="tl">
              <a:srgbClr val="000000"/>
            </a:outerShdw>
          </a:effectLst>
          <a:latin typeface="Aardvark Cafe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0033CC"/>
          </a:solidFill>
          <a:effectLst>
            <a:outerShdw blurRad="38100" dist="38100" dir="2700000" algn="tl">
              <a:srgbClr val="000000"/>
            </a:outerShdw>
          </a:effectLst>
          <a:latin typeface="Aardvark Cafe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0033CC"/>
          </a:solidFill>
          <a:effectLst>
            <a:outerShdw blurRad="38100" dist="38100" dir="2700000" algn="tl">
              <a:srgbClr val="000000"/>
            </a:outerShdw>
          </a:effectLst>
          <a:latin typeface="Aardvark Cafe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0033CC"/>
          </a:solidFill>
          <a:effectLst>
            <a:outerShdw blurRad="38100" dist="38100" dir="2700000" algn="tl">
              <a:srgbClr val="000000"/>
            </a:outerShdw>
          </a:effectLst>
          <a:latin typeface="Aardvark Cafe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0033CC"/>
          </a:solidFill>
          <a:effectLst>
            <a:outerShdw blurRad="38100" dist="38100" dir="2700000" algn="tl">
              <a:srgbClr val="000000"/>
            </a:outerShdw>
          </a:effectLst>
          <a:latin typeface="Aardvark Cafe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548680"/>
            <a:ext cx="7488832" cy="3600400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Чудеса</a:t>
            </a:r>
            <a:b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уроках русского языка</a:t>
            </a:r>
            <a:b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5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классе.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535889"/>
            <a:ext cx="6768752" cy="184544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Волшебники:</a:t>
            </a:r>
          </a:p>
          <a:p>
            <a:pPr algn="ctr"/>
            <a:r>
              <a:rPr lang="ru-RU" sz="2800" b="1" dirty="0" smtClean="0"/>
              <a:t>Васильева Вера Владимировна, пятиклассники, </a:t>
            </a:r>
            <a:r>
              <a:rPr lang="ru-RU" sz="2800" b="1" dirty="0" err="1" smtClean="0"/>
              <a:t>Компьюша</a:t>
            </a:r>
            <a:r>
              <a:rPr lang="ru-RU" sz="2800" b="1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 descr="C:\Users\VasilevaVV\Documents\ucos8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14843"/>
            <a:ext cx="1368533" cy="21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-3587" y="-96683"/>
            <a:ext cx="1966320" cy="20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5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242"/>
            <a:ext cx="8408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57489" y="73443"/>
            <a:ext cx="610826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>
                <a:solidFill>
                  <a:srgbClr val="C00000"/>
                </a:solidFill>
              </a:rPr>
              <a:t>Внимание!</a:t>
            </a:r>
          </a:p>
          <a:p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Лингвистический эксперимент!</a:t>
            </a:r>
            <a:endParaRPr lang="ru-RU" sz="32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VasilevaVV\Documents\ucos8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910245"/>
            <a:ext cx="1751034" cy="27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057800" y="1297579"/>
            <a:ext cx="3942184" cy="237626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НАЗОВИ СЛОВО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ПОСТАВЬ В ФОРМУ  Т.п. (КЕМ? ЧЕМ?)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ПОДЧЕРКНИ ШИПЯЩУЮ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ВЫДЕЛИ ОКОНЧАНИЕ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ПОСТАВЬ УДАРЕНИЕ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4107393"/>
            <a:ext cx="1448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[</a:t>
            </a:r>
            <a:r>
              <a:rPr lang="ru-RU" sz="4400" b="1" dirty="0">
                <a:solidFill>
                  <a:srgbClr val="FF0000"/>
                </a:solidFill>
              </a:rPr>
              <a:t>Ш</a:t>
            </a:r>
            <a:r>
              <a:rPr lang="en-US" sz="4400" b="1" dirty="0" smtClean="0">
                <a:solidFill>
                  <a:srgbClr val="FF0000"/>
                </a:solidFill>
              </a:rPr>
              <a:t>]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botanichka.ru/wp-content/uploads/2009/12/6_lily-of-the-val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96" y="1297577"/>
            <a:ext cx="2395393" cy="319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ellyarmor.ru/upload/images/sovetmame/10_%D0%A0%D0%B5%D0%B1%D0%B5%D0%BD%D0%BE%D0%BA%20%D0%B1%D0%B5%D0%B7%20%D1%81%D0%BB%D0%B5%D0%B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30" y="4155637"/>
            <a:ext cx="3366200" cy="252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03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945" y="0"/>
            <a:ext cx="8408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57489" y="73443"/>
            <a:ext cx="610826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>
                <a:solidFill>
                  <a:srgbClr val="C00000"/>
                </a:solidFill>
              </a:rPr>
              <a:t>Внимание!</a:t>
            </a:r>
          </a:p>
          <a:p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Лингвистический эксперимент!</a:t>
            </a:r>
            <a:endParaRPr lang="ru-RU" sz="32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VasilevaVV\Documents\ucos87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910245"/>
            <a:ext cx="1751034" cy="27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057800" y="1297579"/>
            <a:ext cx="3942184" cy="237626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НАЗОВИ СЛОВО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ПОСТАВЬ В ФОРМУ  Т.п. (КЕМ? ЧЕМ?)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ПОДЧЕРКНИ ШИПЯЩУЮ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ВЫДЕЛИ ОКОНЧАНИЕ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ПОСТАВЬ УДАРЕНИЕ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4107393"/>
            <a:ext cx="1448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[</a:t>
            </a:r>
            <a:r>
              <a:rPr lang="ru-RU" sz="4400" b="1" dirty="0" smtClean="0">
                <a:solidFill>
                  <a:srgbClr val="FF0000"/>
                </a:solidFill>
              </a:rPr>
              <a:t>Ц</a:t>
            </a:r>
            <a:r>
              <a:rPr lang="en-US" sz="4400" b="1" dirty="0" smtClean="0">
                <a:solidFill>
                  <a:srgbClr val="FF0000"/>
                </a:solidFill>
              </a:rPr>
              <a:t>]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funzoo.ru/uploads/posts/2008-11/1226514620_ptency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8" y="1192975"/>
            <a:ext cx="3527143" cy="27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ltay-hunting.com/files/upload/%D0%B7%D0%B0%D1%8F%D1%86%20%D0%BE%D1%81%D0%B5%D0%BD%D1%8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85719"/>
            <a:ext cx="3456384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2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945" y="0"/>
            <a:ext cx="8408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50176" y="5294126"/>
            <a:ext cx="610826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>
                <a:solidFill>
                  <a:srgbClr val="002060"/>
                </a:solidFill>
              </a:rPr>
              <a:t>Заглянем в мудрую книгу!</a:t>
            </a:r>
          </a:p>
        </p:txBody>
      </p:sp>
      <p:pic>
        <p:nvPicPr>
          <p:cNvPr id="7" name="Picture 2" descr="C:\Users\VasilevaVV\Documents\ucos87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910245"/>
            <a:ext cx="1751034" cy="27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chtivo.ru/getpic3d/16775388/350/1675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643129" cy="364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03648" y="260648"/>
            <a:ext cx="610826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>
                <a:solidFill>
                  <a:srgbClr val="002060"/>
                </a:solidFill>
              </a:rPr>
              <a:t>Внимание!</a:t>
            </a:r>
          </a:p>
          <a:p>
            <a:r>
              <a:rPr lang="ru-RU" sz="2800" b="1" kern="0" dirty="0" smtClean="0">
                <a:solidFill>
                  <a:srgbClr val="C00000"/>
                </a:solidFill>
              </a:rPr>
              <a:t>Чудесное правило!</a:t>
            </a:r>
          </a:p>
        </p:txBody>
      </p:sp>
    </p:spTree>
    <p:extLst>
      <p:ext uri="{BB962C8B-B14F-4D97-AF65-F5344CB8AC3E}">
        <p14:creationId xmlns:p14="http://schemas.microsoft.com/office/powerpoint/2010/main" val="28396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380" y="0"/>
            <a:ext cx="8172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77135" y="1690612"/>
            <a:ext cx="4284476" cy="1726178"/>
          </a:xfrm>
        </p:spPr>
        <p:txBody>
          <a:bodyPr/>
          <a:lstStyle/>
          <a:p>
            <a:r>
              <a:rPr lang="ru-RU" sz="2800" b="1" dirty="0" smtClean="0"/>
              <a:t>План урока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«Лестница успеха»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31396" y="3950114"/>
            <a:ext cx="1656184" cy="1054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ЖИВАЯ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ОРФОГРАММА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3261205"/>
            <a:ext cx="1368152" cy="9857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60112" y="2475665"/>
            <a:ext cx="1368152" cy="9857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ЧУДО-ЭКРАН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1490" y="1759162"/>
            <a:ext cx="1440160" cy="902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Д/З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ДОРОГИ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96003" y="932077"/>
            <a:ext cx="1440160" cy="902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ФОНАРИКИ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C:\Users\VasilevaVV\Documents\ucos8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97" y="4514843"/>
            <a:ext cx="1368533" cy="21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2987824" y="104993"/>
            <a:ext cx="3556364" cy="1654169"/>
          </a:xfrm>
          <a:prstGeom prst="cloudCallout">
            <a:avLst>
              <a:gd name="adj1" fmla="val 71833"/>
              <a:gd name="adj2" fmla="val 362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СЮРПРИЗ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8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222698" y="5731100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1246357" y="5198856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2298860" y="4606683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9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944" y="2931"/>
            <a:ext cx="8408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VasilevaVV\Documents\ucos87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910245"/>
            <a:ext cx="1751034" cy="27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35945" y="116632"/>
            <a:ext cx="424847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>
                <a:solidFill>
                  <a:srgbClr val="002060"/>
                </a:solidFill>
              </a:rPr>
              <a:t>Будьте внимательны!</a:t>
            </a:r>
          </a:p>
          <a:p>
            <a:r>
              <a:rPr lang="ru-RU" sz="2800" b="1" kern="0" dirty="0" smtClean="0">
                <a:solidFill>
                  <a:srgbClr val="C00000"/>
                </a:solidFill>
              </a:rPr>
              <a:t>Живая орфограмма!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978045" y="1944081"/>
            <a:ext cx="4025055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Georgia"/>
              </a:rPr>
              <a:t>л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Georgia"/>
              </a:rPr>
              <a:t>уч   м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Georgia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517281" y="2556520"/>
            <a:ext cx="6858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517281" y="2708920"/>
            <a:ext cx="6858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403914" y="2664161"/>
            <a:ext cx="5334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380174" y="1565709"/>
            <a:ext cx="1695882" cy="990600"/>
          </a:xfrm>
          <a:prstGeom prst="rect">
            <a:avLst/>
          </a:prstGeom>
          <a:noFill/>
          <a:ln w="412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478461" y="1844825"/>
            <a:ext cx="458853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Georgia"/>
              </a:rPr>
              <a:t>о</a:t>
            </a: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971600" y="3284984"/>
            <a:ext cx="6192688" cy="1227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Georgia"/>
              </a:rPr>
              <a:t>красавиц   й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Georgia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5212053" y="4502391"/>
            <a:ext cx="6858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5212053" y="4654791"/>
            <a:ext cx="6858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670614" y="3000392"/>
            <a:ext cx="22860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5897853" y="3360294"/>
            <a:ext cx="1421326" cy="990600"/>
          </a:xfrm>
          <a:prstGeom prst="rect">
            <a:avLst/>
          </a:prstGeom>
          <a:noFill/>
          <a:ln w="412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6033213" y="4502391"/>
            <a:ext cx="5334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WordArt 5"/>
          <p:cNvSpPr>
            <a:spLocks noChangeArrowheads="1" noChangeShapeType="1" noTextEdit="1"/>
          </p:cNvSpPr>
          <p:nvPr/>
        </p:nvSpPr>
        <p:spPr bwMode="auto">
          <a:xfrm>
            <a:off x="6027026" y="3569135"/>
            <a:ext cx="539585" cy="710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Georgia"/>
              </a:rPr>
              <a:t>е</a:t>
            </a:r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Georgia"/>
            </a:endParaRPr>
          </a:p>
        </p:txBody>
      </p:sp>
      <p:sp>
        <p:nvSpPr>
          <p:cNvPr id="27" name="WordArt 5"/>
          <p:cNvSpPr>
            <a:spLocks noChangeArrowheads="1" noChangeShapeType="1" noTextEdit="1"/>
          </p:cNvSpPr>
          <p:nvPr/>
        </p:nvSpPr>
        <p:spPr bwMode="auto">
          <a:xfrm>
            <a:off x="4996655" y="5351667"/>
            <a:ext cx="539585" cy="710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Georgia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3823014" y="1299009"/>
            <a:ext cx="22860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945" y="0"/>
            <a:ext cx="8408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VasilevaVV\Documents\ucos87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24" y="5229200"/>
            <a:ext cx="976581" cy="154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76074" y="188640"/>
            <a:ext cx="758368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>
                <a:solidFill>
                  <a:srgbClr val="C00000"/>
                </a:solidFill>
              </a:rPr>
              <a:t>АЛГОРИТМ </a:t>
            </a:r>
          </a:p>
          <a:p>
            <a:r>
              <a:rPr lang="ru-RU" sz="2800" b="1" kern="0" dirty="0" smtClean="0">
                <a:solidFill>
                  <a:srgbClr val="002060"/>
                </a:solidFill>
              </a:rPr>
              <a:t>(ПЛАН РАССУЖДЕНИЯ)</a:t>
            </a:r>
          </a:p>
          <a:p>
            <a:r>
              <a:rPr lang="ru-RU" sz="2400" b="1" kern="0" dirty="0" smtClean="0">
                <a:solidFill>
                  <a:srgbClr val="0070C0"/>
                </a:solidFill>
              </a:rPr>
              <a:t>Мысли в порядке – пятёрки в тетрадке!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8381" y="1618089"/>
            <a:ext cx="7202408" cy="49772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u="sng" dirty="0" smtClean="0">
                <a:solidFill>
                  <a:srgbClr val="002060"/>
                </a:solidFill>
              </a:rPr>
              <a:t>Чтобы правильно написать букву в окончании существительного после шипящих и Ц  я:</a:t>
            </a:r>
          </a:p>
          <a:p>
            <a:endParaRPr lang="ru-RU" b="1" u="sng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Нахожу и подчёркиваю….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Выделяю ……………существительного.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3.  Ставлю …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4.  Если окончание ударное, пишу букву …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5.  Если окончание безударное, пишу букву …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9270" y="317877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ипящую или Ц.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488" y="3512355"/>
            <a:ext cx="173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окончание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0686" y="3974020"/>
            <a:ext cx="181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ударение 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304" y="4204852"/>
            <a:ext cx="902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8789" y="4906034"/>
            <a:ext cx="781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958046" y="5543772"/>
            <a:ext cx="2443587" cy="1027487"/>
            <a:chOff x="5796136" y="1412776"/>
            <a:chExt cx="2763621" cy="1008112"/>
          </a:xfrm>
        </p:grpSpPr>
        <p:sp>
          <p:nvSpPr>
            <p:cNvPr id="1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796136" y="1844824"/>
              <a:ext cx="2729858" cy="3600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Georgia"/>
                </a:rPr>
                <a:t>ключ</a:t>
              </a:r>
              <a:r>
                <a:rPr lang="ru-RU" sz="3600" b="1" i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Georgia"/>
                </a:rPr>
                <a:t>о</a:t>
              </a:r>
              <a:r>
                <a:rPr lang="ru-RU" sz="3600" b="1" i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Georgia"/>
                </a:rPr>
                <a:t>м</a:t>
              </a:r>
              <a:endPara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Georgia"/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V="1">
              <a:off x="7253436" y="2268488"/>
              <a:ext cx="342900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V="1">
              <a:off x="7253436" y="2420888"/>
              <a:ext cx="342900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7642958" y="2332932"/>
              <a:ext cx="218188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7568550" y="1700807"/>
              <a:ext cx="991207" cy="567681"/>
            </a:xfrm>
            <a:prstGeom prst="rect">
              <a:avLst/>
            </a:prstGeom>
            <a:noFill/>
            <a:ln w="412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H="1">
              <a:off x="7861146" y="1412776"/>
              <a:ext cx="114300" cy="31737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678177" y="5690599"/>
            <a:ext cx="2892071" cy="798295"/>
            <a:chOff x="1403648" y="5525325"/>
            <a:chExt cx="3024336" cy="945964"/>
          </a:xfrm>
        </p:grpSpPr>
        <p:sp>
          <p:nvSpPr>
            <p:cNvPr id="1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403648" y="5839717"/>
              <a:ext cx="2880319" cy="4889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Georgia"/>
                </a:rPr>
                <a:t>манеж</a:t>
              </a:r>
              <a:r>
                <a:rPr lang="ru-RU" sz="3600" b="1" i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/>
                </a:rPr>
                <a:t>е</a:t>
              </a:r>
              <a:r>
                <a:rPr lang="ru-RU" sz="3600" b="1" i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Georgia"/>
                </a:rPr>
                <a:t>м</a:t>
              </a:r>
              <a:endPara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Georgia"/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V="1">
              <a:off x="2930686" y="6381328"/>
              <a:ext cx="498626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V="1">
              <a:off x="2930686" y="6471289"/>
              <a:ext cx="498626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3526040" y="6471289"/>
              <a:ext cx="309841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3502300" y="5717471"/>
              <a:ext cx="925684" cy="663857"/>
            </a:xfrm>
            <a:prstGeom prst="rect">
              <a:avLst/>
            </a:prstGeom>
            <a:noFill/>
            <a:ln w="412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>
              <a:off x="2843807" y="5525325"/>
              <a:ext cx="114300" cy="2667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175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380" y="75714"/>
            <a:ext cx="8172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77135" y="1690612"/>
            <a:ext cx="4284476" cy="1726178"/>
          </a:xfrm>
        </p:spPr>
        <p:txBody>
          <a:bodyPr/>
          <a:lstStyle/>
          <a:p>
            <a:r>
              <a:rPr lang="ru-RU" sz="2800" b="1" dirty="0" smtClean="0"/>
              <a:t>План урока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«Лестница успеха»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0" y="3356914"/>
            <a:ext cx="1368152" cy="9857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41108" y="2708920"/>
            <a:ext cx="1368152" cy="9857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ЧУДО-ЭКРАН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50583" y="1988840"/>
            <a:ext cx="1440160" cy="902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Д/З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ДОРОГИ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52320" y="1196752"/>
            <a:ext cx="1440160" cy="902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ФОНАРИКИ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C:\Users\VasilevaVV\Documents\ucos8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97" y="4514843"/>
            <a:ext cx="1368533" cy="21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2987824" y="104993"/>
            <a:ext cx="3556364" cy="1654169"/>
          </a:xfrm>
          <a:prstGeom prst="cloudCallout">
            <a:avLst>
              <a:gd name="adj1" fmla="val 71833"/>
              <a:gd name="adj2" fmla="val 362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СЮРПРИЗ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8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222698" y="5731100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1246357" y="5198856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2298860" y="4606683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3522997" y="4055342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2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22861379">
            <a:off x="5364163" y="3357563"/>
            <a:ext cx="1058862" cy="1254125"/>
          </a:xfrm>
          <a:custGeom>
            <a:avLst/>
            <a:gdLst>
              <a:gd name="G0" fmla="+- 13012 0 0"/>
              <a:gd name="G1" fmla="+- 17912 0 0"/>
              <a:gd name="G2" fmla="+- 0 0 0"/>
              <a:gd name="G3" fmla="*/ 13012 1 2"/>
              <a:gd name="G4" fmla="+- G3 10800 0"/>
              <a:gd name="G5" fmla="+- 21600 13012 17912"/>
              <a:gd name="G6" fmla="+- 17912 0 0"/>
              <a:gd name="G7" fmla="*/ G6 1 2"/>
              <a:gd name="G8" fmla="*/ 17912 2 1"/>
              <a:gd name="G9" fmla="+- G8 0 21600"/>
              <a:gd name="G10" fmla="+- G5 0 G4"/>
              <a:gd name="G11" fmla="+- 13012 0 G4"/>
              <a:gd name="G12" fmla="*/ G2 G10 G11"/>
              <a:gd name="T0" fmla="*/ 17306 w 21600"/>
              <a:gd name="T1" fmla="*/ 0 h 21600"/>
              <a:gd name="T2" fmla="*/ 13012 w 21600"/>
              <a:gd name="T3" fmla="*/ 0 h 21600"/>
              <a:gd name="T4" fmla="*/ 0 w 21600"/>
              <a:gd name="T5" fmla="*/ 13012 h 21600"/>
              <a:gd name="T6" fmla="*/ 0 w 21600"/>
              <a:gd name="T7" fmla="*/ 17306 h 21600"/>
              <a:gd name="T8" fmla="*/ 0 w 21600"/>
              <a:gd name="T9" fmla="*/ 21600 h 21600"/>
              <a:gd name="T10" fmla="*/ 8956 w 21600"/>
              <a:gd name="T11" fmla="*/ 17912 h 21600"/>
              <a:gd name="T12" fmla="*/ 17912 w 21600"/>
              <a:gd name="T13" fmla="*/ 8956 h 21600"/>
              <a:gd name="T14" fmla="*/ 21600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933782" flipH="1" flipV="1">
            <a:off x="2051050" y="3141663"/>
            <a:ext cx="1173163" cy="1338262"/>
          </a:xfrm>
          <a:custGeom>
            <a:avLst/>
            <a:gdLst>
              <a:gd name="G0" fmla="+- 13012 0 0"/>
              <a:gd name="G1" fmla="+- 17912 0 0"/>
              <a:gd name="G2" fmla="+- 0 0 0"/>
              <a:gd name="G3" fmla="*/ 13012 1 2"/>
              <a:gd name="G4" fmla="+- G3 10800 0"/>
              <a:gd name="G5" fmla="+- 21600 13012 17912"/>
              <a:gd name="G6" fmla="+- 17912 0 0"/>
              <a:gd name="G7" fmla="*/ G6 1 2"/>
              <a:gd name="G8" fmla="*/ 17912 2 1"/>
              <a:gd name="G9" fmla="+- G8 0 21600"/>
              <a:gd name="G10" fmla="+- G5 0 G4"/>
              <a:gd name="G11" fmla="+- 13012 0 G4"/>
              <a:gd name="G12" fmla="*/ G2 G10 G11"/>
              <a:gd name="T0" fmla="*/ 17306 w 21600"/>
              <a:gd name="T1" fmla="*/ 0 h 21600"/>
              <a:gd name="T2" fmla="*/ 13012 w 21600"/>
              <a:gd name="T3" fmla="*/ 0 h 21600"/>
              <a:gd name="T4" fmla="*/ 0 w 21600"/>
              <a:gd name="T5" fmla="*/ 13012 h 21600"/>
              <a:gd name="T6" fmla="*/ 0 w 21600"/>
              <a:gd name="T7" fmla="*/ 17306 h 21600"/>
              <a:gd name="T8" fmla="*/ 0 w 21600"/>
              <a:gd name="T9" fmla="*/ 21600 h 21600"/>
              <a:gd name="T10" fmla="*/ 8956 w 21600"/>
              <a:gd name="T11" fmla="*/ 17912 h 21600"/>
              <a:gd name="T12" fmla="*/ 17912 w 21600"/>
              <a:gd name="T13" fmla="*/ 8956 h 21600"/>
              <a:gd name="T14" fmla="*/ 21600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3" name="Picture 3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3"/>
          <a:stretch>
            <a:fillRect/>
          </a:stretch>
        </p:blipFill>
        <p:spPr bwMode="auto">
          <a:xfrm rot="56459583">
            <a:off x="1349375" y="3451225"/>
            <a:ext cx="993775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4" name="Picture 3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1584056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67" name="Picture 2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92" name="спор172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3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945" y="0"/>
            <a:ext cx="8408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99592" y="188640"/>
            <a:ext cx="4413315" cy="129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i="1" kern="0" dirty="0" smtClean="0">
                <a:solidFill>
                  <a:srgbClr val="0070C0"/>
                </a:solidFill>
                <a:latin typeface="Bookman Old Style" pitchFamily="18" charset="0"/>
              </a:rPr>
              <a:t>Добро пожаловать </a:t>
            </a:r>
          </a:p>
          <a:p>
            <a:r>
              <a:rPr lang="ru-RU" sz="2800" b="1" i="1" kern="0" dirty="0" smtClean="0">
                <a:solidFill>
                  <a:srgbClr val="0070C0"/>
                </a:solidFill>
                <a:latin typeface="Bookman Old Style" pitchFamily="18" charset="0"/>
              </a:rPr>
              <a:t>в сказку!</a:t>
            </a:r>
          </a:p>
        </p:txBody>
      </p:sp>
      <p:pic>
        <p:nvPicPr>
          <p:cNvPr id="1029" name="Picture 5" descr="C:\Users\VasilevaVV\Documents\Конкурс Пушкиногорье Васильева В.В\Урок Васильева В.В\9238899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4335"/>
            <a:ext cx="3240360" cy="432048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VasilevaVV\Desktop\Безымянный - коп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861" y="1628800"/>
            <a:ext cx="1332776" cy="235379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VasilevaVV\Desktop\Безымянный - копия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224" y="2426460"/>
            <a:ext cx="1171457" cy="1743565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VasilevaVV\Desktop\Безымянны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48" y="2464575"/>
            <a:ext cx="1270646" cy="1667336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://nsc.1september.ru/2000/35/no35_5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288">
            <a:off x="4938969" y="4630386"/>
            <a:ext cx="11430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nsc.1september.ru/2000/35/no35_2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1843">
            <a:off x="1405363" y="4835909"/>
            <a:ext cx="2497009" cy="1530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34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462" y="0"/>
            <a:ext cx="8172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77135" y="1690612"/>
            <a:ext cx="4284476" cy="1726178"/>
          </a:xfrm>
        </p:spPr>
        <p:txBody>
          <a:bodyPr/>
          <a:lstStyle/>
          <a:p>
            <a:r>
              <a:rPr lang="ru-RU" sz="2800" b="1" dirty="0" smtClean="0"/>
              <a:t>План урока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«Лестница успеха»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6096" y="2736128"/>
            <a:ext cx="1368152" cy="9857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ЧУДО-ЭКРАН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34247" y="2060848"/>
            <a:ext cx="1440160" cy="902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Д/З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ДОРОГИ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08304" y="1307732"/>
            <a:ext cx="1440160" cy="902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ФОНАРИКИ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C:\Users\VasilevaVV\Documents\ucos8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97" y="4514843"/>
            <a:ext cx="1368533" cy="21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2987824" y="104993"/>
            <a:ext cx="3556364" cy="1654169"/>
          </a:xfrm>
          <a:prstGeom prst="cloudCallout">
            <a:avLst>
              <a:gd name="adj1" fmla="val 71833"/>
              <a:gd name="adj2" fmla="val 362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СЮРПРИЗ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8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222698" y="5731100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1246357" y="5198856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2298860" y="4606683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3369622" y="4055342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4451605" y="3434556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380" y="0"/>
            <a:ext cx="8172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77135" y="1690612"/>
            <a:ext cx="4284476" cy="1726178"/>
          </a:xfrm>
        </p:spPr>
        <p:txBody>
          <a:bodyPr/>
          <a:lstStyle/>
          <a:p>
            <a:r>
              <a:rPr lang="ru-RU" sz="2800" b="1" dirty="0" smtClean="0"/>
              <a:t>План урока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«Лестница успеха»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5063" y="5805264"/>
            <a:ext cx="1440160" cy="902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ФОНАРИКИ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23608" y="5229200"/>
            <a:ext cx="1368152" cy="9067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86668" y="4701927"/>
            <a:ext cx="1656184" cy="1054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3933056"/>
            <a:ext cx="1656184" cy="1054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ЖИВАЯ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ОРФОГРАММА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056" y="3212976"/>
            <a:ext cx="1368152" cy="9857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168" y="2413282"/>
            <a:ext cx="1368152" cy="9857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ЧУДО-ЭКРАН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96151" y="1740590"/>
            <a:ext cx="1440160" cy="902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Д/З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ДОРОГИ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18797" y="934933"/>
            <a:ext cx="1440160" cy="902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ФОНАРИКИ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C:\Users\VasilevaVV\Documents\ucos8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97" y="4514843"/>
            <a:ext cx="1368533" cy="21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2987824" y="104993"/>
            <a:ext cx="3556364" cy="1654169"/>
          </a:xfrm>
          <a:prstGeom prst="cloudCallout">
            <a:avLst>
              <a:gd name="adj1" fmla="val 71833"/>
              <a:gd name="adj2" fmla="val 362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СЮРПРИЗ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945" y="0"/>
            <a:ext cx="8408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VasilevaVV\Documents\ucos87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910245"/>
            <a:ext cx="1751034" cy="27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116632"/>
            <a:ext cx="334899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>
                <a:solidFill>
                  <a:srgbClr val="C00000"/>
                </a:solidFill>
              </a:rPr>
              <a:t>Тест</a:t>
            </a:r>
          </a:p>
          <a:p>
            <a:r>
              <a:rPr lang="ru-RU" sz="2800" b="1" kern="0" dirty="0" smtClean="0">
                <a:solidFill>
                  <a:srgbClr val="002060"/>
                </a:solidFill>
              </a:rPr>
              <a:t>«Чудо-экран»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12399" y="2515691"/>
            <a:ext cx="2808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ЛУЖ…Й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12398" y="3504384"/>
            <a:ext cx="36717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ЦИРКАЧ…М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412397" y="4512446"/>
            <a:ext cx="3959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ПЕРЕДАЧ…Й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638805" y="3504384"/>
            <a:ext cx="773594" cy="739499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1596330" y="4512445"/>
            <a:ext cx="773595" cy="732467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63603" y="188640"/>
            <a:ext cx="4356869" cy="151216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Укажи слово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буквой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окончании.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1596329" y="2497325"/>
            <a:ext cx="773595" cy="732467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42898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945" y="0"/>
            <a:ext cx="8408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VasilevaVV\Documents\ucos87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910245"/>
            <a:ext cx="1751034" cy="27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116632"/>
            <a:ext cx="334899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>
                <a:solidFill>
                  <a:srgbClr val="C00000"/>
                </a:solidFill>
              </a:rPr>
              <a:t>Тест</a:t>
            </a:r>
          </a:p>
          <a:p>
            <a:r>
              <a:rPr lang="ru-RU" sz="2800" b="1" kern="0" dirty="0" smtClean="0">
                <a:solidFill>
                  <a:srgbClr val="002060"/>
                </a:solidFill>
              </a:rPr>
              <a:t>«Чудо-экран»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31685" y="2555294"/>
            <a:ext cx="2808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ЛАПШ…Й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51720" y="3508768"/>
            <a:ext cx="36717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ШАЛАШ…М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31685" y="4512446"/>
            <a:ext cx="3959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ПЕЙЗАЖ…М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1028738" y="3553597"/>
            <a:ext cx="728243" cy="667491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044427" y="4469377"/>
            <a:ext cx="738745" cy="732467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63603" y="188640"/>
            <a:ext cx="4356869" cy="151216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Укажи слово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буквой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окончании.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1044426" y="2515691"/>
            <a:ext cx="738745" cy="725539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2850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945" y="0"/>
            <a:ext cx="8408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VasilevaVV\Documents\ucos87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910245"/>
            <a:ext cx="1751034" cy="27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116632"/>
            <a:ext cx="334899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>
                <a:solidFill>
                  <a:srgbClr val="C00000"/>
                </a:solidFill>
              </a:rPr>
              <a:t>Тест</a:t>
            </a:r>
          </a:p>
          <a:p>
            <a:r>
              <a:rPr lang="ru-RU" sz="2800" b="1" kern="0" dirty="0" smtClean="0">
                <a:solidFill>
                  <a:srgbClr val="002060"/>
                </a:solidFill>
              </a:rPr>
              <a:t>«Чудо-экран»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0658" y="2607772"/>
            <a:ext cx="45358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ПОМОЩНИЦ…Й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80658" y="3531844"/>
            <a:ext cx="36717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ЧЕРТЕЖ…М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79712" y="4566849"/>
            <a:ext cx="3959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ДВОРЦ…М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2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73175" y="2534023"/>
            <a:ext cx="779246" cy="72008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993600" y="3510684"/>
            <a:ext cx="738394" cy="667491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986378" y="4523782"/>
            <a:ext cx="738393" cy="732467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63603" y="188640"/>
            <a:ext cx="4356869" cy="151216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Укажи слово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буквой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окончании.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1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3878" y="0"/>
            <a:ext cx="8408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VasilevaVV\Documents\ucos87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910245"/>
            <a:ext cx="1751034" cy="27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116632"/>
            <a:ext cx="334899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>
                <a:solidFill>
                  <a:srgbClr val="C00000"/>
                </a:solidFill>
              </a:rPr>
              <a:t>Тест</a:t>
            </a:r>
          </a:p>
          <a:p>
            <a:r>
              <a:rPr lang="ru-RU" sz="2800" b="1" kern="0" dirty="0" smtClean="0">
                <a:solidFill>
                  <a:srgbClr val="002060"/>
                </a:solidFill>
              </a:rPr>
              <a:t>«Чудо-экран»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24990" y="2515691"/>
            <a:ext cx="44638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ТОВАРИЩ…М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52981" y="3550967"/>
            <a:ext cx="46078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ПОЛОТЕНЦ…М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24990" y="4555513"/>
            <a:ext cx="3959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БАГАЖ…М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828405" y="3504384"/>
            <a:ext cx="738394" cy="739499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8406" y="4512446"/>
            <a:ext cx="810400" cy="78168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63603" y="188640"/>
            <a:ext cx="4356869" cy="151216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Укажи слово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буквой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окончании.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864409" y="2453238"/>
            <a:ext cx="738394" cy="739499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64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215" y="0"/>
            <a:ext cx="84737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VasilevaVV\Documents\ucos87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910245"/>
            <a:ext cx="1751034" cy="27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116632"/>
            <a:ext cx="334899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>
                <a:solidFill>
                  <a:srgbClr val="C00000"/>
                </a:solidFill>
              </a:rPr>
              <a:t>Тест</a:t>
            </a:r>
          </a:p>
          <a:p>
            <a:r>
              <a:rPr lang="ru-RU" sz="2800" b="1" kern="0" dirty="0" smtClean="0">
                <a:solidFill>
                  <a:srgbClr val="002060"/>
                </a:solidFill>
              </a:rPr>
              <a:t>«Чудо-экран»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39586" y="2420888"/>
            <a:ext cx="60480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плющ…м,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юнош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…й,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блюдц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…м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9988" y="3447723"/>
            <a:ext cx="660602" cy="648072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744778" y="4510911"/>
            <a:ext cx="660604" cy="646281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63603" y="188640"/>
            <a:ext cx="4356869" cy="151216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В какой строке во всех словах пишется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та же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439586" y="3429000"/>
            <a:ext cx="70208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у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чениц…й,  крыш…й, птиц…й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439586" y="4510911"/>
            <a:ext cx="70208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э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таж…м, мельниц…й, меч…м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744780" y="2420888"/>
            <a:ext cx="660602" cy="648072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2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215" y="0"/>
            <a:ext cx="84737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VasilevaVV\Documents\ucos87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219" y="4722061"/>
            <a:ext cx="1334425" cy="210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116632"/>
            <a:ext cx="334899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>
                <a:solidFill>
                  <a:srgbClr val="C00000"/>
                </a:solidFill>
              </a:rPr>
              <a:t>Тест</a:t>
            </a:r>
          </a:p>
          <a:p>
            <a:r>
              <a:rPr lang="ru-RU" sz="2800" b="1" kern="0" dirty="0" smtClean="0">
                <a:solidFill>
                  <a:srgbClr val="002060"/>
                </a:solidFill>
              </a:rPr>
              <a:t>«Чудо-экран»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39586" y="2420888"/>
            <a:ext cx="60480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кирпич…м, 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пальц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…м, стуж…й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778982" y="4449380"/>
            <a:ext cx="660604" cy="646281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63603" y="188640"/>
            <a:ext cx="4356869" cy="151216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 В какой строке во всех словах пишется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та же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439586" y="3429000"/>
            <a:ext cx="70208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камыш…м,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кольц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…м, нож…м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439586" y="4510911"/>
            <a:ext cx="70208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адеж…м, красавиц…й, встреч…й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7" name="Oval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78982" y="3429000"/>
            <a:ext cx="660604" cy="646281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768140" y="2381369"/>
            <a:ext cx="660604" cy="646281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7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462" y="104993"/>
            <a:ext cx="8172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77135" y="1690612"/>
            <a:ext cx="4284476" cy="1726178"/>
          </a:xfrm>
        </p:spPr>
        <p:txBody>
          <a:bodyPr/>
          <a:lstStyle/>
          <a:p>
            <a:r>
              <a:rPr lang="ru-RU" sz="2800" b="1" dirty="0" smtClean="0"/>
              <a:t>План урока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«Лестница успеха»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76071" y="2141739"/>
            <a:ext cx="1440160" cy="902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Д/З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ДОРОГИ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64288" y="1412776"/>
            <a:ext cx="1440160" cy="902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ФОНАРИКИ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C:\Users\VasilevaVV\Documents\ucos8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97" y="4514843"/>
            <a:ext cx="1368533" cy="21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2987824" y="104993"/>
            <a:ext cx="3556364" cy="1654169"/>
          </a:xfrm>
          <a:prstGeom prst="cloudCallout">
            <a:avLst>
              <a:gd name="adj1" fmla="val 71833"/>
              <a:gd name="adj2" fmla="val 362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СЮРПРИЗ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8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222698" y="5731100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1246357" y="5198856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2298860" y="4606683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3369622" y="4055342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4451605" y="3434556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5455869" y="2798744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603" y="0"/>
            <a:ext cx="82444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VasilevaVV\Documents\ucos87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704" y="4383504"/>
            <a:ext cx="1531308" cy="242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116632"/>
            <a:ext cx="334899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>
                <a:solidFill>
                  <a:srgbClr val="C00000"/>
                </a:solidFill>
              </a:rPr>
              <a:t>Д/з</a:t>
            </a:r>
          </a:p>
          <a:p>
            <a:r>
              <a:rPr lang="ru-RU" sz="2800" b="1" kern="0" dirty="0" smtClean="0">
                <a:solidFill>
                  <a:srgbClr val="002060"/>
                </a:solidFill>
              </a:rPr>
              <a:t>«Три дороги»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63603" y="188640"/>
            <a:ext cx="4356869" cy="151216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вспомни,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не забудь!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потом выбирай себе путь!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899593" y="2060848"/>
            <a:ext cx="4176464" cy="1296144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Вставь, объясни…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899592" y="3645024"/>
            <a:ext cx="5184575" cy="1296144"/>
          </a:xfrm>
          <a:prstGeom prst="flowChartPunchedTape">
            <a:avLst/>
          </a:prstGeom>
          <a:solidFill>
            <a:srgbClr val="00FFFF"/>
          </a:solidFill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Вставь, распредели, объясни…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899591" y="5085184"/>
            <a:ext cx="6552730" cy="1296144"/>
          </a:xfrm>
          <a:prstGeom prst="flowChartPunchedTape">
            <a:avLst/>
          </a:prstGeom>
          <a:solidFill>
            <a:srgbClr val="FF66FF"/>
          </a:solidFill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Измени, составь, объясни…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4526777" y="1906726"/>
            <a:ext cx="653310" cy="68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5473909" y="3378545"/>
            <a:ext cx="816914" cy="8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6436409" y="4927056"/>
            <a:ext cx="1094487" cy="114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87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8205" y="0"/>
            <a:ext cx="82681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77135" y="1690612"/>
            <a:ext cx="4284476" cy="1726178"/>
          </a:xfrm>
        </p:spPr>
        <p:txBody>
          <a:bodyPr/>
          <a:lstStyle/>
          <a:p>
            <a:r>
              <a:rPr lang="ru-RU" sz="2800" b="1" dirty="0" smtClean="0"/>
              <a:t>План урока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«Лестница успеха»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96152" y="1307732"/>
            <a:ext cx="1440160" cy="902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ФОНАРИКИ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C:\Users\VasilevaVV\Documents\ucos8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97" y="4514843"/>
            <a:ext cx="1368533" cy="21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2987824" y="104993"/>
            <a:ext cx="3556364" cy="1654169"/>
          </a:xfrm>
          <a:prstGeom prst="cloudCallout">
            <a:avLst>
              <a:gd name="adj1" fmla="val 71833"/>
              <a:gd name="adj2" fmla="val 362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СЮРПРИЗ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8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222698" y="5731100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1246357" y="5198856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2298860" y="4606683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3369622" y="4055342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4451605" y="3434556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5455869" y="2798744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6379196" y="2159539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50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242"/>
            <a:ext cx="8172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3929" y="116632"/>
            <a:ext cx="580956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/>
              <a:t>Итоги урока</a:t>
            </a:r>
          </a:p>
          <a:p>
            <a:r>
              <a:rPr lang="ru-RU" sz="2800" b="1" kern="0" dirty="0" smtClean="0">
                <a:solidFill>
                  <a:srgbClr val="C00000"/>
                </a:solidFill>
              </a:rPr>
              <a:t>«Волшебные способности»</a:t>
            </a:r>
            <a:endParaRPr lang="ru-RU" sz="2800" b="1" kern="0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VasilevaVV\Documents\ucos8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910245"/>
            <a:ext cx="1751034" cy="27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31720" y="5161693"/>
            <a:ext cx="1584176" cy="15258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87824" y="1952106"/>
            <a:ext cx="1248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51163" y="3348540"/>
            <a:ext cx="1495983" cy="154361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15896" y="3766403"/>
            <a:ext cx="4249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СОМНЕВАЮСЬ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275817" y="1584883"/>
            <a:ext cx="1495983" cy="154361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87824" y="5570661"/>
            <a:ext cx="2069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4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242"/>
            <a:ext cx="8172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3929" y="116632"/>
            <a:ext cx="580956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/>
              <a:t>Готовность к уроку</a:t>
            </a:r>
          </a:p>
          <a:p>
            <a:r>
              <a:rPr lang="ru-RU" sz="2800" b="1" kern="0" dirty="0" smtClean="0">
                <a:solidFill>
                  <a:srgbClr val="C00000"/>
                </a:solidFill>
              </a:rPr>
              <a:t>«Волшебные способности»</a:t>
            </a:r>
            <a:endParaRPr lang="ru-RU" sz="2800" b="1" kern="0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VasilevaVV\Documents\ucos8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910245"/>
            <a:ext cx="1751034" cy="27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31720" y="5161693"/>
            <a:ext cx="1584176" cy="15258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87824" y="1952106"/>
            <a:ext cx="1248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51163" y="3348540"/>
            <a:ext cx="1495983" cy="154361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15896" y="3766403"/>
            <a:ext cx="4249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СОМНЕВАЮСЬ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275817" y="1584883"/>
            <a:ext cx="1495983" cy="154361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87824" y="5570661"/>
            <a:ext cx="2069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65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375" y="0"/>
            <a:ext cx="82681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Users\VasilevaVV\Documents\ucos8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97" y="4514843"/>
            <a:ext cx="1368533" cy="21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>
            <a:hlinkClick r:id="rId3" action="ppaction://hlinksldjump"/>
          </p:cNvPr>
          <p:cNvSpPr/>
          <p:nvPr/>
        </p:nvSpPr>
        <p:spPr>
          <a:xfrm>
            <a:off x="2987824" y="104993"/>
            <a:ext cx="3556364" cy="1654169"/>
          </a:xfrm>
          <a:prstGeom prst="cloudCallout">
            <a:avLst>
              <a:gd name="adj1" fmla="val 72104"/>
              <a:gd name="adj2" fmla="val 42033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СЮРПРИЗ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8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222698" y="5731100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1246357" y="5198856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2298860" y="4606683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3369622" y="4055342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4451605" y="3434556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5455869" y="2798744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6379196" y="2159539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7311463" y="1407374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375" y="0"/>
            <a:ext cx="82681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VasilevaVV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75" y="836712"/>
            <a:ext cx="7836598" cy="548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VasilevaVV\Documents\ucos87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992" y="5301208"/>
            <a:ext cx="984909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-168127" y="-93320"/>
            <a:ext cx="1503316" cy="157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188640"/>
            <a:ext cx="5184576" cy="5040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уклет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71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548680"/>
            <a:ext cx="7488832" cy="3600400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вам за урок,</a:t>
            </a:r>
            <a:b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юные волшебники!</a:t>
            </a:r>
            <a:b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Успехов и новых чудесных открытий!</a:t>
            </a:r>
            <a:endParaRPr lang="en-US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asilevaVV\Documents\ucos8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14843"/>
            <a:ext cx="1368533" cy="21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-3587" y="-96683"/>
            <a:ext cx="1966320" cy="20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375" y="0"/>
            <a:ext cx="82681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Конкурс Пушкиногорье Васильева В.В\К уроку\2e1fb996251761703e4d9600d60253f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78" y="2996952"/>
            <a:ext cx="41141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5724128" y="620688"/>
            <a:ext cx="3166941" cy="2376264"/>
          </a:xfrm>
          <a:prstGeom prst="wedgeEllipseCallout">
            <a:avLst>
              <a:gd name="adj1" fmla="val -65704"/>
              <a:gd name="adj2" fmla="val 6822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олодцы!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bestgif.narod.ru/prazd/noviy-god-5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7193146" y="4898316"/>
            <a:ext cx="1831247" cy="19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63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375" y="0"/>
            <a:ext cx="82681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5724128" y="620688"/>
            <a:ext cx="3166941" cy="2376264"/>
          </a:xfrm>
          <a:prstGeom prst="wedgeEllipseCallout">
            <a:avLst>
              <a:gd name="adj1" fmla="val -77019"/>
              <a:gd name="adj2" fmla="val 5262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же вы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умницы!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bestgif.narod.ru/prazd/noviy-god-55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7193146" y="4898316"/>
            <a:ext cx="1831247" cy="19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Конкурс Пушкиногорье Васильева В.В\К уроку\04022011-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45260"/>
            <a:ext cx="32956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375" y="0"/>
            <a:ext cx="82681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4788024" y="620688"/>
            <a:ext cx="4103045" cy="2376264"/>
          </a:xfrm>
          <a:prstGeom prst="wedgeEllipseCallout">
            <a:avLst>
              <a:gd name="adj1" fmla="val -46602"/>
              <a:gd name="adj2" fmla="val 5210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Настоящие мудрецы!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bestgif.narod.ru/prazd/noviy-god-55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7193146" y="4898316"/>
            <a:ext cx="1831247" cy="19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Конкурс Пушкиногорье Васильева В.В\К уроку\EL-20080519-0027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75" y="2708917"/>
            <a:ext cx="3845937" cy="292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4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375" y="0"/>
            <a:ext cx="82681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4788024" y="620688"/>
            <a:ext cx="4103045" cy="2376264"/>
          </a:xfrm>
          <a:prstGeom prst="wedgeEllipseCallout">
            <a:avLst>
              <a:gd name="adj1" fmla="val -46602"/>
              <a:gd name="adj2" fmla="val 5210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держать!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bestgif.narod.ru/prazd/noviy-god-55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7193146" y="4898316"/>
            <a:ext cx="1831247" cy="19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Конкурс Пушкиногорье Васильева В.В\К уроку\загруженно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83" y="2708920"/>
            <a:ext cx="3315272" cy="282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0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375" y="0"/>
            <a:ext cx="82681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4788024" y="620688"/>
            <a:ext cx="4103045" cy="2376264"/>
          </a:xfrm>
          <a:prstGeom prst="wedgeEllipseCallout">
            <a:avLst>
              <a:gd name="adj1" fmla="val -46602"/>
              <a:gd name="adj2" fmla="val 5210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почти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волшебники!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bestgif.narod.ru/prazd/noviy-god-55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7193146" y="4898316"/>
            <a:ext cx="1831247" cy="19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Конкурс Пушкиногорье Васильева В.В\К уроку\2e1fb996251761703e4d9600d60253f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78" y="2996952"/>
            <a:ext cx="41141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375" y="0"/>
            <a:ext cx="82681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4788024" y="620688"/>
            <a:ext cx="4103045" cy="2376264"/>
          </a:xfrm>
          <a:prstGeom prst="wedgeEllipseCallout">
            <a:avLst>
              <a:gd name="adj1" fmla="val -46602"/>
              <a:gd name="adj2" fmla="val 5210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получилось!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bestgif.narod.ru/prazd/noviy-god-55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7193146" y="4898316"/>
            <a:ext cx="1831247" cy="19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Конкурс Пушкиногорье Васильева В.В\К уроку\04022011-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45260"/>
            <a:ext cx="32956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VasilevaVV\Desktop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66963"/>
            <a:ext cx="669879" cy="77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5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380" y="0"/>
            <a:ext cx="8172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77135" y="1690612"/>
            <a:ext cx="4284476" cy="1726178"/>
          </a:xfrm>
        </p:spPr>
        <p:txBody>
          <a:bodyPr/>
          <a:lstStyle/>
          <a:p>
            <a:r>
              <a:rPr lang="ru-RU" sz="2800" b="1" dirty="0" smtClean="0"/>
              <a:t>План урока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«Лестница успеха»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23608" y="5229200"/>
            <a:ext cx="1368152" cy="9067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86668" y="4701927"/>
            <a:ext cx="1656184" cy="1054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3933056"/>
            <a:ext cx="1656184" cy="1054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ЖИВАЯ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ОРФОГРАММА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056" y="3107462"/>
            <a:ext cx="1368152" cy="9857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168" y="2294239"/>
            <a:ext cx="1368152" cy="9857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ЧУДО-ЭКРАН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98717" y="1575101"/>
            <a:ext cx="1440160" cy="902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Д/З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ДОРОГИ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47170" y="859158"/>
            <a:ext cx="1440160" cy="902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ФОНАРИКИ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C:\Users\VasilevaVV\Documents\ucos8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97" y="4514843"/>
            <a:ext cx="1368533" cy="21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2987824" y="104993"/>
            <a:ext cx="3556364" cy="1654169"/>
          </a:xfrm>
          <a:prstGeom prst="cloudCallout">
            <a:avLst>
              <a:gd name="adj1" fmla="val 71833"/>
              <a:gd name="adj2" fmla="val 362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СЮРПРИЗ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8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222698" y="5731100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27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242"/>
            <a:ext cx="8172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600" y="116632"/>
            <a:ext cx="81724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>
                <a:solidFill>
                  <a:srgbClr val="C00000"/>
                </a:solidFill>
              </a:rPr>
              <a:t>Определи тему урока!</a:t>
            </a:r>
          </a:p>
          <a:p>
            <a:r>
              <a:rPr lang="ru-RU" sz="32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Буквы О–Е после …..  и   Ц   в ….. </a:t>
            </a:r>
            <a:r>
              <a:rPr lang="ru-RU" sz="32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мён ….. </a:t>
            </a:r>
            <a:r>
              <a:rPr lang="ru-RU" sz="32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C:\Users\VasilevaVV\Documents\ucos8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910245"/>
            <a:ext cx="1751034" cy="27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15616" y="2564904"/>
            <a:ext cx="5760640" cy="381642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ОПОРНЫЕ СЛОВА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СУЩЕСТВИТЕЛЬНОЕ</a:t>
            </a: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ОКОНЧАНИЯ</a:t>
            </a: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ШИПЯЩИЕ</a:t>
            </a:r>
          </a:p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25474" y="199143"/>
            <a:ext cx="81724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32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Буквы О–Е после шипящих  и   Ц  </a:t>
            </a:r>
          </a:p>
          <a:p>
            <a:r>
              <a:rPr lang="ru-RU" sz="32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окончаниях имён существительных </a:t>
            </a:r>
            <a:r>
              <a:rPr lang="ru-RU" sz="32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0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380" y="0"/>
            <a:ext cx="8172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77135" y="1690612"/>
            <a:ext cx="4284476" cy="1726178"/>
          </a:xfrm>
        </p:spPr>
        <p:txBody>
          <a:bodyPr/>
          <a:lstStyle/>
          <a:p>
            <a:r>
              <a:rPr lang="ru-RU" sz="2800" b="1" dirty="0" smtClean="0"/>
              <a:t>План урока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«Лестница успеха»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86668" y="4701927"/>
            <a:ext cx="1656184" cy="1054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31396" y="3873835"/>
            <a:ext cx="1656184" cy="1054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ЖИВАЯ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ОРФОГРАММА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</a:t>
            </a:r>
          </a:p>
          <a:p>
            <a:pPr algn="ctr"/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66006" y="3212976"/>
            <a:ext cx="1368152" cy="9857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02696" y="2443294"/>
            <a:ext cx="1368152" cy="9857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ЧУДО-ЭКРАН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1759162"/>
            <a:ext cx="1440160" cy="902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Д/З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ДОРОГИ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47170" y="1046099"/>
            <a:ext cx="1440160" cy="902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ФОНАРИКИ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C:\Users\VasilevaVV\Documents\ucos8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97" y="4514843"/>
            <a:ext cx="1368533" cy="21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2987824" y="104993"/>
            <a:ext cx="3556364" cy="1654169"/>
          </a:xfrm>
          <a:prstGeom prst="cloudCallout">
            <a:avLst>
              <a:gd name="adj1" fmla="val 71833"/>
              <a:gd name="adj2" fmla="val 362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СЮРПРИЗ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8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222698" y="5731100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bestgif.narod.ru/prazd/noviy-god-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700">
            <a:off x="1246357" y="5198856"/>
            <a:ext cx="1114338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242"/>
            <a:ext cx="8172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57489" y="73443"/>
            <a:ext cx="610826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>
                <a:solidFill>
                  <a:srgbClr val="C00000"/>
                </a:solidFill>
              </a:rPr>
              <a:t>Внимание!</a:t>
            </a:r>
          </a:p>
          <a:p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Лингвистический эксперимент!</a:t>
            </a:r>
            <a:endParaRPr lang="ru-RU" sz="32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VasilevaVV\Documents\ucos8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910245"/>
            <a:ext cx="1751034" cy="27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057800" y="1297579"/>
            <a:ext cx="3942184" cy="237626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НАЗОВИ СЛОВО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ПОСТАВЬ В ФОРМУ  Т.п. (КЕМ? ЧЕМ?)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ПОДЧЕРКНИ ШИПЯЩУЮ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ВЫДЕЛИ ОКОНЧАНИЕ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ПОСТАВЬ УДАРЕНИЕ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edelvaice.com/myimages/papka/icons-mj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58" y="1268891"/>
            <a:ext cx="2390375" cy="243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o2.imgsmail.ru/imgpreview?key=http%3A//beauuty.ru/56st/st18.jpg&amp;mb=imgdb_preview_3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46" y="4137370"/>
            <a:ext cx="3600400" cy="23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4107393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[</a:t>
            </a:r>
            <a:r>
              <a:rPr lang="ru-RU" sz="4400" b="1" dirty="0" smtClean="0">
                <a:solidFill>
                  <a:srgbClr val="FF0000"/>
                </a:solidFill>
              </a:rPr>
              <a:t>Ч'</a:t>
            </a:r>
            <a:r>
              <a:rPr lang="en-US" sz="4400" b="1" dirty="0" smtClean="0">
                <a:solidFill>
                  <a:srgbClr val="FF0000"/>
                </a:solidFill>
              </a:rPr>
              <a:t>]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5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242"/>
            <a:ext cx="8408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57489" y="73443"/>
            <a:ext cx="610826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>
                <a:solidFill>
                  <a:srgbClr val="C00000"/>
                </a:solidFill>
              </a:rPr>
              <a:t>Внимание!</a:t>
            </a:r>
          </a:p>
          <a:p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Лингвистический эксперимент!</a:t>
            </a:r>
            <a:endParaRPr lang="ru-RU" sz="32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VasilevaVV\Documents\ucos8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910245"/>
            <a:ext cx="1751034" cy="27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057800" y="1297579"/>
            <a:ext cx="3942184" cy="237626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НАЗОВИ СЛОВО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ПОСТАВЬ В ФОРМУ  Т.п. (КЕМ? ЧЕМ?)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ПОДЧЕРКНИ ШИПЯЩУЮ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ВЫДЕЛИ ОКОНЧАНИЕ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ПОСТАВЬ УДАРЕНИЕ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4107393"/>
            <a:ext cx="1448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[</a:t>
            </a:r>
            <a:r>
              <a:rPr lang="ru-RU" sz="4400" b="1" dirty="0">
                <a:solidFill>
                  <a:srgbClr val="FF0000"/>
                </a:solidFill>
              </a:rPr>
              <a:t>Щ</a:t>
            </a:r>
            <a:r>
              <a:rPr lang="ru-RU" sz="4400" b="1" dirty="0" smtClean="0">
                <a:solidFill>
                  <a:srgbClr val="FF0000"/>
                </a:solidFill>
              </a:rPr>
              <a:t>'</a:t>
            </a:r>
            <a:r>
              <a:rPr lang="en-US" sz="4400" b="1" dirty="0" smtClean="0">
                <a:solidFill>
                  <a:srgbClr val="FF0000"/>
                </a:solidFill>
              </a:rPr>
              <a:t>]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chatshop.ru/i/big/_MG_18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7579"/>
            <a:ext cx="2304256" cy="29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10" y="4563466"/>
            <a:ext cx="4426568" cy="19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242"/>
            <a:ext cx="8408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57489" y="73443"/>
            <a:ext cx="610826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ardvark Cafe" pitchFamily="2" charset="0"/>
              </a:defRPr>
            </a:lvl9pPr>
          </a:lstStyle>
          <a:p>
            <a:r>
              <a:rPr lang="ru-RU" sz="2800" b="1" kern="0" dirty="0" smtClean="0">
                <a:solidFill>
                  <a:srgbClr val="C00000"/>
                </a:solidFill>
              </a:rPr>
              <a:t>Внимание!</a:t>
            </a:r>
          </a:p>
          <a:p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Лингвистический эксперимент!</a:t>
            </a:r>
            <a:endParaRPr lang="ru-RU" sz="32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VasilevaVV\Documents\ucos8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910245"/>
            <a:ext cx="1751034" cy="27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057800" y="1297579"/>
            <a:ext cx="3942184" cy="237626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НАЗОВИ СЛОВО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ПОСТАВЬ В ФОРМУ  Т.п. (КЕМ? ЧЕМ?)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ПОДЧЕРКНИ ШИПЯЩУЮ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ВЫДЕЛИ ОКОНЧАНИЕ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ПОСТАВЬ УДАРЕНИЕ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4107393"/>
            <a:ext cx="1448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[</a:t>
            </a:r>
            <a:r>
              <a:rPr lang="ru-RU" sz="4400" b="1" dirty="0" smtClean="0">
                <a:solidFill>
                  <a:srgbClr val="FF0000"/>
                </a:solidFill>
              </a:rPr>
              <a:t>Ж</a:t>
            </a:r>
            <a:r>
              <a:rPr lang="en-US" sz="4400" b="1" dirty="0" smtClean="0">
                <a:solidFill>
                  <a:srgbClr val="FF0000"/>
                </a:solidFill>
              </a:rPr>
              <a:t>]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1270" name="Picture 6" descr="http://klumber.ru/wp-content/uploads/2011/01/HH-Be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18" y="1308999"/>
            <a:ext cx="3466160" cy="26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avtoindent.ru/_bl/2/683423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8436"/>
            <a:ext cx="3423433" cy="25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by Blue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ardvark Cafe"/>
        <a:ea typeface=""/>
        <a:cs typeface=""/>
      </a:majorFont>
      <a:minorFont>
        <a:latin typeface="Aardvark Caf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607</Words>
  <Application>Microsoft Office PowerPoint</Application>
  <PresentationFormat>Экран (4:3)</PresentationFormat>
  <Paragraphs>256</Paragraphs>
  <Slides>39</Slides>
  <Notes>12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Aardvark Cafe</vt:lpstr>
      <vt:lpstr>Arial</vt:lpstr>
      <vt:lpstr>Bookman Old Style</vt:lpstr>
      <vt:lpstr>Calibri</vt:lpstr>
      <vt:lpstr>Comic Sans MS</vt:lpstr>
      <vt:lpstr>Georgia</vt:lpstr>
      <vt:lpstr>Times New Roman</vt:lpstr>
      <vt:lpstr>Baby Blues</vt:lpstr>
      <vt:lpstr>Чудеса на уроках русского языка в 5 классе. </vt:lpstr>
      <vt:lpstr>План урока «Лестница успеха»</vt:lpstr>
      <vt:lpstr>Презентация PowerPoint</vt:lpstr>
      <vt:lpstr>План урока «Лестница успеха»</vt:lpstr>
      <vt:lpstr>Презентация PowerPoint</vt:lpstr>
      <vt:lpstr>План урока «Лестница успеха»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урока «Лестница успеха»</vt:lpstr>
      <vt:lpstr>Презентация PowerPoint</vt:lpstr>
      <vt:lpstr>Презентация PowerPoint</vt:lpstr>
      <vt:lpstr>План урока «Лестница успеха»</vt:lpstr>
      <vt:lpstr>Презентация PowerPoint</vt:lpstr>
      <vt:lpstr>Презентация PowerPoint</vt:lpstr>
      <vt:lpstr>План урока «Лестница успеха»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урока «Лестница успеха»</vt:lpstr>
      <vt:lpstr>Презентация PowerPoint</vt:lpstr>
      <vt:lpstr>План урока «Лестница успеха»</vt:lpstr>
      <vt:lpstr>Презентация PowerPoint</vt:lpstr>
      <vt:lpstr>Презентация PowerPoint</vt:lpstr>
      <vt:lpstr>Презентация PowerPoint</vt:lpstr>
      <vt:lpstr>Спасибо вам за урок,  юные волшебники! Успехов и новых чудесных открытий!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User</cp:lastModifiedBy>
  <cp:revision>56</cp:revision>
  <dcterms:created xsi:type="dcterms:W3CDTF">2011-09-03T15:13:48Z</dcterms:created>
  <dcterms:modified xsi:type="dcterms:W3CDTF">2014-12-29T07:41:00Z</dcterms:modified>
</cp:coreProperties>
</file>