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72" r:id="rId6"/>
    <p:sldId id="261" r:id="rId7"/>
    <p:sldId id="262" r:id="rId8"/>
    <p:sldId id="263" r:id="rId9"/>
    <p:sldId id="264" r:id="rId10"/>
    <p:sldId id="270" r:id="rId11"/>
    <p:sldId id="271" r:id="rId12"/>
    <p:sldId id="268" r:id="rId13"/>
    <p:sldId id="265" r:id="rId14"/>
    <p:sldId id="266" r:id="rId15"/>
    <p:sldId id="267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9" autoAdjust="0"/>
    <p:restoredTop sz="86467" autoAdjust="0"/>
  </p:normalViewPr>
  <p:slideViewPr>
    <p:cSldViewPr>
      <p:cViewPr varScale="1">
        <p:scale>
          <a:sx n="76" d="100"/>
          <a:sy n="76" d="100"/>
        </p:scale>
        <p:origin x="-111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8" y="30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2668BF-9E64-43EC-8EF2-86997DC7CFE1}" type="doc">
      <dgm:prSet loTypeId="urn:microsoft.com/office/officeart/2005/8/layout/target3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58594F-1991-4E8C-A4E5-EC3C31579754}">
      <dgm:prSet/>
      <dgm:spPr/>
      <dgm:t>
        <a:bodyPr/>
        <a:lstStyle/>
        <a:p>
          <a:pPr rtl="0"/>
          <a:r>
            <a:rPr lang="ru-RU" b="1" baseline="0" dirty="0" smtClean="0">
              <a:solidFill>
                <a:srgbClr val="FFC000"/>
              </a:solidFill>
            </a:rPr>
            <a:t>Занятие</a:t>
          </a:r>
          <a:r>
            <a:rPr lang="ru-RU" b="1" baseline="0" dirty="0" smtClean="0"/>
            <a:t/>
          </a:r>
          <a:br>
            <a:rPr lang="ru-RU" b="1" baseline="0" dirty="0" smtClean="0"/>
          </a:br>
          <a:r>
            <a:rPr lang="ru-RU" b="1" baseline="0" dirty="0" smtClean="0">
              <a:solidFill>
                <a:srgbClr val="C00000"/>
              </a:solidFill>
            </a:rPr>
            <a:t>«ВСЁ  ЗНАЙКА»</a:t>
          </a:r>
          <a:r>
            <a:rPr lang="ru-RU" b="1" baseline="0" dirty="0" smtClean="0"/>
            <a:t/>
          </a:r>
          <a:br>
            <a:rPr lang="ru-RU" b="1" baseline="0" dirty="0" smtClean="0"/>
          </a:br>
          <a:r>
            <a:rPr lang="ru-RU" b="1" baseline="0" dirty="0" smtClean="0">
              <a:solidFill>
                <a:srgbClr val="FFC000"/>
              </a:solidFill>
            </a:rPr>
            <a:t>для детей старшего дошкольного возраста с повышенной мотивацией к занятиям</a:t>
          </a:r>
          <a:endParaRPr lang="ru-RU" b="1" baseline="0" dirty="0">
            <a:solidFill>
              <a:srgbClr val="FFC000"/>
            </a:solidFill>
          </a:endParaRPr>
        </a:p>
      </dgm:t>
    </dgm:pt>
    <dgm:pt modelId="{E6C5025B-79C7-42E6-8318-3CC5168FB723}" type="parTrans" cxnId="{1E70889B-7C2D-40BA-A84E-83FF3193D4AA}">
      <dgm:prSet/>
      <dgm:spPr/>
      <dgm:t>
        <a:bodyPr/>
        <a:lstStyle/>
        <a:p>
          <a:endParaRPr lang="ru-RU"/>
        </a:p>
      </dgm:t>
    </dgm:pt>
    <dgm:pt modelId="{53670295-66DC-4495-832B-C00F8E566865}" type="sibTrans" cxnId="{1E70889B-7C2D-40BA-A84E-83FF3193D4AA}">
      <dgm:prSet/>
      <dgm:spPr/>
      <dgm:t>
        <a:bodyPr/>
        <a:lstStyle/>
        <a:p>
          <a:endParaRPr lang="ru-RU"/>
        </a:p>
      </dgm:t>
    </dgm:pt>
    <dgm:pt modelId="{125CE253-2580-408F-A4D0-EA516699CE8F}" type="pres">
      <dgm:prSet presAssocID="{7B2668BF-9E64-43EC-8EF2-86997DC7CFE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50D4A4-57C1-427D-B773-9FBA34DFFB35}" type="pres">
      <dgm:prSet presAssocID="{1958594F-1991-4E8C-A4E5-EC3C31579754}" presName="circle1" presStyleLbl="nod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FDADF0B-4C18-4977-9D75-C9D901354E85}" type="pres">
      <dgm:prSet presAssocID="{1958594F-1991-4E8C-A4E5-EC3C31579754}" presName="space" presStyleCnt="0"/>
      <dgm:spPr/>
    </dgm:pt>
    <dgm:pt modelId="{D6D56CF5-F16E-446D-9763-D5D3EB09AA9D}" type="pres">
      <dgm:prSet presAssocID="{1958594F-1991-4E8C-A4E5-EC3C31579754}" presName="rect1" presStyleLbl="alignAcc1" presStyleIdx="0" presStyleCnt="1"/>
      <dgm:spPr/>
      <dgm:t>
        <a:bodyPr/>
        <a:lstStyle/>
        <a:p>
          <a:endParaRPr lang="ru-RU"/>
        </a:p>
      </dgm:t>
    </dgm:pt>
    <dgm:pt modelId="{D6AF2325-F5FD-4C8C-A018-5E27E8D51F21}" type="pres">
      <dgm:prSet presAssocID="{1958594F-1991-4E8C-A4E5-EC3C31579754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70889B-7C2D-40BA-A84E-83FF3193D4AA}" srcId="{7B2668BF-9E64-43EC-8EF2-86997DC7CFE1}" destId="{1958594F-1991-4E8C-A4E5-EC3C31579754}" srcOrd="0" destOrd="0" parTransId="{E6C5025B-79C7-42E6-8318-3CC5168FB723}" sibTransId="{53670295-66DC-4495-832B-C00F8E566865}"/>
    <dgm:cxn modelId="{EA300048-800F-4D41-836E-884C6F758610}" type="presOf" srcId="{1958594F-1991-4E8C-A4E5-EC3C31579754}" destId="{D6AF2325-F5FD-4C8C-A018-5E27E8D51F21}" srcOrd="1" destOrd="0" presId="urn:microsoft.com/office/officeart/2005/8/layout/target3"/>
    <dgm:cxn modelId="{870193A7-390E-4912-BB98-5DF08394E302}" type="presOf" srcId="{7B2668BF-9E64-43EC-8EF2-86997DC7CFE1}" destId="{125CE253-2580-408F-A4D0-EA516699CE8F}" srcOrd="0" destOrd="0" presId="urn:microsoft.com/office/officeart/2005/8/layout/target3"/>
    <dgm:cxn modelId="{131A53C6-CE6E-4EA7-8157-ECBB7416CA45}" type="presOf" srcId="{1958594F-1991-4E8C-A4E5-EC3C31579754}" destId="{D6D56CF5-F16E-446D-9763-D5D3EB09AA9D}" srcOrd="0" destOrd="0" presId="urn:microsoft.com/office/officeart/2005/8/layout/target3"/>
    <dgm:cxn modelId="{B241BB63-CF20-4970-9C9E-AA648CFBCEBB}" type="presParOf" srcId="{125CE253-2580-408F-A4D0-EA516699CE8F}" destId="{5450D4A4-57C1-427D-B773-9FBA34DFFB35}" srcOrd="0" destOrd="0" presId="urn:microsoft.com/office/officeart/2005/8/layout/target3"/>
    <dgm:cxn modelId="{BD9A8C59-54F2-40B8-B7BF-4D02C9A7025C}" type="presParOf" srcId="{125CE253-2580-408F-A4D0-EA516699CE8F}" destId="{4FDADF0B-4C18-4977-9D75-C9D901354E85}" srcOrd="1" destOrd="0" presId="urn:microsoft.com/office/officeart/2005/8/layout/target3"/>
    <dgm:cxn modelId="{4DA8A331-BCD4-412C-9E37-09AA78BFAA8C}" type="presParOf" srcId="{125CE253-2580-408F-A4D0-EA516699CE8F}" destId="{D6D56CF5-F16E-446D-9763-D5D3EB09AA9D}" srcOrd="2" destOrd="0" presId="urn:microsoft.com/office/officeart/2005/8/layout/target3"/>
    <dgm:cxn modelId="{0A9698B4-FB56-40D8-B2B0-7821B2935AE6}" type="presParOf" srcId="{125CE253-2580-408F-A4D0-EA516699CE8F}" destId="{D6AF2325-F5FD-4C8C-A018-5E27E8D51F21}" srcOrd="3" destOrd="0" presId="urn:microsoft.com/office/officeart/2005/8/layout/targe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iseparents.ru/wp-content/uploads/2013/10/ma1.png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iseparents.ru/wp-content/uploads/2013/10/ma2.png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381000" y="304800"/>
          <a:ext cx="83820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6400" y="4800600"/>
            <a:ext cx="6705600" cy="1752600"/>
          </a:xfrm>
          <a:noFill/>
        </p:spPr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Подготовила: 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педагог-психолог ГБОУ гимназия №2072 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дошкольное отделение №3 города Москвы, 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Колоненкова Оксана Валерьевна, 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идентификатор: № 242-446-381 </a:t>
            </a:r>
            <a:endParaRPr lang="ru-RU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524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5. Нелегкие задачи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5056" y="2057400"/>
            <a:ext cx="3034792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http://im2-tub-ru.yandex.net/i?id=a729320ebc92b0abbf0bab0517bea980-39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904998"/>
            <a:ext cx="2535429" cy="2362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http://im1-tub-ru.yandex.net/i?id=2505c41a47dffac3880e45fad67efe51-15-144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1981200"/>
            <a:ext cx="23622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505200" y="1219200"/>
            <a:ext cx="17226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1 команда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9600" y="4953000"/>
            <a:ext cx="8001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/>
              <a:t>Аким, Толя и Андрей срисовывали насекомых из книг. Двое из мальчиков срисовали по рисунку стрекозы, а один – рисунок бабочки. У Андрея и Акима были одинако</a:t>
            </a:r>
            <a:r>
              <a:rPr lang="ru-RU" sz="2000" b="1" dirty="0" smtClean="0"/>
              <a:t>вые рисунки. Кого срисовал Толя? (</a:t>
            </a:r>
            <a:r>
              <a:rPr lang="ru-RU" sz="2000" b="1" i="1" dirty="0" smtClean="0"/>
              <a:t>Бабочку</a:t>
            </a:r>
            <a:r>
              <a:rPr lang="ru-RU" sz="2000" b="1" dirty="0" smtClean="0"/>
              <a:t>.) 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0668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5. Нелегкие 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7467600" cy="5211763"/>
          </a:xfrm>
        </p:spPr>
        <p:txBody>
          <a:bodyPr/>
          <a:lstStyle/>
          <a:p>
            <a:pPr algn="ctr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1 команда</a:t>
            </a:r>
            <a:endParaRPr lang="ru-RU" sz="32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Рисунок 3" descr="http://im1-tub-ru.yandex.net/i?id=8f0735b25629f237ca26ff3ccffdc7f1-143-144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2057400"/>
            <a:ext cx="23622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0" name="Picture 2" descr="Галере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133600"/>
            <a:ext cx="33528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57200" y="5029200"/>
            <a:ext cx="82296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У Насти и Алевтины были птицы. У кого-то жил скворец, который мог повторять слова, у кого-то попугай, который ничего не говорил. У </a:t>
            </a:r>
            <a:r>
              <a:rPr lang="ru-RU" sz="2000" b="1" i="1" dirty="0" smtClean="0"/>
              <a:t>Насти</a:t>
            </a:r>
            <a:r>
              <a:rPr lang="ru-RU" b="1" i="1" dirty="0" smtClean="0"/>
              <a:t> была говорящая птица. Кто был у Алевтины – попугай или скворец? (Попугай.)</a:t>
            </a:r>
            <a:endParaRPr lang="ru-RU" b="1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Физкультурная пауза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7467600" cy="47545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Для начала мы с тобой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Крутим только головой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(</a:t>
            </a:r>
            <a:r>
              <a:rPr lang="ru-RU" i="1" dirty="0" smtClean="0">
                <a:solidFill>
                  <a:srgbClr val="002060"/>
                </a:solidFill>
              </a:rPr>
              <a:t>вращение головой в стороны)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Корпусом вращаем тоже 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</a:rPr>
              <a:t>(повороты вправо и влево).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Это мы, конечно, сможем.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А теперь мы приседаем </a:t>
            </a:r>
            <a:r>
              <a:rPr lang="ru-RU" i="1" dirty="0" smtClean="0">
                <a:solidFill>
                  <a:srgbClr val="002060"/>
                </a:solidFill>
              </a:rPr>
              <a:t>(приседания),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Мы прекрасно понимаем –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Ноги нужно укреплять,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Раз, два, три, четыре, пять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Напоследок потянулись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i="1" dirty="0" smtClean="0">
                <a:solidFill>
                  <a:srgbClr val="002060"/>
                </a:solidFill>
              </a:rPr>
              <a:t>(потягивание вверх и в стороны)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Вверх и в стороны. Прогнулись.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От разминки раскраснелись.</a:t>
            </a:r>
          </a:p>
          <a:p>
            <a:endParaRPr lang="ru-RU" dirty="0"/>
          </a:p>
        </p:txBody>
      </p:sp>
      <p:pic>
        <p:nvPicPr>
          <p:cNvPr id="4" name="Рисунок 3" descr="Физкультура для стоп для детей Физкультура для стоп для детей - Здоровье, быт, увлечения, отношения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371600"/>
            <a:ext cx="3448050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905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6. Конструирование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Дается чертеж в плоскостном  и черно-белом изображении. (</a:t>
            </a:r>
            <a:r>
              <a:rPr lang="ru-RU" sz="2200" b="1" u="sng" dirty="0" smtClean="0">
                <a:solidFill>
                  <a:srgbClr val="002060"/>
                </a:solidFill>
              </a:rPr>
              <a:t>Вид сверху). </a:t>
            </a:r>
            <a:r>
              <a:rPr lang="ru-RU" sz="2200" b="1" dirty="0" smtClean="0">
                <a:solidFill>
                  <a:srgbClr val="002060"/>
                </a:solidFill>
              </a:rPr>
              <a:t>По схеме из объемного конструктора детям надо создать постройку и дать ей название. Постройка создана и названа – 5 баллов, если что-то не доделано – 3 балла. Время на выполнение задания – 5 минут.</a:t>
            </a:r>
            <a:r>
              <a:rPr lang="ru-RU" sz="4400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5" name="Picture 3" descr="C:\Documents and Settings\оксана\Мои документы\работа с одаренными детьми\ЗНАЙ-КА 2013\мои фото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209800"/>
            <a:ext cx="329748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304800" y="2057400"/>
          <a:ext cx="8534400" cy="4572000"/>
        </p:xfrm>
        <a:graphic>
          <a:graphicData uri="http://schemas.openxmlformats.org/drawingml/2006/table">
            <a:tbl>
              <a:tblPr/>
              <a:tblGrid>
                <a:gridCol w="2844541"/>
                <a:gridCol w="2844541"/>
                <a:gridCol w="2845318"/>
              </a:tblGrid>
              <a:tr h="228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5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54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Г</a:t>
                      </a:r>
                      <a:endParaRPr lang="ru-RU" sz="28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4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kumimoji="0" lang="ru-RU" sz="48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ПЧ</a:t>
                      </a:r>
                      <a:endParaRPr kumimoji="0" lang="ru-RU" sz="480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</a:t>
                      </a:r>
                      <a:r>
                        <a:rPr kumimoji="0" lang="ru-RU" sz="48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СТРЕ</a:t>
                      </a:r>
                      <a:endParaRPr kumimoji="0" lang="ru-RU" sz="180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752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7. Разгадайте ребусы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На каждую команду дается по 5 ребусов. За каждый правильный ответ команда получает по 1 баллу. Время для выполнения задания – 2 минуты.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0926" indent="-514350"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1 команда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209800" y="2819400"/>
            <a:ext cx="75405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50926" lvl="0" indent="-514350" algn="ctr">
              <a:spcBef>
                <a:spcPct val="20000"/>
              </a:spcBef>
              <a:buClr>
                <a:srgbClr val="F0AD00"/>
              </a:buClr>
              <a:buSzPct val="80000"/>
            </a:pPr>
            <a:r>
              <a:rPr lang="ru-RU" sz="6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</a:t>
            </a:r>
            <a:endParaRPr lang="ru-RU" sz="7200" dirty="0" smtClean="0">
              <a:solidFill>
                <a:schemeClr val="tx1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8" name="Рисунок 2" descr="боч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438400"/>
            <a:ext cx="1752600" cy="1759239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3124200" y="2819400"/>
            <a:ext cx="1143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БА</a:t>
            </a:r>
            <a:endParaRPr lang="ru-RU" sz="800" dirty="0" smtClean="0">
              <a:solidFill>
                <a:schemeClr val="tx1">
                  <a:lumMod val="50000"/>
                </a:schemeClr>
              </a:solidFill>
              <a:latin typeface="Arial" pitchFamily="34" charset="0"/>
            </a:endParaRPr>
          </a:p>
        </p:txBody>
      </p:sp>
      <p:pic>
        <p:nvPicPr>
          <p:cNvPr id="22" name="Рисунок 21" descr="шар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762000" y="2362200"/>
            <a:ext cx="1371600" cy="1752600"/>
          </a:xfrm>
          <a:prstGeom prst="rect">
            <a:avLst/>
          </a:prstGeom>
        </p:spPr>
      </p:pic>
      <p:pic>
        <p:nvPicPr>
          <p:cNvPr id="23" name="Рисунок 22" descr="роза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6934200" y="2590800"/>
            <a:ext cx="1524000" cy="1524000"/>
          </a:xfrm>
          <a:prstGeom prst="rect">
            <a:avLst/>
          </a:prstGeom>
        </p:spPr>
      </p:pic>
      <p:pic>
        <p:nvPicPr>
          <p:cNvPr id="24" name="Рисунок 23" descr="елка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52600" y="4572000"/>
            <a:ext cx="1143000" cy="1676400"/>
          </a:xfrm>
          <a:prstGeom prst="rect">
            <a:avLst/>
          </a:prstGeom>
        </p:spPr>
      </p:pic>
      <p:pic>
        <p:nvPicPr>
          <p:cNvPr id="25" name="Рисунок 24" descr="коза.png"/>
          <p:cNvPicPr/>
          <p:nvPr/>
        </p:nvPicPr>
        <p:blipFill>
          <a:blip r:embed="rId6"/>
          <a:stretch>
            <a:fillRect/>
          </a:stretch>
        </p:blipFill>
        <p:spPr>
          <a:xfrm>
            <a:off x="6248400" y="4572000"/>
            <a:ext cx="205740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2076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7. Разгадайте ребусы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На каждую команду дается по 5 ребусов. За каждый правильный ответ команда получает по 1 баллу. Время для выполнения задания – 2 минуты.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7467600" cy="4754563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2 команда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28600" y="1981200"/>
          <a:ext cx="8686800" cy="4724400"/>
        </p:xfrm>
        <a:graphic>
          <a:graphicData uri="http://schemas.openxmlformats.org/drawingml/2006/table">
            <a:tbl>
              <a:tblPr/>
              <a:tblGrid>
                <a:gridCol w="2895350"/>
                <a:gridCol w="2742950"/>
                <a:gridCol w="3048500"/>
              </a:tblGrid>
              <a:tr h="20186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4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48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Ш</a:t>
                      </a:r>
                      <a:endParaRPr kumimoji="0" lang="ru-RU" sz="360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48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ШМ</a:t>
                      </a:r>
                      <a:endParaRPr kumimoji="0" lang="ru-RU" sz="200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5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5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</a:t>
                      </a:r>
                      <a:r>
                        <a:rPr kumimoji="0" lang="ru-RU" sz="44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АД</a:t>
                      </a:r>
                      <a:r>
                        <a:rPr kumimoji="0" lang="ru-RU" sz="5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ru-RU" sz="5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57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4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kumimoji="0" lang="ru-RU" sz="48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Э</a:t>
                      </a:r>
                      <a:endParaRPr kumimoji="0" lang="ru-RU" sz="180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480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</a:t>
                      </a:r>
                      <a:endParaRPr kumimoji="0" lang="ru-RU" sz="180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ru-RU" sz="48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ПАТ</a:t>
                      </a:r>
                      <a:endParaRPr kumimoji="0" lang="ru-RU" sz="180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утка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5400" y="2209800"/>
            <a:ext cx="1447800" cy="1219200"/>
          </a:xfrm>
          <a:prstGeom prst="rect">
            <a:avLst/>
          </a:prstGeom>
        </p:spPr>
      </p:pic>
      <p:pic>
        <p:nvPicPr>
          <p:cNvPr id="6" name="Рисунок 5" descr="ель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24400" y="1981200"/>
            <a:ext cx="914400" cy="1524000"/>
          </a:xfrm>
          <a:prstGeom prst="rect">
            <a:avLst/>
          </a:prstGeom>
        </p:spPr>
      </p:pic>
      <p:pic>
        <p:nvPicPr>
          <p:cNvPr id="7" name="Рисунок 6" descr="руль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5791200" y="4191000"/>
            <a:ext cx="1676400" cy="1676400"/>
          </a:xfrm>
          <a:prstGeom prst="rect">
            <a:avLst/>
          </a:prstGeom>
        </p:spPr>
      </p:pic>
      <p:pic>
        <p:nvPicPr>
          <p:cNvPr id="8" name="Рисунок 7" descr="1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4114800"/>
            <a:ext cx="1219199" cy="1752600"/>
          </a:xfrm>
          <a:prstGeom prst="rect">
            <a:avLst/>
          </a:prstGeom>
        </p:spPr>
      </p:pic>
      <p:pic>
        <p:nvPicPr>
          <p:cNvPr id="9" name="Рисунок 8" descr="http://im0-tub-ru.yandex.net/i?id=bb543db8c87ee6574bc4497308cc46f6-123-144&amp;n=21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2590800"/>
            <a:ext cx="1371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077200" cy="551688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Подведение итогов конкурса 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533401"/>
            <a:ext cx="74676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Форма занятия: </a:t>
            </a:r>
            <a:r>
              <a:rPr lang="ru-RU" sz="3200" dirty="0" smtClean="0"/>
              <a:t>групповое (</a:t>
            </a:r>
            <a:r>
              <a:rPr lang="ru-RU" sz="3200" dirty="0" smtClean="0">
                <a:solidFill>
                  <a:srgbClr val="0070C0"/>
                </a:solidFill>
              </a:rPr>
              <a:t>конкурс)</a:t>
            </a:r>
            <a:endParaRPr lang="ru-RU" sz="3200" dirty="0" smtClean="0"/>
          </a:p>
          <a:p>
            <a:endParaRPr lang="ru-RU" sz="32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r>
              <a:rPr lang="ru-RU" sz="3200" dirty="0" smtClean="0">
                <a:solidFill>
                  <a:srgbClr val="FF0000"/>
                </a:solidFill>
                <a:cs typeface="Times New Roman" pitchFamily="18" charset="0"/>
              </a:rPr>
              <a:t>Продолжительность:</a:t>
            </a:r>
            <a:r>
              <a:rPr lang="ru-RU" sz="2800" dirty="0" smtClean="0">
                <a:cs typeface="Times New Roman" pitchFamily="18" charset="0"/>
              </a:rPr>
              <a:t> 25 – 30 минут.</a:t>
            </a:r>
          </a:p>
          <a:p>
            <a:endParaRPr lang="ru-RU" sz="2800" dirty="0" smtClean="0"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FF0000"/>
                </a:solidFill>
                <a:cs typeface="Times New Roman" pitchFamily="18" charset="0"/>
              </a:rPr>
              <a:t>Задачи: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70C0"/>
                </a:solidFill>
                <a:cs typeface="Times New Roman" pitchFamily="18" charset="0"/>
              </a:rPr>
              <a:t> развитие мышления,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70C0"/>
                </a:solidFill>
                <a:cs typeface="Times New Roman" pitchFamily="18" charset="0"/>
              </a:rPr>
              <a:t>Развитие внимания,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70C0"/>
                </a:solidFill>
                <a:cs typeface="Times New Roman" pitchFamily="18" charset="0"/>
              </a:rPr>
              <a:t>Развитие восприятия,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70C0"/>
                </a:solidFill>
                <a:cs typeface="Times New Roman" pitchFamily="18" charset="0"/>
              </a:rPr>
              <a:t>Развитие воображения,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70C0"/>
                </a:solidFill>
                <a:cs typeface="Times New Roman" pitchFamily="18" charset="0"/>
              </a:rPr>
              <a:t>Развитие речи,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70C0"/>
                </a:solidFill>
                <a:cs typeface="Times New Roman" pitchFamily="18" charset="0"/>
              </a:rPr>
              <a:t>Развитие умения взаимодействовать в малой группе сверстников</a:t>
            </a:r>
            <a:endParaRPr lang="ru-RU" sz="28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endParaRPr lang="ru-RU" sz="1600" dirty="0" smtClean="0">
              <a:cs typeface="Times New Roman" pitchFamily="18" charset="0"/>
            </a:endParaRPr>
          </a:p>
          <a:p>
            <a:endParaRPr lang="ru-RU" sz="1600" dirty="0" smtClean="0">
              <a:cs typeface="Times New Roman" pitchFamily="18" charset="0"/>
            </a:endParaRPr>
          </a:p>
          <a:p>
            <a:endParaRPr lang="ru-RU" sz="1600" dirty="0" smtClean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1. Блиц-опрос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i="1" dirty="0" smtClean="0">
                <a:solidFill>
                  <a:srgbClr val="002060"/>
                </a:solidFill>
              </a:rPr>
              <a:t>за каждый правильный ответ дается команде 1 балл</a:t>
            </a:r>
            <a:endParaRPr lang="ru-RU" sz="2200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038600" cy="4800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pPr marL="550926" indent="-51435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1 команда</a:t>
            </a:r>
          </a:p>
          <a:p>
            <a:pPr marL="550926" indent="-514350"/>
            <a:r>
              <a:rPr lang="ru-RU" b="1" dirty="0" smtClean="0">
                <a:solidFill>
                  <a:srgbClr val="7030A0"/>
                </a:solidFill>
              </a:rPr>
              <a:t>Как звали питона – друга </a:t>
            </a:r>
            <a:r>
              <a:rPr lang="ru-RU" b="1" dirty="0" err="1" smtClean="0">
                <a:solidFill>
                  <a:srgbClr val="7030A0"/>
                </a:solidFill>
              </a:rPr>
              <a:t>Маугли</a:t>
            </a:r>
            <a:r>
              <a:rPr lang="ru-RU" b="1" dirty="0" smtClean="0">
                <a:solidFill>
                  <a:srgbClr val="7030A0"/>
                </a:solidFill>
              </a:rPr>
              <a:t>? (</a:t>
            </a:r>
            <a:r>
              <a:rPr lang="ru-RU" b="1" dirty="0" err="1" smtClean="0">
                <a:solidFill>
                  <a:srgbClr val="7030A0"/>
                </a:solidFill>
              </a:rPr>
              <a:t>Каа</a:t>
            </a:r>
            <a:r>
              <a:rPr lang="ru-RU" b="1" dirty="0" smtClean="0">
                <a:solidFill>
                  <a:srgbClr val="7030A0"/>
                </a:solidFill>
              </a:rPr>
              <a:t>)</a:t>
            </a:r>
          </a:p>
          <a:p>
            <a:pPr marL="550926" indent="-514350"/>
            <a:r>
              <a:rPr lang="ru-RU" b="1" dirty="0" smtClean="0">
                <a:solidFill>
                  <a:srgbClr val="7030A0"/>
                </a:solidFill>
              </a:rPr>
              <a:t>Где продают хлеб? (в булочной)</a:t>
            </a:r>
          </a:p>
          <a:p>
            <a:pPr marL="550926" indent="-514350"/>
            <a:r>
              <a:rPr lang="ru-RU" b="1" dirty="0" smtClean="0">
                <a:solidFill>
                  <a:srgbClr val="7030A0"/>
                </a:solidFill>
              </a:rPr>
              <a:t>У зверя – лапа, у человека… (нога)</a:t>
            </a:r>
          </a:p>
          <a:p>
            <a:pPr marL="550926" indent="-514350"/>
            <a:r>
              <a:rPr lang="ru-RU" b="1" dirty="0" smtClean="0">
                <a:solidFill>
                  <a:srgbClr val="7030A0"/>
                </a:solidFill>
              </a:rPr>
              <a:t>В доме свет провел… (электрик)</a:t>
            </a:r>
          </a:p>
          <a:p>
            <a:pPr marL="550926" indent="-514350"/>
            <a:r>
              <a:rPr lang="ru-RU" b="1" dirty="0" smtClean="0">
                <a:solidFill>
                  <a:srgbClr val="7030A0"/>
                </a:solidFill>
              </a:rPr>
              <a:t>Кто это? Рыжая, хитрая, </a:t>
            </a:r>
          </a:p>
          <a:p>
            <a:pPr marL="550926" indent="-51435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    пушистая… (лиса)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962400" cy="4800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2 команда</a:t>
            </a:r>
          </a:p>
          <a:p>
            <a:pPr marL="550926" indent="-514350"/>
            <a:r>
              <a:rPr lang="ru-RU" b="1" dirty="0" smtClean="0">
                <a:solidFill>
                  <a:srgbClr val="7030A0"/>
                </a:solidFill>
              </a:rPr>
              <a:t>Какая рыба исполняла желания? (золотая)</a:t>
            </a:r>
          </a:p>
          <a:p>
            <a:pPr marL="550926" indent="-514350"/>
            <a:r>
              <a:rPr lang="ru-RU" b="1" dirty="0" smtClean="0">
                <a:solidFill>
                  <a:srgbClr val="7030A0"/>
                </a:solidFill>
              </a:rPr>
              <a:t>Где дают на время книги? (в библиотеке)</a:t>
            </a:r>
          </a:p>
          <a:p>
            <a:pPr marL="550926" indent="-514350"/>
            <a:r>
              <a:rPr lang="ru-RU" b="1" dirty="0" smtClean="0">
                <a:solidFill>
                  <a:srgbClr val="7030A0"/>
                </a:solidFill>
              </a:rPr>
              <a:t>У машины – мотор, у человека…(сердце)</a:t>
            </a:r>
          </a:p>
          <a:p>
            <a:pPr marL="550926" indent="-514350"/>
            <a:r>
              <a:rPr lang="ru-RU" b="1" dirty="0" smtClean="0">
                <a:solidFill>
                  <a:srgbClr val="7030A0"/>
                </a:solidFill>
              </a:rPr>
              <a:t>В шахте трудится …(шахтер)</a:t>
            </a:r>
          </a:p>
          <a:p>
            <a:pPr marL="550926" indent="-514350"/>
            <a:r>
              <a:rPr lang="ru-RU" b="1" dirty="0" smtClean="0">
                <a:solidFill>
                  <a:srgbClr val="7030A0"/>
                </a:solidFill>
              </a:rPr>
              <a:t>Что это? Разноцветный, </a:t>
            </a:r>
          </a:p>
          <a:p>
            <a:pPr marL="550926" indent="-51435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    резиновый, круглый … (мяч)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0" cy="5715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2. Задание «Волшебный художник»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Каждому ребенку дается лист бумаги с изображенными на нем 5 буквами. Надо дорисовать буквы так, чтобы получился рисунок. У каждого ребенка в команде буквы разные, но общий комплект листов у команд одинаковый. Каждый ребенок может получить 5 баллов (за каждый рисунок, имеющий название). Затем все баллы всех участников команды складываются.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Время на выполнение задания –</a:t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 3 минуты.</a:t>
            </a: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://im2-tub-ru.yandex.net/i?id=99aa8883226ee7ea42381972f0c291c1-89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4724400"/>
            <a:ext cx="21336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2. Задание «Волшебный художник</a:t>
            </a:r>
            <a:r>
              <a:rPr lang="ru-RU" sz="4800" b="1" dirty="0" smtClean="0">
                <a:solidFill>
                  <a:srgbClr val="C00000"/>
                </a:solidFill>
              </a:rPr>
              <a:t>»</a:t>
            </a:r>
            <a:endParaRPr lang="ru-RU" dirty="0"/>
          </a:p>
        </p:txBody>
      </p:sp>
      <p:pic>
        <p:nvPicPr>
          <p:cNvPr id="1026" name="Picture 2" descr="C:\Documents and Settings\оксана\Мои документы\мои фот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19200"/>
            <a:ext cx="85344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3. Какой кубик надо вставить?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4800" b="1" i="1" dirty="0" smtClean="0">
                <a:solidFill>
                  <a:srgbClr val="002060"/>
                </a:solidFill>
              </a:rPr>
              <a:t> </a:t>
            </a:r>
            <a:r>
              <a:rPr lang="ru-RU" sz="2700" b="1" i="1" dirty="0" smtClean="0">
                <a:solidFill>
                  <a:srgbClr val="002060"/>
                </a:solidFill>
              </a:rPr>
              <a:t>за каждый правильный ответ дается команде 1 балл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ma1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057400"/>
            <a:ext cx="8153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048000" y="1447800"/>
            <a:ext cx="190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0926" indent="-514350"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1 команда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9064" y="1752600"/>
            <a:ext cx="8257736" cy="4572000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050" y="152400"/>
            <a:ext cx="8253750" cy="10668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3. Какой кубик надо вставить?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002060"/>
                </a:solidFill>
              </a:rPr>
              <a:t> </a:t>
            </a:r>
            <a:r>
              <a:rPr lang="ru-RU" sz="2200" b="1" i="1" dirty="0" smtClean="0">
                <a:solidFill>
                  <a:srgbClr val="002060"/>
                </a:solidFill>
              </a:rPr>
              <a:t>за каждый правильный ответ дается команде 1 балл</a:t>
            </a:r>
            <a:endParaRPr lang="ru-RU" dirty="0"/>
          </a:p>
        </p:txBody>
      </p:sp>
      <p:pic>
        <p:nvPicPr>
          <p:cNvPr id="4" name="Содержимое 5" descr="ma2">
            <a:hlinkClick r:id="rId2"/>
          </p:cNvPr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524000"/>
            <a:ext cx="8077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05200" y="1066800"/>
            <a:ext cx="190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0926" indent="-514350"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2 команда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70648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4. Вставь картинку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4800" b="1" i="1" dirty="0" smtClean="0">
                <a:solidFill>
                  <a:srgbClr val="002060"/>
                </a:solidFill>
              </a:rPr>
              <a:t> </a:t>
            </a:r>
            <a:r>
              <a:rPr lang="ru-RU" sz="2700" b="1" i="1" dirty="0" smtClean="0">
                <a:solidFill>
                  <a:srgbClr val="002060"/>
                </a:solidFill>
              </a:rPr>
              <a:t>за каждый правильный ответ дается команде 1 балл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1295400"/>
            <a:ext cx="190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0926" indent="-514350"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1 команда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1752600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 smtClean="0">
                <a:solidFill>
                  <a:srgbClr val="002060"/>
                </a:solidFill>
              </a:rPr>
              <a:t>Инструкция :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i="1" dirty="0" smtClean="0">
                <a:solidFill>
                  <a:srgbClr val="002060"/>
                </a:solidFill>
              </a:rPr>
              <a:t>Посмотрите на две верхние картинки. Они связаны друг с другом. Теперь посмотри на нижнюю картинку и варианты ответов. Какую картинку ты выберешь, чтобы она была связана с нижней так же, как две картинки наверху?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200400"/>
            <a:ext cx="8382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0210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4. Вставь картинку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2700" b="1" i="1" dirty="0" smtClean="0">
                <a:solidFill>
                  <a:srgbClr val="002060"/>
                </a:solidFill>
              </a:rPr>
              <a:t> за каждый правильный ответ дается команде 1 балл 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1295400"/>
            <a:ext cx="190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0926" indent="-514350"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2 команда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1752600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 smtClean="0">
                <a:solidFill>
                  <a:srgbClr val="002060"/>
                </a:solidFill>
              </a:rPr>
              <a:t>Инструкция :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i="1" dirty="0" smtClean="0">
                <a:solidFill>
                  <a:srgbClr val="002060"/>
                </a:solidFill>
              </a:rPr>
              <a:t>Посмотрите на две верхние картинки. Они связаны друг с другом. Теперь посмотри на нижнюю картинку и варианты ответов. Какую картинку ты выберешь, чтобы она была связана с нижней так же, как две картинки наверху?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9" y="3124200"/>
            <a:ext cx="868680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Другая 2">
      <a:dk1>
        <a:srgbClr val="00B050"/>
      </a:dk1>
      <a:lt1>
        <a:srgbClr val="0070C0"/>
      </a:lt1>
      <a:dk2>
        <a:srgbClr val="FFD15D"/>
      </a:dk2>
      <a:lt2>
        <a:srgbClr val="D4D4D6"/>
      </a:lt2>
      <a:accent1>
        <a:srgbClr val="F0AD00"/>
      </a:accent1>
      <a:accent2>
        <a:srgbClr val="340000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5802653</TotalTime>
  <Words>492</Words>
  <PresentationFormat>Экран (4:3)</PresentationFormat>
  <Paragraphs>97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Техническая</vt:lpstr>
      <vt:lpstr>Слайд 1</vt:lpstr>
      <vt:lpstr>Слайд 2</vt:lpstr>
      <vt:lpstr>1. Блиц-опрос за каждый правильный ответ дается команде 1 балл</vt:lpstr>
      <vt:lpstr> 2. Задание «Волшебный художник» Каждому ребенку дается лист бумаги с изображенными на нем 5 буквами. Надо дорисовать буквы так, чтобы получился рисунок. У каждого ребенка в команде буквы разные, но общий комплект листов у команд одинаковый. Каждый ребенок может получить 5 баллов (за каждый рисунок, имеющий название). Затем все баллы всех участников команды складываются.   Время на выполнение задания –  3 минуты.  </vt:lpstr>
      <vt:lpstr>2. Задание «Волшебный художник»</vt:lpstr>
      <vt:lpstr>3. Какой кубик надо вставить?  за каждый правильный ответ дается команде 1 балл</vt:lpstr>
      <vt:lpstr> </vt:lpstr>
      <vt:lpstr>4. Вставь картинку  за каждый правильный ответ дается команде 1 балл</vt:lpstr>
      <vt:lpstr> 4. Вставь картинку  за каждый правильный ответ дается команде 1 балл  </vt:lpstr>
      <vt:lpstr>5. Нелегкие задачи</vt:lpstr>
      <vt:lpstr>5. Нелегкие задачи</vt:lpstr>
      <vt:lpstr>Физкультурная пауза</vt:lpstr>
      <vt:lpstr>6. Конструирование Дается чертеж в плоскостном  и черно-белом изображении. (Вид сверху). По схеме из объемного конструктора детям надо создать постройку и дать ей название. Постройка создана и названа – 5 баллов, если что-то не доделано – 3 балла. Время на выполнение задания – 5 минут. </vt:lpstr>
      <vt:lpstr>7. Разгадайте ребусы На каждую команду дается по 5 ребусов. За каждый правильный ответ команда получает по 1 баллу. Время для выполнения задания – 2 минуты.</vt:lpstr>
      <vt:lpstr>7. Разгадайте ребусы На каждую команду дается по 5 ребусов. За каждый правильный ответ команда получает по 1 баллу. Время для выполнения задания – 2 минуты.</vt:lpstr>
      <vt:lpstr>Подведение итогов конкурса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  «вСЕ ЗНАЙКА» для детей старшего дошкольного возраста с повышенной мотивацией к занятиям</dc:title>
  <cp:lastModifiedBy>GEG</cp:lastModifiedBy>
  <cp:revision>38</cp:revision>
  <dcterms:modified xsi:type="dcterms:W3CDTF">2015-01-16T10:22:33Z</dcterms:modified>
</cp:coreProperties>
</file>