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279" r:id="rId3"/>
    <p:sldId id="256" r:id="rId4"/>
    <p:sldId id="278" r:id="rId5"/>
    <p:sldId id="262" r:id="rId6"/>
    <p:sldId id="292" r:id="rId7"/>
    <p:sldId id="268" r:id="rId8"/>
    <p:sldId id="299" r:id="rId9"/>
    <p:sldId id="270" r:id="rId10"/>
    <p:sldId id="296" r:id="rId11"/>
    <p:sldId id="272" r:id="rId12"/>
    <p:sldId id="259" r:id="rId13"/>
    <p:sldId id="260" r:id="rId14"/>
    <p:sldId id="26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44" autoAdjust="0"/>
    <p:restoredTop sz="94660"/>
  </p:normalViewPr>
  <p:slideViewPr>
    <p:cSldViewPr>
      <p:cViewPr varScale="1">
        <p:scale>
          <a:sx n="63" d="100"/>
          <a:sy n="63" d="100"/>
        </p:scale>
        <p:origin x="-4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32C14-A899-48DF-AB57-D119A88D8BC4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5B1E7-7EEC-403D-8129-ED78964E5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5B1E7-7EEC-403D-8129-ED78964E522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5B1E7-7EEC-403D-8129-ED78964E522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5B1E7-7EEC-403D-8129-ED78964E522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C739C-C89E-4957-9C59-88E453477447}" type="datetimeFigureOut">
              <a:rPr lang="ru-RU" smtClean="0"/>
              <a:pPr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7AC07-5329-44D4-83F9-E5893ED3F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12" Type="http://schemas.openxmlformats.org/officeDocument/2006/relationships/image" Target="../media/image28.png"/><Relationship Id="rId2" Type="http://schemas.openxmlformats.org/officeDocument/2006/relationships/audio" Target="&#1074;&#1089;&#1090;&#1091;&#1087;&#1083;&#1077;&#1085;&#1080;&#1077;-&#1089;&#1077;&#1075;&#1084;&#1077;&#1085;&#1090;1(00-00-00-00-04-49)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jpeg"/><Relationship Id="rId11" Type="http://schemas.openxmlformats.org/officeDocument/2006/relationships/image" Target="../media/image27.jpeg"/><Relationship Id="rId5" Type="http://schemas.openxmlformats.org/officeDocument/2006/relationships/image" Target="../media/image22.jpeg"/><Relationship Id="rId10" Type="http://schemas.openxmlformats.org/officeDocument/2006/relationships/image" Target="../media/image26.jpeg"/><Relationship Id="rId4" Type="http://schemas.openxmlformats.org/officeDocument/2006/relationships/image" Target="../media/image21.pn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21.png"/><Relationship Id="rId7" Type="http://schemas.openxmlformats.org/officeDocument/2006/relationships/image" Target="../media/image33.png"/><Relationship Id="rId12" Type="http://schemas.openxmlformats.org/officeDocument/2006/relationships/image" Target="../media/image38.jpeg"/><Relationship Id="rId2" Type="http://schemas.openxmlformats.org/officeDocument/2006/relationships/slideLayout" Target="../slideLayouts/slideLayout1.xml"/><Relationship Id="rId1" Type="http://schemas.openxmlformats.org/officeDocument/2006/relationships/audio" Target="%20&#1084;&#1077;&#1076;&#1085;&#1099;&#1081;%20&#1074;&#1089;&#1072;&#1076;&#1085;&#1080;&#1082;%20&#1095;&#1072;&#1089;&#1090;&#1100;%201-&#1089;&#1077;&#1075;&#1084;&#1077;&#1085;&#1090;1(00-04-49-00-12-08).mp3" TargetMode="External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jpeg"/><Relationship Id="rId18" Type="http://schemas.openxmlformats.org/officeDocument/2006/relationships/image" Target="../media/image5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17" Type="http://schemas.openxmlformats.org/officeDocument/2006/relationships/image" Target="../media/image5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jpeg"/><Relationship Id="rId1" Type="http://schemas.openxmlformats.org/officeDocument/2006/relationships/audio" Target="%20&#1084;&#1077;&#1076;&#1085;&#1099;&#1081;%20&#1074;&#1089;&#1072;&#1076;&#1085;&#1080;&#1082;%20&#1095;&#1072;&#1089;&#1090;&#1100;%202-&#1089;&#1077;&#1075;&#1084;&#1077;&#1085;&#1090;1(00-12-08-00-22-07).mp3" TargetMode="Externa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5" Type="http://schemas.openxmlformats.org/officeDocument/2006/relationships/image" Target="../media/image52.png"/><Relationship Id="rId10" Type="http://schemas.openxmlformats.org/officeDocument/2006/relationships/image" Target="../media/image47.jpeg"/><Relationship Id="rId4" Type="http://schemas.openxmlformats.org/officeDocument/2006/relationships/image" Target="../media/image41.png"/><Relationship Id="rId9" Type="http://schemas.openxmlformats.org/officeDocument/2006/relationships/image" Target="../media/image46.jpeg"/><Relationship Id="rId1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&#1043;&#1083;&#1080;&#1101;&#1088;%20&#1043;&#1080;&#1084;&#1085;%20&#1074;&#1077;&#1083;&#1080;&#1082;&#1086;&#1084;&#1091;%20&#1075;&#1086;&#1088;&#1086;&#1076;&#1091;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/>
          </p:cNvSpPr>
          <p:nvPr/>
        </p:nvSpPr>
        <p:spPr bwMode="auto">
          <a:xfrm>
            <a:off x="179512" y="476250"/>
            <a:ext cx="86660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2600" dirty="0">
                <a:latin typeface="Constantia" pitchFamily="18" charset="0"/>
              </a:rPr>
              <a:t>	</a:t>
            </a:r>
            <a:r>
              <a:rPr lang="ru-RU" sz="2400" dirty="0"/>
              <a:t>МКОУ «Вечерняя (сменная) общеобразовательная школа № 2 при исправительной колонии» с. Чугуевка Приморского края</a:t>
            </a:r>
          </a:p>
        </p:txBody>
      </p:sp>
      <p:sp>
        <p:nvSpPr>
          <p:cNvPr id="3" name="Подзаголовок 1"/>
          <p:cNvSpPr txBox="1">
            <a:spLocks/>
          </p:cNvSpPr>
          <p:nvPr/>
        </p:nvSpPr>
        <p:spPr bwMode="auto">
          <a:xfrm>
            <a:off x="3923928" y="5130800"/>
            <a:ext cx="48974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2600" dirty="0">
                <a:latin typeface="Constantia" pitchFamily="18" charset="0"/>
              </a:rPr>
              <a:t>	</a:t>
            </a:r>
            <a:r>
              <a:rPr lang="ru-RU" sz="2400" dirty="0"/>
              <a:t>Кисель Елена Анатольевна, учитель высшей квалификационной категории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772816"/>
            <a:ext cx="89607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А.С.Пушкин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«Медный всадник»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ак «Петербургская повесть»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23528" y="631141"/>
            <a:ext cx="84604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Пушкин сопрягает реальные данности жизни: с одной стороны, красоту, стройность, пышность, веселость Петербурга, с другой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его гибельность для судьбы и счастья маленького человека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сопряжение противоположных начал не примиряется, так как Пушкин не знает рационального (разумного, правильного) разрешения конфликта».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Ю.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Борев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246221"/>
            <a:ext cx="856895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Чухонцы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прежнее название карело-финского населения окрестностей Петербурга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Порфироносный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облаченный в порфиру, мантию пурпурного цвета, надеваемую монархами в торжественных случаях, царственный.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Полнощных стран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полночных, северных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болот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Отсель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отсюда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Лампада.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Небольшой сосуд с фитилем, наполняемый маслом и зажигаемый перед иконами. 2. Светильник.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ступление-сегмент1(00-00-00-00-04-49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456" y="630932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332656"/>
            <a:ext cx="4104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ВСТУПЛЕНИЕ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index_pic.php.jpg заставка к поэм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56113" y="0"/>
            <a:ext cx="4831773" cy="6858000"/>
          </a:xfrm>
          <a:prstGeom prst="rect">
            <a:avLst/>
          </a:prstGeom>
        </p:spPr>
      </p:pic>
      <p:pic>
        <p:nvPicPr>
          <p:cNvPr id="7" name="Рисунок 6" descr="index_pic.php.jpg на берегу пустынных вод стоял 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772816"/>
            <a:ext cx="9144000" cy="4800000"/>
          </a:xfrm>
          <a:prstGeom prst="rect">
            <a:avLst/>
          </a:prstGeom>
        </p:spPr>
      </p:pic>
      <p:pic>
        <p:nvPicPr>
          <p:cNvPr id="8" name="Рисунок 7" descr="index_pic.php.jpg из тьмы лесов из топи бла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7" name="Слайд" r:id="rId8" imgW="4571964" imgH="3428947" progId="PowerPoint.Template.8">
              <p:embed/>
            </p:oleObj>
          </a:graphicData>
        </a:graphic>
      </p:graphicFrame>
      <p:pic>
        <p:nvPicPr>
          <p:cNvPr id="9" name="Рисунок 8" descr="index_pic.php.jpg когда я в комнате моей пишу читаю без лампады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0" name="Рисунок 9" descr="index_pic.php.jpg бег санок вдоль невы широкой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index_pic.php.jpg люблю воинственную живость потешных марсовых полей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7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3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5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8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80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19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98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3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3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27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7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 медный всадник часть 1-сегмент1(00-04-49-00-12-08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448" y="623731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404664"/>
            <a:ext cx="4569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ЧАСТЬ ПЕРВАЯ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index_pic.php.jpg над омрачённым петроградом дышал октябрь осенним хладо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ndex_pic.php.jpg Итак, домой пришед Евгени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0"/>
            <a:ext cx="7056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4" y="26289"/>
            <a:ext cx="6984776" cy="683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ndex_pic.php.jpg осада! Приступ!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benua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index_pic.php.jpg с божией стихией царям не совладать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404664"/>
            <a:ext cx="9096375" cy="6120680"/>
          </a:xfrm>
          <a:prstGeom prst="rect">
            <a:avLst/>
          </a:prstGeom>
        </p:spPr>
      </p:pic>
      <p:pic>
        <p:nvPicPr>
          <p:cNvPr id="12" name="Рисунок 11" descr="index_pic.php.jpg на звере мраморном верхом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index_pic.php.jpg почти у самого залива забор некрашенный да ива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259632" y="0"/>
            <a:ext cx="6552728" cy="6858000"/>
          </a:xfrm>
          <a:prstGeom prst="rect">
            <a:avLst/>
          </a:prstGeom>
        </p:spPr>
      </p:pic>
      <p:pic>
        <p:nvPicPr>
          <p:cNvPr id="17" name="Рисунок 16" descr="artlib_gallery-87221-b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xit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6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6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1" fill="hold" nodeType="withEffect">
                                  <p:stCondLst>
                                    <p:cond delay="18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18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23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23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24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248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25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25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xit" presetSubtype="1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ntr" presetSubtype="4" fill="hold" nodeType="withEffect">
                                  <p:stCondLst>
                                    <p:cond delay="270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32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ntr" presetSubtype="4" fill="hold" nodeType="withEffect">
                                  <p:stCondLst>
                                    <p:cond delay="32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xit" presetSubtype="1" fill="hold" nodeType="withEffect">
                                  <p:stCondLst>
                                    <p:cond delay="37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ntr" presetSubtype="4" fill="hold" nodeType="withEffect">
                                  <p:stCondLst>
                                    <p:cond delay="37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xit" presetSubtype="1" fill="hold" nodeType="withEffect">
                                  <p:stCondLst>
                                    <p:cond delay="41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7" presetClass="entr" presetSubtype="4" fill="hold" nodeType="withEffect">
                                  <p:stCondLst>
                                    <p:cond delay="415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 медный всадник часть 2-сегмент1(00-12-08-00-22-07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424" y="609329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548680"/>
            <a:ext cx="4546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ЧАСТЬ ВТОРАЯ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benua12.jpg бену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38ff891a26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index_pic.php.jpg где же дом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index_pic.php.jpg к сердцу своему он прижимал поспешно руку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9" name="Рисунок 8" descr="index_pic.php.jpg злые дети бросали камни вслед ему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index_pic.php.jpg вскочил евгенийвспомнил живо он прошлый ужас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2" descr="C:\Documents and Settings\Пользователь\Мои документы\часть 2\890706.jpg бену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Рисунок 11" descr="index_pic.php.jpg и прямо в темной вышине над огражденною стеною кумир с простертою рукою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index_pic.php.jpg ужо тебе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4" name="Рисунок 13" descr="index_pic.php.jpg и он по площади бежит и слышит за собой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260648"/>
            <a:ext cx="9144000" cy="6336704"/>
          </a:xfrm>
          <a:prstGeom prst="rect">
            <a:avLst/>
          </a:prstGeom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y_1ddb5b04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index_pic.php.jpg у порога нашли безумца моего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1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ntr" presetSubtype="8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7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ntr" presetSubtype="8" fill="hold" nodeType="withEffect">
                                  <p:stCondLst>
                                    <p:cond delay="76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12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ntr" presetSubtype="8" fill="hold" nodeType="withEffect">
                                  <p:stCondLst>
                                    <p:cond delay="12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17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ntr" presetSubtype="8" fill="hold" nodeType="withEffect">
                                  <p:stCondLst>
                                    <p:cond delay="178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nodeType="withEffect">
                                  <p:stCondLst>
                                    <p:cond delay="26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7" presetClass="entr" presetSubtype="8" fill="hold" nodeType="withEffect">
                                  <p:stCondLst>
                                    <p:cond delay="26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xit" presetSubtype="2" fill="hold" nodeType="withEffect">
                                  <p:stCondLst>
                                    <p:cond delay="30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ntr" presetSubtype="8" fill="hold" nodeType="withEffect">
                                  <p:stCondLst>
                                    <p:cond delay="30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xit" presetSubtype="2" fill="hold" nodeType="withEffect">
                                  <p:stCondLst>
                                    <p:cond delay="34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ntr" presetSubtype="8" fill="hold" nodeType="withEffect">
                                  <p:stCondLst>
                                    <p:cond delay="34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xit" presetSubtype="2" fill="hold" nodeType="withEffect">
                                  <p:stCondLst>
                                    <p:cond delay="36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ntr" presetSubtype="8" fill="hold" nodeType="withEffect">
                                  <p:stCondLst>
                                    <p:cond delay="36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xit" presetSubtype="2" fill="hold" nodeType="withEffect">
                                  <p:stCondLst>
                                    <p:cond delay="44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7" presetClass="entr" presetSubtype="8" fill="hold" nodeType="withEffect">
                                  <p:stCondLst>
                                    <p:cond delay="44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xit" presetSubtype="2" fill="hold" nodeType="withEffect">
                                  <p:stCondLst>
                                    <p:cond delay="46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ntr" presetSubtype="8" fill="hold" nodeType="withEffect">
                                  <p:stCondLst>
                                    <p:cond delay="467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xit" presetSubtype="2" fill="hold" nodeType="withEffect">
                                  <p:stCondLst>
                                    <p:cond delay="48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7" presetClass="entr" presetSubtype="8" fill="hold" nodeType="withEffect">
                                  <p:stCondLst>
                                    <p:cond delay="487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xit" presetSubtype="2" fill="hold" nodeType="withEffect">
                                  <p:stCondLst>
                                    <p:cond delay="49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7" presetClass="entr" presetSubtype="8" fill="hold" nodeType="withEffect">
                                  <p:stCondLst>
                                    <p:cond delay="499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xit" presetSubtype="2" fill="hold" nodeType="withEffect">
                                  <p:stCondLst>
                                    <p:cond delay="5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ntr" presetSubtype="8" fill="hold" nodeType="withEffect">
                                  <p:stCondLst>
                                    <p:cond delay="510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xit" presetSubtype="2" fill="hold" nodeType="withEffect">
                                  <p:stCondLst>
                                    <p:cond delay="54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7" presetClass="entr" presetSubtype="8" fill="hold" nodeType="withEffect">
                                  <p:stCondLst>
                                    <p:cond delay="54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412330"/>
          <a:ext cx="8743681" cy="58320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135681"/>
                <a:gridCol w="4608000"/>
              </a:tblGrid>
              <a:tr h="5832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b="1" dirty="0" smtClean="0"/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/>
                        <a:t>Пред </a:t>
                      </a:r>
                      <a:r>
                        <a:rPr lang="ru-RU" sz="2600" b="1" dirty="0"/>
                        <a:t>ним широко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Река </a:t>
                      </a:r>
                      <a:r>
                        <a:rPr lang="ru-RU" sz="2600" b="1" dirty="0" err="1"/>
                        <a:t>неслася</a:t>
                      </a:r>
                      <a:r>
                        <a:rPr lang="ru-RU" sz="2600" b="1" dirty="0"/>
                        <a:t>; </a:t>
                      </a:r>
                      <a:r>
                        <a:rPr lang="ru-RU" sz="2600" b="1" u="none" dirty="0"/>
                        <a:t>бедный чёлн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/>
                        <a:t>По ней стремился одиноко,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/>
                        <a:t>по мшистым топким берегам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Чернели избы здесь и там, </a:t>
                      </a:r>
                      <a:r>
                        <a:rPr lang="ru-RU" sz="2600" b="1" u="none" dirty="0"/>
                        <a:t>приют убого чухонца.</a:t>
                      </a:r>
                      <a:endParaRPr lang="ru-RU" sz="2600" b="1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b="1" u="none" dirty="0" smtClean="0"/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 smtClean="0"/>
                        <a:t>Остров </a:t>
                      </a:r>
                      <a:r>
                        <a:rPr lang="ru-RU" sz="2600" b="1" u="none" dirty="0"/>
                        <a:t>малый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На взморье виден. Иногда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Причалит с неводом туда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/>
                        <a:t>Рыбак на ловле запоздалый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И бедный ужин свой варит,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Или чиновник посетит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Гуляя в лодке в воскресенье,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/>
                        <a:t>Пустынный остров. </a:t>
                      </a:r>
                      <a:r>
                        <a:rPr lang="ru-RU" sz="2600" b="1" dirty="0"/>
                        <a:t>Не взросло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Там ни былинки. Наводненье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/>
                        <a:t>Туда, играя, занесло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u="none" dirty="0"/>
                        <a:t>Домишко ветхий.</a:t>
                      </a:r>
                      <a:endParaRPr lang="ru-RU" sz="2600" b="1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2339752" y="1700808"/>
            <a:ext cx="1800200" cy="0"/>
          </a:xfrm>
          <a:prstGeom prst="line">
            <a:avLst/>
          </a:prstGeom>
          <a:ln w="25400" cap="rnd">
            <a:solidFill>
              <a:srgbClr val="00206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5536" y="2204864"/>
            <a:ext cx="3744416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5536" y="2636912"/>
            <a:ext cx="280831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3528" y="3140968"/>
            <a:ext cx="108012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99992" y="1268760"/>
            <a:ext cx="2016224" cy="0"/>
          </a:xfrm>
          <a:prstGeom prst="line">
            <a:avLst/>
          </a:prstGeom>
          <a:ln w="25400" cap="rnd">
            <a:solidFill>
              <a:srgbClr val="002060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427984" y="2636912"/>
            <a:ext cx="4104456" cy="0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99992" y="4509120"/>
            <a:ext cx="2592288" cy="0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7544" y="4077072"/>
            <a:ext cx="3024336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27984" y="5877272"/>
            <a:ext cx="2664296" cy="0"/>
          </a:xfrm>
          <a:prstGeom prst="line">
            <a:avLst/>
          </a:prstGeom>
          <a:ln w="28575" cap="rnd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&amp;Scy;&amp;acy;&amp;ncy;&amp;kcy;&amp;tcy; &amp;Pcy;&amp;iecy;&amp;tcy;&amp;iecy;&amp;rcy;&amp;bcy;&amp;ucy;&amp;rcy;&amp;gcy; - &amp;Gcy;&amp;ocy;&amp;tcy;&amp;ocy;&amp;vcy;&amp;ycy;&amp;iecy; &amp;rcy;&amp;iecy;&amp;fcy;&amp;iecy;&amp;rcy;&amp;acy;&amp;tcy;&amp;ycy; &amp;dcy;&amp;lcy;&amp;yacy; &amp;shcy;&amp;kcy;&amp;ocy;&amp;lcy;&amp;softcy;&amp;ncy;&amp;icy;&amp;k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fon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412776"/>
            <a:ext cx="31242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331640" y="548680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Александр Сергеевич Пушкин</a:t>
            </a:r>
          </a:p>
        </p:txBody>
      </p:sp>
      <p:pic>
        <p:nvPicPr>
          <p:cNvPr id="12" name="Рисунок 11" descr="1314354586_al_book_117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1700808"/>
            <a:ext cx="2687955" cy="3246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139952" y="980728"/>
            <a:ext cx="37374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«Медный всадник»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52564" y="5085184"/>
            <a:ext cx="54905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как  «Петербургская повесть»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&amp;fcy;&amp;acy;&amp;shcy;&amp;icy;&amp;ocy;&amp;ncy;&amp;iecy;&amp;dcy;: &amp;acy;&amp;rcy;&amp;iecy;&amp;ncy;&amp;dcy;&amp;acy; &amp;kcy;&amp;vcy;&amp;acy;&amp;rcy;&amp;tcy;&amp;icy;&amp;rcy;&amp;ycy; &amp;ncy;&amp;acy; &amp;scy;&amp;ucy;&amp;tcy;&amp;kcy;&amp;icy; &amp;vcy; &amp;scy;&amp;acy;&amp;ncy;&amp;tcy;&amp;kcy;&amp;tcy;-&amp;pcy;&amp;iecy;&amp;tcy;&amp;iecy;&amp;rcy;&amp;bcy;&amp;ucy;&amp;rcy;&amp;gcy;&amp;iecy; &amp;ncy;&amp;iecy; &amp;dcy;&amp;ocy;&amp;rcy;&amp;ocy;&amp;g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6965633" cy="6762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лиэр Гимн великому город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440" y="6021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901.photobucket.com/albums/ac215/spbstarosti/XIX-XX/Petersburg%20panorama%201820/list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Рисунок 14" descr="1.jpg тозелли панорама фрагмен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123728" y="188640"/>
            <a:ext cx="49279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Зимний дворец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7" name="Picture 2" descr="http://i901.photobucket.com/albums/ac215/spbstarosti/XIX-XX/Petersburg%20panorama%201820/list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543888" y="0"/>
            <a:ext cx="8170250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Адмиралтейство –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</a:t>
            </a:r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лавная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кораблестроительная верфь России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 Балтийском море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9" name="Picture 4" descr="http://i901.photobucket.com/albums/ac215/spbstarosti/XIX-XX/Petersburg%20panorama%201820/list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907704" y="188640"/>
            <a:ext cx="5234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Адмиралтейство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21" name="Picture 2" descr="http://i901.photobucket.com/albums/ac215/spbstarosti/XIX-XX/Petersburg%20panorama%201820/list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395536" y="0"/>
            <a:ext cx="7988084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Первый временный мост,</a:t>
            </a:r>
          </a:p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соединявший основные части города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2" name="Picture 2" descr="http://i901.photobucket.com/albums/ac215/spbstarosti/XIX-XX/Petersburg%20panorama%201820/list0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0" y="188640"/>
            <a:ext cx="9130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Здание Двенадцати коллегий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4" name="Picture 4" descr="http://i901.photobucket.com/albums/ac215/spbstarosti/XIX-XX/Petersburg%20panorama%201820/list0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13424" y="260648"/>
            <a:ext cx="9130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Здание Двенадцати коллегий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6" name="Picture 2" descr="http://i901.photobucket.com/albums/ac215/spbstarosti/XIX-XX/Petersburg%20panorama%201820/0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214817" y="0"/>
            <a:ext cx="87200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Площадь перед зданием </a:t>
            </a: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Гостиного двора </a:t>
            </a:r>
          </a:p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 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Васильевском острове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8" name="Picture 2" descr="http://i901.photobucket.com/albums/ac215/spbstarosti/XIX-XX/Petersburg%20panorama%201820/list0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539552" y="0"/>
            <a:ext cx="78736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Биржа </a:t>
            </a:r>
          </a:p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на Васильевском острове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0" name="Picture 2" descr="http://i901.photobucket.com/albums/ac215/spbstarosti/XIX-XX/Petersburg%20panorama%201820/list0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179512" y="0"/>
            <a:ext cx="86004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Стрелка Васильевского острова</a:t>
            </a:r>
            <a:endParaRPr lang="ru-RU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2" name="Picture 2" descr="http://i901.photobucket.com/albums/ac215/spbstarosti/XIX-XX/Petersburg%20panorama%201820/list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323528" y="0"/>
            <a:ext cx="8178073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Нева –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основная транспортная магистраль столицы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2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7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8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ntr" presetSubtype="8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8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2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ntr" presetSubtype="8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8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7" presetClass="entr" presetSubtype="8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8" fill="hold" grpId="0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7" presetClass="entr" presetSubtype="8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7" presetClass="entr" presetSubtype="8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xit" presetSubtype="2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7" presetClass="entr" presetSubtype="8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7" presetClass="entr" presetSubtype="8" fill="hold" grpId="0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xit" presetSubtype="2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7" presetClass="entr" presetSubtype="8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7" presetClass="entr" presetSubtype="8" fill="hold" grpId="0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xit" presetSubtype="2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7" presetClass="entr" presetSubtype="8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7" presetClass="entr" presetSubtype="8" fill="hold" grpId="0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  <p:bldP spid="16" grpId="1"/>
      <p:bldP spid="18" grpId="0"/>
      <p:bldP spid="18" grpId="1"/>
      <p:bldP spid="20" grpId="0"/>
      <p:bldP spid="20" grpId="1"/>
      <p:bldP spid="31" grpId="0"/>
      <p:bldP spid="31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1" grpId="0"/>
      <p:bldP spid="41" grpId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9552" y="713600"/>
            <a:ext cx="7967699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прошедшую пятницу, 7-го сего месяца, здешняя столица посещена была бедствием, коему уже около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50-ти лет не было примера. Река Нева, которой воды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беспрестанно возрастали от сильного морского ветра, вышла из берегов своих в 11-м часу утра. В несколько минут большая часть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города была наводнена. Ужас объял жителей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Невозможно описать все опустошения и потери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		Газета. 1824 год.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228600"/>
            <a:ext cx="4559424" cy="6477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Рим создан человеческой рукою,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Венеция богами создана,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Но каждый согласился бы со мною,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Петербург построил сатана.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Содержимое 4" descr="10863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032" y="764704"/>
            <a:ext cx="3860800" cy="5364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866909"/>
            <a:ext cx="446449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"Нева была так высока, что мост стоял дыбом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Деревья по Царскосельскому  проспекту так и валялись. Болота волновались белыми волнами. Что-то было с вами,</a:t>
            </a:r>
            <a:r>
              <a:rPr kumimoji="0" lang="ru-RU" sz="32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петербургскими жителями?"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3990975" cy="5373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385</Words>
  <Application>Microsoft Office PowerPoint</Application>
  <PresentationFormat>Экран (4:3)</PresentationFormat>
  <Paragraphs>64</Paragraphs>
  <Slides>15</Slides>
  <Notes>3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OEM</cp:lastModifiedBy>
  <cp:revision>96</cp:revision>
  <dcterms:created xsi:type="dcterms:W3CDTF">2012-09-14T12:03:36Z</dcterms:created>
  <dcterms:modified xsi:type="dcterms:W3CDTF">2014-12-29T04:16:57Z</dcterms:modified>
</cp:coreProperties>
</file>