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5" r:id="rId10"/>
    <p:sldId id="264" r:id="rId11"/>
    <p:sldId id="266" r:id="rId12"/>
    <p:sldId id="268" r:id="rId13"/>
    <p:sldId id="269" r:id="rId14"/>
    <p:sldId id="270" r:id="rId15"/>
    <p:sldId id="271" r:id="rId16"/>
    <p:sldId id="272" r:id="rId17"/>
    <p:sldId id="267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3CD"/>
    <a:srgbClr val="0CA425"/>
    <a:srgbClr val="288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4612" autoAdjust="0"/>
  </p:normalViewPr>
  <p:slideViewPr>
    <p:cSldViewPr>
      <p:cViewPr varScale="1">
        <p:scale>
          <a:sx n="73" d="100"/>
          <a:sy n="73" d="100"/>
        </p:scale>
        <p:origin x="-9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d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/>
          <a:lstStyle/>
          <a:p>
            <a:r>
              <a:rPr lang="ru-RU" b="1" i="1" u="sng" dirty="0" smtClean="0">
                <a:solidFill>
                  <a:srgbClr val="00B050"/>
                </a:solidFill>
              </a:rPr>
              <a:t>Открытый урок по технологии в 3 классе «Оригами – сказка». 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3429000"/>
            <a:ext cx="640080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rgbClr val="0070C0"/>
                </a:solidFill>
              </a:rPr>
              <a:t>Подготовила :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</a:rPr>
              <a:t>Конева Татьяна Владимировна</a:t>
            </a:r>
          </a:p>
          <a:p>
            <a:pPr algn="r"/>
            <a:r>
              <a:rPr lang="ru-RU" dirty="0" smtClean="0">
                <a:solidFill>
                  <a:srgbClr val="0070C0"/>
                </a:solidFill>
              </a:rPr>
              <a:t>учитель технологии </a:t>
            </a:r>
            <a:endParaRPr lang="ru-RU" dirty="0" smtClean="0">
              <a:solidFill>
                <a:srgbClr val="0070C0"/>
              </a:solidFill>
            </a:endParaRPr>
          </a:p>
          <a:p>
            <a:pPr algn="r"/>
            <a:r>
              <a:rPr lang="ru-RU" dirty="0" smtClean="0">
                <a:solidFill>
                  <a:srgbClr val="0070C0"/>
                </a:solidFill>
              </a:rPr>
              <a:t>МАОУ ООШ №32</a:t>
            </a:r>
            <a:r>
              <a:rPr lang="ru-RU" dirty="0" smtClean="0">
                <a:solidFill>
                  <a:srgbClr val="0070C0"/>
                </a:solidFill>
              </a:rPr>
              <a:t>»</a:t>
            </a:r>
            <a:endParaRPr lang="ru-RU" dirty="0" smtClean="0">
              <a:solidFill>
                <a:srgbClr val="0070C0"/>
              </a:solidFill>
            </a:endParaRPr>
          </a:p>
          <a:p>
            <a:pPr algn="r"/>
            <a:r>
              <a:rPr lang="ru-RU" dirty="0" smtClean="0">
                <a:solidFill>
                  <a:srgbClr val="0070C0"/>
                </a:solidFill>
              </a:rPr>
              <a:t>г.Анжеро-Судженск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i="1" dirty="0" smtClean="0"/>
              <a:t>ПРАКТИЧЕСКАЯ ЧАСТЬ</a:t>
            </a:r>
            <a:endParaRPr lang="ru-RU" sz="2000" i="1" dirty="0"/>
          </a:p>
        </p:txBody>
      </p:sp>
      <p:sp>
        <p:nvSpPr>
          <p:cNvPr id="20482" name="Rectangle 2"/>
          <p:cNvSpPr>
            <a:spLocks noChangeAspect="1" noChangeArrowheads="1"/>
          </p:cNvSpPr>
          <p:nvPr/>
        </p:nvSpPr>
        <p:spPr bwMode="auto">
          <a:xfrm>
            <a:off x="539552" y="1412776"/>
            <a:ext cx="1371707" cy="1368152"/>
          </a:xfrm>
          <a:prstGeom prst="rect">
            <a:avLst/>
          </a:prstGeom>
          <a:solidFill>
            <a:srgbClr val="FFFF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0483" name="Group 3"/>
          <p:cNvGrpSpPr>
            <a:grpSpLocks noChangeAspect="1"/>
          </p:cNvGrpSpPr>
          <p:nvPr/>
        </p:nvGrpSpPr>
        <p:grpSpPr bwMode="auto">
          <a:xfrm>
            <a:off x="2483768" y="1196752"/>
            <a:ext cx="1800200" cy="1543693"/>
            <a:chOff x="9216" y="14400"/>
            <a:chExt cx="994" cy="853"/>
          </a:xfrm>
        </p:grpSpPr>
        <p:sp>
          <p:nvSpPr>
            <p:cNvPr id="20484" name="AutoShape 4"/>
            <p:cNvSpPr>
              <a:spLocks noChangeAspect="1" noChangeArrowheads="1"/>
            </p:cNvSpPr>
            <p:nvPr/>
          </p:nvSpPr>
          <p:spPr bwMode="auto">
            <a:xfrm>
              <a:off x="9360" y="14403"/>
              <a:ext cx="850" cy="850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85" name="Freeform 5"/>
            <p:cNvSpPr>
              <a:spLocks noChangeAspect="1"/>
            </p:cNvSpPr>
            <p:nvPr/>
          </p:nvSpPr>
          <p:spPr bwMode="auto">
            <a:xfrm>
              <a:off x="9216" y="14400"/>
              <a:ext cx="144" cy="720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720"/>
                </a:cxn>
                <a:cxn ang="0">
                  <a:pos x="144" y="720"/>
                </a:cxn>
              </a:cxnLst>
              <a:rect l="0" t="0" r="r" b="b"/>
              <a:pathLst>
                <a:path w="144" h="720">
                  <a:moveTo>
                    <a:pt x="144" y="0"/>
                  </a:moveTo>
                  <a:lnTo>
                    <a:pt x="0" y="720"/>
                  </a:lnTo>
                  <a:lnTo>
                    <a:pt x="144" y="7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486" name="Group 6"/>
          <p:cNvGrpSpPr>
            <a:grpSpLocks noChangeAspect="1"/>
          </p:cNvGrpSpPr>
          <p:nvPr/>
        </p:nvGrpSpPr>
        <p:grpSpPr bwMode="auto">
          <a:xfrm flipH="1">
            <a:off x="4572000" y="1268760"/>
            <a:ext cx="1656184" cy="1437360"/>
            <a:chOff x="9504" y="720"/>
            <a:chExt cx="994" cy="864"/>
          </a:xfrm>
        </p:grpSpPr>
        <p:grpSp>
          <p:nvGrpSpPr>
            <p:cNvPr id="20487" name="Group 7"/>
            <p:cNvGrpSpPr>
              <a:grpSpLocks noChangeAspect="1"/>
            </p:cNvGrpSpPr>
            <p:nvPr/>
          </p:nvGrpSpPr>
          <p:grpSpPr bwMode="auto">
            <a:xfrm>
              <a:off x="9504" y="720"/>
              <a:ext cx="994" cy="853"/>
              <a:chOff x="9216" y="14400"/>
              <a:chExt cx="994" cy="853"/>
            </a:xfrm>
          </p:grpSpPr>
          <p:sp>
            <p:nvSpPr>
              <p:cNvPr id="20488" name="AutoShape 8"/>
              <p:cNvSpPr>
                <a:spLocks noChangeAspect="1" noChangeArrowheads="1"/>
              </p:cNvSpPr>
              <p:nvPr/>
            </p:nvSpPr>
            <p:spPr bwMode="auto">
              <a:xfrm>
                <a:off x="9360" y="14403"/>
                <a:ext cx="850" cy="850"/>
              </a:xfrm>
              <a:prstGeom prst="rtTriangle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489" name="Freeform 9"/>
              <p:cNvSpPr>
                <a:spLocks noChangeAspect="1"/>
              </p:cNvSpPr>
              <p:nvPr/>
            </p:nvSpPr>
            <p:spPr bwMode="auto">
              <a:xfrm>
                <a:off x="9216" y="14400"/>
                <a:ext cx="144" cy="720"/>
              </a:xfrm>
              <a:custGeom>
                <a:avLst/>
                <a:gdLst/>
                <a:ahLst/>
                <a:cxnLst>
                  <a:cxn ang="0">
                    <a:pos x="144" y="0"/>
                  </a:cxn>
                  <a:cxn ang="0">
                    <a:pos x="0" y="720"/>
                  </a:cxn>
                  <a:cxn ang="0">
                    <a:pos x="144" y="720"/>
                  </a:cxn>
                </a:cxnLst>
                <a:rect l="0" t="0" r="r" b="b"/>
                <a:pathLst>
                  <a:path w="144" h="720">
                    <a:moveTo>
                      <a:pt x="144" y="0"/>
                    </a:moveTo>
                    <a:lnTo>
                      <a:pt x="0" y="720"/>
                    </a:lnTo>
                    <a:lnTo>
                      <a:pt x="144" y="72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490" name="Line 10"/>
            <p:cNvSpPr>
              <a:spLocks noChangeAspect="1" noChangeShapeType="1"/>
            </p:cNvSpPr>
            <p:nvPr/>
          </p:nvSpPr>
          <p:spPr bwMode="auto">
            <a:xfrm flipV="1">
              <a:off x="9648" y="1152"/>
              <a:ext cx="432" cy="43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491" name="Group 11"/>
          <p:cNvGrpSpPr>
            <a:grpSpLocks noChangeAspect="1"/>
          </p:cNvGrpSpPr>
          <p:nvPr/>
        </p:nvGrpSpPr>
        <p:grpSpPr bwMode="auto">
          <a:xfrm rot="2700000">
            <a:off x="6862200" y="1399414"/>
            <a:ext cx="1325238" cy="1323851"/>
            <a:chOff x="9648" y="2016"/>
            <a:chExt cx="854" cy="850"/>
          </a:xfrm>
        </p:grpSpPr>
        <p:sp>
          <p:nvSpPr>
            <p:cNvPr id="20492" name="Rectangle 12"/>
            <p:cNvSpPr>
              <a:spLocks noChangeAspect="1" noChangeArrowheads="1"/>
            </p:cNvSpPr>
            <p:nvPr/>
          </p:nvSpPr>
          <p:spPr bwMode="auto">
            <a:xfrm>
              <a:off x="9648" y="2016"/>
              <a:ext cx="850" cy="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3" name="Freeform 13"/>
            <p:cNvSpPr>
              <a:spLocks noChangeAspect="1"/>
            </p:cNvSpPr>
            <p:nvPr/>
          </p:nvSpPr>
          <p:spPr bwMode="auto">
            <a:xfrm>
              <a:off x="9660" y="2046"/>
              <a:ext cx="392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4" name="Freeform 14"/>
            <p:cNvSpPr>
              <a:spLocks noChangeAspect="1"/>
            </p:cNvSpPr>
            <p:nvPr/>
          </p:nvSpPr>
          <p:spPr bwMode="auto">
            <a:xfrm flipH="1">
              <a:off x="10108" y="2044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5" name="Freeform 15"/>
            <p:cNvSpPr>
              <a:spLocks noChangeAspect="1"/>
            </p:cNvSpPr>
            <p:nvPr/>
          </p:nvSpPr>
          <p:spPr bwMode="auto">
            <a:xfrm rot="16200000" flipH="1">
              <a:off x="9882" y="1822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6" name="Freeform 16"/>
            <p:cNvSpPr>
              <a:spLocks noChangeAspect="1"/>
            </p:cNvSpPr>
            <p:nvPr/>
          </p:nvSpPr>
          <p:spPr bwMode="auto">
            <a:xfrm rot="5400000" flipH="1" flipV="1">
              <a:off x="9882" y="2270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7" name="Line 17"/>
            <p:cNvSpPr>
              <a:spLocks noChangeAspect="1" noChangeShapeType="1"/>
            </p:cNvSpPr>
            <p:nvPr/>
          </p:nvSpPr>
          <p:spPr bwMode="auto">
            <a:xfrm>
              <a:off x="10080" y="2016"/>
              <a:ext cx="0" cy="8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8" name="Line 18"/>
            <p:cNvSpPr>
              <a:spLocks noChangeAspect="1" noChangeShapeType="1"/>
            </p:cNvSpPr>
            <p:nvPr/>
          </p:nvSpPr>
          <p:spPr bwMode="auto">
            <a:xfrm>
              <a:off x="9660" y="2436"/>
              <a:ext cx="84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499" name="Group 19"/>
          <p:cNvGrpSpPr>
            <a:grpSpLocks noChangeAspect="1"/>
          </p:cNvGrpSpPr>
          <p:nvPr/>
        </p:nvGrpSpPr>
        <p:grpSpPr bwMode="auto">
          <a:xfrm>
            <a:off x="539552" y="3861048"/>
            <a:ext cx="2092468" cy="1872208"/>
            <a:chOff x="9648" y="2016"/>
            <a:chExt cx="854" cy="850"/>
          </a:xfrm>
        </p:grpSpPr>
        <p:sp>
          <p:nvSpPr>
            <p:cNvPr id="20500" name="Rectangle 20"/>
            <p:cNvSpPr>
              <a:spLocks noChangeAspect="1" noChangeArrowheads="1"/>
            </p:cNvSpPr>
            <p:nvPr/>
          </p:nvSpPr>
          <p:spPr bwMode="auto">
            <a:xfrm>
              <a:off x="9648" y="2016"/>
              <a:ext cx="850" cy="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1" name="Freeform 21"/>
            <p:cNvSpPr>
              <a:spLocks noChangeAspect="1"/>
            </p:cNvSpPr>
            <p:nvPr/>
          </p:nvSpPr>
          <p:spPr bwMode="auto">
            <a:xfrm>
              <a:off x="9660" y="2046"/>
              <a:ext cx="392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2" name="Freeform 22"/>
            <p:cNvSpPr>
              <a:spLocks noChangeAspect="1"/>
            </p:cNvSpPr>
            <p:nvPr/>
          </p:nvSpPr>
          <p:spPr bwMode="auto">
            <a:xfrm flipH="1">
              <a:off x="10108" y="2044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3" name="Freeform 23"/>
            <p:cNvSpPr>
              <a:spLocks noChangeAspect="1"/>
            </p:cNvSpPr>
            <p:nvPr/>
          </p:nvSpPr>
          <p:spPr bwMode="auto">
            <a:xfrm rot="16200000" flipH="1">
              <a:off x="9882" y="1822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4" name="Freeform 24"/>
            <p:cNvSpPr>
              <a:spLocks noChangeAspect="1"/>
            </p:cNvSpPr>
            <p:nvPr/>
          </p:nvSpPr>
          <p:spPr bwMode="auto">
            <a:xfrm rot="5400000" flipH="1" flipV="1">
              <a:off x="9882" y="2270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5" name="Line 25"/>
            <p:cNvSpPr>
              <a:spLocks noChangeAspect="1" noChangeShapeType="1"/>
            </p:cNvSpPr>
            <p:nvPr/>
          </p:nvSpPr>
          <p:spPr bwMode="auto">
            <a:xfrm>
              <a:off x="10080" y="2016"/>
              <a:ext cx="0" cy="8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6" name="Line 26"/>
            <p:cNvSpPr>
              <a:spLocks noChangeAspect="1" noChangeShapeType="1"/>
            </p:cNvSpPr>
            <p:nvPr/>
          </p:nvSpPr>
          <p:spPr bwMode="auto">
            <a:xfrm>
              <a:off x="9660" y="2436"/>
              <a:ext cx="84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507" name="Group 27"/>
          <p:cNvGrpSpPr>
            <a:grpSpLocks noChangeAspect="1"/>
          </p:cNvGrpSpPr>
          <p:nvPr/>
        </p:nvGrpSpPr>
        <p:grpSpPr bwMode="auto">
          <a:xfrm rot="2700000">
            <a:off x="3771920" y="4001389"/>
            <a:ext cx="1714579" cy="1705941"/>
            <a:chOff x="9648" y="2016"/>
            <a:chExt cx="854" cy="850"/>
          </a:xfrm>
        </p:grpSpPr>
        <p:sp>
          <p:nvSpPr>
            <p:cNvPr id="20508" name="Rectangle 28"/>
            <p:cNvSpPr>
              <a:spLocks noChangeAspect="1" noChangeArrowheads="1"/>
            </p:cNvSpPr>
            <p:nvPr/>
          </p:nvSpPr>
          <p:spPr bwMode="auto">
            <a:xfrm>
              <a:off x="9648" y="2016"/>
              <a:ext cx="850" cy="85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9" name="Freeform 29"/>
            <p:cNvSpPr>
              <a:spLocks noChangeAspect="1"/>
            </p:cNvSpPr>
            <p:nvPr/>
          </p:nvSpPr>
          <p:spPr bwMode="auto">
            <a:xfrm>
              <a:off x="9660" y="2046"/>
              <a:ext cx="392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0" name="Freeform 30"/>
            <p:cNvSpPr>
              <a:spLocks noChangeAspect="1"/>
            </p:cNvSpPr>
            <p:nvPr/>
          </p:nvSpPr>
          <p:spPr bwMode="auto">
            <a:xfrm flipH="1">
              <a:off x="10108" y="2044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1" name="Freeform 31"/>
            <p:cNvSpPr>
              <a:spLocks noChangeAspect="1"/>
            </p:cNvSpPr>
            <p:nvPr/>
          </p:nvSpPr>
          <p:spPr bwMode="auto">
            <a:xfrm rot="16200000" flipH="1">
              <a:off x="9882" y="1822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2" name="Freeform 32"/>
            <p:cNvSpPr>
              <a:spLocks noChangeAspect="1"/>
            </p:cNvSpPr>
            <p:nvPr/>
          </p:nvSpPr>
          <p:spPr bwMode="auto">
            <a:xfrm rot="5400000" flipH="1" flipV="1">
              <a:off x="9882" y="2270"/>
              <a:ext cx="394" cy="78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2" y="418"/>
                </a:cxn>
                <a:cxn ang="0">
                  <a:pos x="0" y="838"/>
                </a:cxn>
              </a:cxnLst>
              <a:rect l="0" t="0" r="r" b="b"/>
              <a:pathLst>
                <a:path w="392" h="838">
                  <a:moveTo>
                    <a:pt x="0" y="0"/>
                  </a:moveTo>
                  <a:lnTo>
                    <a:pt x="392" y="418"/>
                  </a:lnTo>
                  <a:lnTo>
                    <a:pt x="0" y="83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3" name="Line 33"/>
            <p:cNvSpPr>
              <a:spLocks noChangeAspect="1" noChangeShapeType="1"/>
            </p:cNvSpPr>
            <p:nvPr/>
          </p:nvSpPr>
          <p:spPr bwMode="auto">
            <a:xfrm>
              <a:off x="10080" y="2016"/>
              <a:ext cx="0" cy="8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4" name="Line 34"/>
            <p:cNvSpPr>
              <a:spLocks noChangeAspect="1" noChangeShapeType="1"/>
            </p:cNvSpPr>
            <p:nvPr/>
          </p:nvSpPr>
          <p:spPr bwMode="auto">
            <a:xfrm>
              <a:off x="9660" y="2436"/>
              <a:ext cx="84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515" name="Group 35"/>
          <p:cNvGrpSpPr>
            <a:grpSpLocks noChangeAspect="1"/>
          </p:cNvGrpSpPr>
          <p:nvPr/>
        </p:nvGrpSpPr>
        <p:grpSpPr bwMode="auto">
          <a:xfrm rot="18900000">
            <a:off x="6787935" y="3988752"/>
            <a:ext cx="1659668" cy="1659668"/>
            <a:chOff x="9604" y="12180"/>
            <a:chExt cx="1092" cy="1092"/>
          </a:xfrm>
        </p:grpSpPr>
        <p:sp>
          <p:nvSpPr>
            <p:cNvPr id="20516" name="Rectangle 36"/>
            <p:cNvSpPr>
              <a:spLocks noChangeAspect="1" noChangeArrowheads="1"/>
            </p:cNvSpPr>
            <p:nvPr/>
          </p:nvSpPr>
          <p:spPr bwMode="auto">
            <a:xfrm>
              <a:off x="9604" y="12180"/>
              <a:ext cx="1092" cy="109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7" name="Freeform 37"/>
            <p:cNvSpPr>
              <a:spLocks noChangeAspect="1"/>
            </p:cNvSpPr>
            <p:nvPr/>
          </p:nvSpPr>
          <p:spPr bwMode="auto">
            <a:xfrm>
              <a:off x="9604" y="12180"/>
              <a:ext cx="532" cy="532"/>
            </a:xfrm>
            <a:custGeom>
              <a:avLst/>
              <a:gdLst/>
              <a:ahLst/>
              <a:cxnLst>
                <a:cxn ang="0">
                  <a:pos x="504" y="0"/>
                </a:cxn>
                <a:cxn ang="0">
                  <a:pos x="504" y="504"/>
                </a:cxn>
                <a:cxn ang="0">
                  <a:pos x="0" y="504"/>
                </a:cxn>
              </a:cxnLst>
              <a:rect l="0" t="0" r="r" b="b"/>
              <a:pathLst>
                <a:path w="504" h="504">
                  <a:moveTo>
                    <a:pt x="504" y="0"/>
                  </a:moveTo>
                  <a:lnTo>
                    <a:pt x="504" y="504"/>
                  </a:lnTo>
                  <a:lnTo>
                    <a:pt x="0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8" name="Freeform 38"/>
            <p:cNvSpPr>
              <a:spLocks noChangeAspect="1"/>
            </p:cNvSpPr>
            <p:nvPr/>
          </p:nvSpPr>
          <p:spPr bwMode="auto">
            <a:xfrm flipH="1">
              <a:off x="10164" y="12180"/>
              <a:ext cx="532" cy="532"/>
            </a:xfrm>
            <a:custGeom>
              <a:avLst/>
              <a:gdLst/>
              <a:ahLst/>
              <a:cxnLst>
                <a:cxn ang="0">
                  <a:pos x="504" y="0"/>
                </a:cxn>
                <a:cxn ang="0">
                  <a:pos x="504" y="504"/>
                </a:cxn>
                <a:cxn ang="0">
                  <a:pos x="0" y="504"/>
                </a:cxn>
              </a:cxnLst>
              <a:rect l="0" t="0" r="r" b="b"/>
              <a:pathLst>
                <a:path w="504" h="504">
                  <a:moveTo>
                    <a:pt x="504" y="0"/>
                  </a:moveTo>
                  <a:lnTo>
                    <a:pt x="504" y="504"/>
                  </a:lnTo>
                  <a:lnTo>
                    <a:pt x="0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9" name="Freeform 39"/>
            <p:cNvSpPr>
              <a:spLocks noChangeAspect="1"/>
            </p:cNvSpPr>
            <p:nvPr/>
          </p:nvSpPr>
          <p:spPr bwMode="auto">
            <a:xfrm flipV="1">
              <a:off x="9604" y="12740"/>
              <a:ext cx="532" cy="532"/>
            </a:xfrm>
            <a:custGeom>
              <a:avLst/>
              <a:gdLst/>
              <a:ahLst/>
              <a:cxnLst>
                <a:cxn ang="0">
                  <a:pos x="504" y="0"/>
                </a:cxn>
                <a:cxn ang="0">
                  <a:pos x="504" y="504"/>
                </a:cxn>
                <a:cxn ang="0">
                  <a:pos x="0" y="504"/>
                </a:cxn>
              </a:cxnLst>
              <a:rect l="0" t="0" r="r" b="b"/>
              <a:pathLst>
                <a:path w="504" h="504">
                  <a:moveTo>
                    <a:pt x="504" y="0"/>
                  </a:moveTo>
                  <a:lnTo>
                    <a:pt x="504" y="504"/>
                  </a:lnTo>
                  <a:lnTo>
                    <a:pt x="0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0" name="Freeform 40"/>
            <p:cNvSpPr>
              <a:spLocks noChangeAspect="1"/>
            </p:cNvSpPr>
            <p:nvPr/>
          </p:nvSpPr>
          <p:spPr bwMode="auto">
            <a:xfrm flipH="1" flipV="1">
              <a:off x="10164" y="12740"/>
              <a:ext cx="532" cy="532"/>
            </a:xfrm>
            <a:custGeom>
              <a:avLst/>
              <a:gdLst/>
              <a:ahLst/>
              <a:cxnLst>
                <a:cxn ang="0">
                  <a:pos x="504" y="0"/>
                </a:cxn>
                <a:cxn ang="0">
                  <a:pos x="504" y="504"/>
                </a:cxn>
                <a:cxn ang="0">
                  <a:pos x="0" y="504"/>
                </a:cxn>
              </a:cxnLst>
              <a:rect l="0" t="0" r="r" b="b"/>
              <a:pathLst>
                <a:path w="504" h="504">
                  <a:moveTo>
                    <a:pt x="504" y="0"/>
                  </a:moveTo>
                  <a:lnTo>
                    <a:pt x="504" y="504"/>
                  </a:lnTo>
                  <a:lnTo>
                    <a:pt x="0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1" name="Line 41"/>
            <p:cNvSpPr>
              <a:spLocks noChangeAspect="1" noChangeShapeType="1"/>
            </p:cNvSpPr>
            <p:nvPr/>
          </p:nvSpPr>
          <p:spPr bwMode="auto">
            <a:xfrm>
              <a:off x="9604" y="12180"/>
              <a:ext cx="504" cy="53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2" name="Line 42"/>
            <p:cNvSpPr>
              <a:spLocks noChangeAspect="1" noChangeShapeType="1"/>
            </p:cNvSpPr>
            <p:nvPr/>
          </p:nvSpPr>
          <p:spPr bwMode="auto">
            <a:xfrm>
              <a:off x="10164" y="12740"/>
              <a:ext cx="532" cy="53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3" name="Line 43"/>
            <p:cNvSpPr>
              <a:spLocks noChangeAspect="1" noChangeShapeType="1"/>
            </p:cNvSpPr>
            <p:nvPr/>
          </p:nvSpPr>
          <p:spPr bwMode="auto">
            <a:xfrm flipV="1">
              <a:off x="9604" y="12740"/>
              <a:ext cx="532" cy="53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4" name="Line 44"/>
            <p:cNvSpPr>
              <a:spLocks noChangeAspect="1" noChangeShapeType="1"/>
            </p:cNvSpPr>
            <p:nvPr/>
          </p:nvSpPr>
          <p:spPr bwMode="auto">
            <a:xfrm flipV="1">
              <a:off x="10164" y="12180"/>
              <a:ext cx="532" cy="53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7030A0"/>
                </a:solidFill>
              </a:rPr>
              <a:t>ПАРАХОД  ,ШЛЯПА ,САПОГИ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10" name="Group 45"/>
          <p:cNvGrpSpPr>
            <a:grpSpLocks noChangeAspect="1"/>
          </p:cNvGrpSpPr>
          <p:nvPr/>
        </p:nvGrpSpPr>
        <p:grpSpPr bwMode="auto">
          <a:xfrm>
            <a:off x="1187624" y="764704"/>
            <a:ext cx="1584176" cy="1608881"/>
            <a:chOff x="9296" y="13440"/>
            <a:chExt cx="1596" cy="1624"/>
          </a:xfrm>
        </p:grpSpPr>
        <p:sp>
          <p:nvSpPr>
            <p:cNvPr id="20526" name="Rectangle 46"/>
            <p:cNvSpPr>
              <a:spLocks noChangeAspect="1" noChangeArrowheads="1"/>
            </p:cNvSpPr>
            <p:nvPr/>
          </p:nvSpPr>
          <p:spPr bwMode="auto">
            <a:xfrm>
              <a:off x="9688" y="13440"/>
              <a:ext cx="812" cy="42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7" name="Rectangle 47"/>
            <p:cNvSpPr>
              <a:spLocks noChangeAspect="1" noChangeArrowheads="1"/>
            </p:cNvSpPr>
            <p:nvPr/>
          </p:nvSpPr>
          <p:spPr bwMode="auto">
            <a:xfrm>
              <a:off x="9688" y="14644"/>
              <a:ext cx="812" cy="42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8" name="AutoShape 48"/>
            <p:cNvSpPr>
              <a:spLocks noChangeAspect="1" noChangeArrowheads="1"/>
            </p:cNvSpPr>
            <p:nvPr/>
          </p:nvSpPr>
          <p:spPr bwMode="auto">
            <a:xfrm>
              <a:off x="9296" y="13860"/>
              <a:ext cx="784" cy="784"/>
            </a:xfrm>
            <a:prstGeom prst="diamond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9" name="AutoShape 49"/>
            <p:cNvSpPr>
              <a:spLocks noChangeAspect="1" noChangeArrowheads="1"/>
            </p:cNvSpPr>
            <p:nvPr/>
          </p:nvSpPr>
          <p:spPr bwMode="auto">
            <a:xfrm>
              <a:off x="10108" y="13860"/>
              <a:ext cx="784" cy="784"/>
            </a:xfrm>
            <a:prstGeom prst="diamond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0" name="Line 50"/>
            <p:cNvSpPr>
              <a:spLocks noChangeAspect="1" noChangeShapeType="1"/>
            </p:cNvSpPr>
            <p:nvPr/>
          </p:nvSpPr>
          <p:spPr bwMode="auto">
            <a:xfrm>
              <a:off x="9296" y="14252"/>
              <a:ext cx="75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1" name="Line 51"/>
            <p:cNvSpPr>
              <a:spLocks noChangeAspect="1" noChangeShapeType="1"/>
            </p:cNvSpPr>
            <p:nvPr/>
          </p:nvSpPr>
          <p:spPr bwMode="auto">
            <a:xfrm>
              <a:off x="10108" y="14252"/>
              <a:ext cx="78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2" name="Freeform 52"/>
            <p:cNvSpPr>
              <a:spLocks noChangeAspect="1"/>
            </p:cNvSpPr>
            <p:nvPr/>
          </p:nvSpPr>
          <p:spPr bwMode="auto">
            <a:xfrm>
              <a:off x="9688" y="13440"/>
              <a:ext cx="812" cy="420"/>
            </a:xfrm>
            <a:custGeom>
              <a:avLst/>
              <a:gdLst/>
              <a:ahLst/>
              <a:cxnLst>
                <a:cxn ang="0">
                  <a:pos x="0" y="392"/>
                </a:cxn>
                <a:cxn ang="0">
                  <a:pos x="392" y="0"/>
                </a:cxn>
                <a:cxn ang="0">
                  <a:pos x="812" y="420"/>
                </a:cxn>
              </a:cxnLst>
              <a:rect l="0" t="0" r="r" b="b"/>
              <a:pathLst>
                <a:path w="812" h="420">
                  <a:moveTo>
                    <a:pt x="0" y="392"/>
                  </a:moveTo>
                  <a:lnTo>
                    <a:pt x="392" y="0"/>
                  </a:lnTo>
                  <a:lnTo>
                    <a:pt x="812" y="4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3" name="Freeform 53"/>
            <p:cNvSpPr>
              <a:spLocks noChangeAspect="1"/>
            </p:cNvSpPr>
            <p:nvPr/>
          </p:nvSpPr>
          <p:spPr bwMode="auto">
            <a:xfrm flipV="1">
              <a:off x="9688" y="14644"/>
              <a:ext cx="812" cy="420"/>
            </a:xfrm>
            <a:custGeom>
              <a:avLst/>
              <a:gdLst/>
              <a:ahLst/>
              <a:cxnLst>
                <a:cxn ang="0">
                  <a:pos x="0" y="392"/>
                </a:cxn>
                <a:cxn ang="0">
                  <a:pos x="392" y="0"/>
                </a:cxn>
                <a:cxn ang="0">
                  <a:pos x="812" y="420"/>
                </a:cxn>
              </a:cxnLst>
              <a:rect l="0" t="0" r="r" b="b"/>
              <a:pathLst>
                <a:path w="812" h="420">
                  <a:moveTo>
                    <a:pt x="0" y="392"/>
                  </a:moveTo>
                  <a:lnTo>
                    <a:pt x="392" y="0"/>
                  </a:lnTo>
                  <a:lnTo>
                    <a:pt x="812" y="4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1835696" y="2852936"/>
            <a:ext cx="1944216" cy="1224136"/>
            <a:chOff x="9044" y="812"/>
            <a:chExt cx="2044" cy="1064"/>
          </a:xfrm>
        </p:grpSpPr>
        <p:sp>
          <p:nvSpPr>
            <p:cNvPr id="21507" name="AutoShape 3"/>
            <p:cNvSpPr>
              <a:spLocks noChangeArrowheads="1"/>
            </p:cNvSpPr>
            <p:nvPr/>
          </p:nvSpPr>
          <p:spPr bwMode="auto">
            <a:xfrm>
              <a:off x="9044" y="868"/>
              <a:ext cx="1008" cy="1008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8" name="AutoShape 4"/>
            <p:cNvSpPr>
              <a:spLocks noChangeArrowheads="1"/>
            </p:cNvSpPr>
            <p:nvPr/>
          </p:nvSpPr>
          <p:spPr bwMode="auto">
            <a:xfrm flipH="1">
              <a:off x="10080" y="868"/>
              <a:ext cx="1008" cy="1008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9" name="Freeform 5"/>
            <p:cNvSpPr>
              <a:spLocks/>
            </p:cNvSpPr>
            <p:nvPr/>
          </p:nvSpPr>
          <p:spPr bwMode="auto">
            <a:xfrm>
              <a:off x="9520" y="812"/>
              <a:ext cx="532" cy="1036"/>
            </a:xfrm>
            <a:custGeom>
              <a:avLst/>
              <a:gdLst/>
              <a:ahLst/>
              <a:cxnLst>
                <a:cxn ang="0">
                  <a:pos x="532" y="1036"/>
                </a:cxn>
                <a:cxn ang="0">
                  <a:pos x="532" y="0"/>
                </a:cxn>
                <a:cxn ang="0">
                  <a:pos x="0" y="0"/>
                </a:cxn>
                <a:cxn ang="0">
                  <a:pos x="0" y="504"/>
                </a:cxn>
              </a:cxnLst>
              <a:rect l="0" t="0" r="r" b="b"/>
              <a:pathLst>
                <a:path w="532" h="1036">
                  <a:moveTo>
                    <a:pt x="532" y="1036"/>
                  </a:moveTo>
                  <a:lnTo>
                    <a:pt x="532" y="0"/>
                  </a:lnTo>
                  <a:lnTo>
                    <a:pt x="0" y="0"/>
                  </a:lnTo>
                  <a:lnTo>
                    <a:pt x="0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0" name="Freeform 6"/>
            <p:cNvSpPr>
              <a:spLocks/>
            </p:cNvSpPr>
            <p:nvPr/>
          </p:nvSpPr>
          <p:spPr bwMode="auto">
            <a:xfrm flipH="1">
              <a:off x="10080" y="812"/>
              <a:ext cx="532" cy="1036"/>
            </a:xfrm>
            <a:custGeom>
              <a:avLst/>
              <a:gdLst/>
              <a:ahLst/>
              <a:cxnLst>
                <a:cxn ang="0">
                  <a:pos x="532" y="1036"/>
                </a:cxn>
                <a:cxn ang="0">
                  <a:pos x="532" y="0"/>
                </a:cxn>
                <a:cxn ang="0">
                  <a:pos x="0" y="0"/>
                </a:cxn>
                <a:cxn ang="0">
                  <a:pos x="0" y="504"/>
                </a:cxn>
              </a:cxnLst>
              <a:rect l="0" t="0" r="r" b="b"/>
              <a:pathLst>
                <a:path w="532" h="1036">
                  <a:moveTo>
                    <a:pt x="532" y="1036"/>
                  </a:moveTo>
                  <a:lnTo>
                    <a:pt x="532" y="0"/>
                  </a:lnTo>
                  <a:lnTo>
                    <a:pt x="0" y="0"/>
                  </a:lnTo>
                  <a:lnTo>
                    <a:pt x="0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 flipV="1">
              <a:off x="9044" y="812"/>
              <a:ext cx="980" cy="10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10080" y="812"/>
              <a:ext cx="980" cy="10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1513" name="Group 9"/>
          <p:cNvGrpSpPr>
            <a:grpSpLocks/>
          </p:cNvGrpSpPr>
          <p:nvPr/>
        </p:nvGrpSpPr>
        <p:grpSpPr bwMode="auto">
          <a:xfrm>
            <a:off x="4572000" y="2996952"/>
            <a:ext cx="1512168" cy="1211957"/>
            <a:chOff x="9273" y="2296"/>
            <a:chExt cx="1871" cy="1456"/>
          </a:xfrm>
        </p:grpSpPr>
        <p:sp>
          <p:nvSpPr>
            <p:cNvPr id="21514" name="AutoShape 10"/>
            <p:cNvSpPr>
              <a:spLocks noChangeArrowheads="1"/>
            </p:cNvSpPr>
            <p:nvPr/>
          </p:nvSpPr>
          <p:spPr bwMode="auto">
            <a:xfrm rot="8075858">
              <a:off x="9273" y="2968"/>
              <a:ext cx="784" cy="784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1515" name="Group 11"/>
            <p:cNvGrpSpPr>
              <a:grpSpLocks/>
            </p:cNvGrpSpPr>
            <p:nvPr/>
          </p:nvGrpSpPr>
          <p:grpSpPr bwMode="auto">
            <a:xfrm>
              <a:off x="9660" y="2296"/>
              <a:ext cx="1092" cy="1036"/>
              <a:chOff x="9660" y="2296"/>
              <a:chExt cx="1092" cy="1036"/>
            </a:xfrm>
          </p:grpSpPr>
          <p:sp>
            <p:nvSpPr>
              <p:cNvPr id="21516" name="Freeform 12"/>
              <p:cNvSpPr>
                <a:spLocks/>
              </p:cNvSpPr>
              <p:nvPr/>
            </p:nvSpPr>
            <p:spPr bwMode="auto">
              <a:xfrm>
                <a:off x="9660" y="2296"/>
                <a:ext cx="532" cy="1036"/>
              </a:xfrm>
              <a:custGeom>
                <a:avLst/>
                <a:gdLst/>
                <a:ahLst/>
                <a:cxnLst>
                  <a:cxn ang="0">
                    <a:pos x="532" y="1036"/>
                  </a:cxn>
                  <a:cxn ang="0">
                    <a:pos x="532" y="0"/>
                  </a:cxn>
                  <a:cxn ang="0">
                    <a:pos x="0" y="0"/>
                  </a:cxn>
                  <a:cxn ang="0">
                    <a:pos x="0" y="504"/>
                  </a:cxn>
                </a:cxnLst>
                <a:rect l="0" t="0" r="r" b="b"/>
                <a:pathLst>
                  <a:path w="532" h="1036">
                    <a:moveTo>
                      <a:pt x="532" y="1036"/>
                    </a:moveTo>
                    <a:lnTo>
                      <a:pt x="532" y="0"/>
                    </a:lnTo>
                    <a:lnTo>
                      <a:pt x="0" y="0"/>
                    </a:lnTo>
                    <a:lnTo>
                      <a:pt x="0" y="504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17" name="Freeform 13"/>
              <p:cNvSpPr>
                <a:spLocks/>
              </p:cNvSpPr>
              <p:nvPr/>
            </p:nvSpPr>
            <p:spPr bwMode="auto">
              <a:xfrm flipH="1">
                <a:off x="10220" y="2296"/>
                <a:ext cx="532" cy="1036"/>
              </a:xfrm>
              <a:custGeom>
                <a:avLst/>
                <a:gdLst/>
                <a:ahLst/>
                <a:cxnLst>
                  <a:cxn ang="0">
                    <a:pos x="532" y="1036"/>
                  </a:cxn>
                  <a:cxn ang="0">
                    <a:pos x="532" y="0"/>
                  </a:cxn>
                  <a:cxn ang="0">
                    <a:pos x="0" y="0"/>
                  </a:cxn>
                  <a:cxn ang="0">
                    <a:pos x="0" y="504"/>
                  </a:cxn>
                </a:cxnLst>
                <a:rect l="0" t="0" r="r" b="b"/>
                <a:pathLst>
                  <a:path w="532" h="1036">
                    <a:moveTo>
                      <a:pt x="532" y="1036"/>
                    </a:moveTo>
                    <a:lnTo>
                      <a:pt x="532" y="0"/>
                    </a:lnTo>
                    <a:lnTo>
                      <a:pt x="0" y="0"/>
                    </a:lnTo>
                    <a:lnTo>
                      <a:pt x="0" y="504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18" name="Line 14"/>
              <p:cNvSpPr>
                <a:spLocks noChangeShapeType="1"/>
              </p:cNvSpPr>
              <p:nvPr/>
            </p:nvSpPr>
            <p:spPr bwMode="auto">
              <a:xfrm flipV="1">
                <a:off x="9660" y="2296"/>
                <a:ext cx="504" cy="5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19" name="Line 15"/>
              <p:cNvSpPr>
                <a:spLocks noChangeShapeType="1"/>
              </p:cNvSpPr>
              <p:nvPr/>
            </p:nvSpPr>
            <p:spPr bwMode="auto">
              <a:xfrm>
                <a:off x="10220" y="2296"/>
                <a:ext cx="504" cy="5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1520" name="AutoShape 16"/>
            <p:cNvSpPr>
              <a:spLocks noChangeArrowheads="1"/>
            </p:cNvSpPr>
            <p:nvPr/>
          </p:nvSpPr>
          <p:spPr bwMode="auto">
            <a:xfrm rot="8075858">
              <a:off x="10360" y="2968"/>
              <a:ext cx="784" cy="784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1521" name="Group 17"/>
          <p:cNvGrpSpPr>
            <a:grpSpLocks/>
          </p:cNvGrpSpPr>
          <p:nvPr/>
        </p:nvGrpSpPr>
        <p:grpSpPr bwMode="auto">
          <a:xfrm>
            <a:off x="2771800" y="4985792"/>
            <a:ext cx="1152128" cy="1872208"/>
            <a:chOff x="9329" y="8414"/>
            <a:chExt cx="942" cy="1483"/>
          </a:xfrm>
        </p:grpSpPr>
        <p:sp>
          <p:nvSpPr>
            <p:cNvPr id="21522" name="AutoShape 18"/>
            <p:cNvSpPr>
              <a:spLocks noChangeArrowheads="1"/>
            </p:cNvSpPr>
            <p:nvPr/>
          </p:nvSpPr>
          <p:spPr bwMode="auto">
            <a:xfrm rot="8075858">
              <a:off x="9329" y="9085"/>
              <a:ext cx="756" cy="756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23" name="AutoShape 19"/>
            <p:cNvSpPr>
              <a:spLocks noChangeArrowheads="1"/>
            </p:cNvSpPr>
            <p:nvPr/>
          </p:nvSpPr>
          <p:spPr bwMode="auto">
            <a:xfrm rot="8075858">
              <a:off x="9352" y="9141"/>
              <a:ext cx="756" cy="756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1524" name="Group 20"/>
            <p:cNvGrpSpPr>
              <a:grpSpLocks/>
            </p:cNvGrpSpPr>
            <p:nvPr/>
          </p:nvGrpSpPr>
          <p:grpSpPr bwMode="auto">
            <a:xfrm>
              <a:off x="9698" y="8414"/>
              <a:ext cx="573" cy="1091"/>
              <a:chOff x="9698" y="3585"/>
              <a:chExt cx="573" cy="1091"/>
            </a:xfrm>
          </p:grpSpPr>
          <p:sp>
            <p:nvSpPr>
              <p:cNvPr id="21525" name="Freeform 21"/>
              <p:cNvSpPr>
                <a:spLocks/>
              </p:cNvSpPr>
              <p:nvPr/>
            </p:nvSpPr>
            <p:spPr bwMode="auto">
              <a:xfrm>
                <a:off x="9698" y="3585"/>
                <a:ext cx="562" cy="510"/>
              </a:xfrm>
              <a:custGeom>
                <a:avLst/>
                <a:gdLst/>
                <a:ahLst/>
                <a:cxnLst>
                  <a:cxn ang="0">
                    <a:pos x="562" y="53"/>
                  </a:cxn>
                  <a:cxn ang="0">
                    <a:pos x="15" y="0"/>
                  </a:cxn>
                  <a:cxn ang="0">
                    <a:pos x="0" y="510"/>
                  </a:cxn>
                </a:cxnLst>
                <a:rect l="0" t="0" r="r" b="b"/>
                <a:pathLst>
                  <a:path w="562" h="510">
                    <a:moveTo>
                      <a:pt x="562" y="53"/>
                    </a:moveTo>
                    <a:lnTo>
                      <a:pt x="15" y="0"/>
                    </a:lnTo>
                    <a:lnTo>
                      <a:pt x="0" y="51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26" name="Freeform 22"/>
              <p:cNvSpPr>
                <a:spLocks/>
              </p:cNvSpPr>
              <p:nvPr/>
            </p:nvSpPr>
            <p:spPr bwMode="auto">
              <a:xfrm>
                <a:off x="9739" y="3640"/>
                <a:ext cx="532" cy="1036"/>
              </a:xfrm>
              <a:custGeom>
                <a:avLst/>
                <a:gdLst/>
                <a:ahLst/>
                <a:cxnLst>
                  <a:cxn ang="0">
                    <a:pos x="532" y="1036"/>
                  </a:cxn>
                  <a:cxn ang="0">
                    <a:pos x="532" y="0"/>
                  </a:cxn>
                  <a:cxn ang="0">
                    <a:pos x="0" y="0"/>
                  </a:cxn>
                  <a:cxn ang="0">
                    <a:pos x="0" y="504"/>
                  </a:cxn>
                </a:cxnLst>
                <a:rect l="0" t="0" r="r" b="b"/>
                <a:pathLst>
                  <a:path w="532" h="1036">
                    <a:moveTo>
                      <a:pt x="532" y="1036"/>
                    </a:moveTo>
                    <a:lnTo>
                      <a:pt x="532" y="0"/>
                    </a:lnTo>
                    <a:lnTo>
                      <a:pt x="0" y="0"/>
                    </a:lnTo>
                    <a:lnTo>
                      <a:pt x="0" y="504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9739" y="3640"/>
                <a:ext cx="504" cy="5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pic>
        <p:nvPicPr>
          <p:cNvPr id="21529" name="Picture 25" descr="http://im7-tub-ru.yandex.net/i?id=19695885-6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764704"/>
            <a:ext cx="1962150" cy="1428750"/>
          </a:xfrm>
          <a:prstGeom prst="rect">
            <a:avLst/>
          </a:prstGeom>
          <a:noFill/>
        </p:spPr>
      </p:pic>
      <p:pic>
        <p:nvPicPr>
          <p:cNvPr id="21531" name="Picture 27" descr="http://im5-tub-ru.yandex.net/i?id=332243102-27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708920"/>
            <a:ext cx="1714500" cy="1428750"/>
          </a:xfrm>
          <a:prstGeom prst="rect">
            <a:avLst/>
          </a:prstGeom>
          <a:noFill/>
        </p:spPr>
      </p:pic>
      <p:pic>
        <p:nvPicPr>
          <p:cNvPr id="21533" name="Picture 29" descr="http://im8-tub-ru.yandex.net/i?id=322231187-70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869160"/>
            <a:ext cx="179070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ru-RU" sz="2400" dirty="0" smtClean="0">
                <a:solidFill>
                  <a:srgbClr val="7030A0"/>
                </a:solidFill>
              </a:rPr>
              <a:t>ШТАНЫ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395536" y="1124744"/>
            <a:ext cx="2664296" cy="2808312"/>
            <a:chOff x="9420" y="6468"/>
            <a:chExt cx="1528" cy="1400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9772" y="6468"/>
              <a:ext cx="812" cy="36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9772" y="7504"/>
              <a:ext cx="812" cy="36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3" name="Freeform 5"/>
            <p:cNvSpPr>
              <a:spLocks/>
            </p:cNvSpPr>
            <p:nvPr/>
          </p:nvSpPr>
          <p:spPr bwMode="auto">
            <a:xfrm>
              <a:off x="9420" y="6832"/>
              <a:ext cx="352" cy="672"/>
            </a:xfrm>
            <a:custGeom>
              <a:avLst/>
              <a:gdLst/>
              <a:ahLst/>
              <a:cxnLst>
                <a:cxn ang="0">
                  <a:pos x="352" y="0"/>
                </a:cxn>
                <a:cxn ang="0">
                  <a:pos x="0" y="330"/>
                </a:cxn>
                <a:cxn ang="0">
                  <a:pos x="352" y="672"/>
                </a:cxn>
              </a:cxnLst>
              <a:rect l="0" t="0" r="r" b="b"/>
              <a:pathLst>
                <a:path w="352" h="672">
                  <a:moveTo>
                    <a:pt x="352" y="0"/>
                  </a:moveTo>
                  <a:lnTo>
                    <a:pt x="0" y="330"/>
                  </a:lnTo>
                  <a:lnTo>
                    <a:pt x="352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4" name="Freeform 6"/>
            <p:cNvSpPr>
              <a:spLocks/>
            </p:cNvSpPr>
            <p:nvPr/>
          </p:nvSpPr>
          <p:spPr bwMode="auto">
            <a:xfrm flipH="1">
              <a:off x="10596" y="6832"/>
              <a:ext cx="352" cy="672"/>
            </a:xfrm>
            <a:custGeom>
              <a:avLst/>
              <a:gdLst/>
              <a:ahLst/>
              <a:cxnLst>
                <a:cxn ang="0">
                  <a:pos x="352" y="0"/>
                </a:cxn>
                <a:cxn ang="0">
                  <a:pos x="0" y="330"/>
                </a:cxn>
                <a:cxn ang="0">
                  <a:pos x="352" y="672"/>
                </a:cxn>
              </a:cxnLst>
              <a:rect l="0" t="0" r="r" b="b"/>
              <a:pathLst>
                <a:path w="352" h="672">
                  <a:moveTo>
                    <a:pt x="352" y="0"/>
                  </a:moveTo>
                  <a:lnTo>
                    <a:pt x="0" y="330"/>
                  </a:lnTo>
                  <a:lnTo>
                    <a:pt x="352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10164" y="6468"/>
              <a:ext cx="0" cy="14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V="1">
              <a:off x="9772" y="6468"/>
              <a:ext cx="392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9772" y="7504"/>
              <a:ext cx="392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 flipV="1">
              <a:off x="10164" y="7504"/>
              <a:ext cx="420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>
              <a:off x="10164" y="6468"/>
              <a:ext cx="420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auto">
            <a:xfrm>
              <a:off x="9769" y="6832"/>
              <a:ext cx="364" cy="6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331"/>
                </a:cxn>
                <a:cxn ang="0">
                  <a:pos x="0" y="672"/>
                </a:cxn>
              </a:cxnLst>
              <a:rect l="0" t="0" r="r" b="b"/>
              <a:pathLst>
                <a:path w="364" h="672">
                  <a:moveTo>
                    <a:pt x="0" y="0"/>
                  </a:moveTo>
                  <a:lnTo>
                    <a:pt x="364" y="331"/>
                  </a:lnTo>
                  <a:lnTo>
                    <a:pt x="0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>
              <a:off x="9436" y="7168"/>
              <a:ext cx="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2" name="Freeform 14"/>
            <p:cNvSpPr>
              <a:spLocks/>
            </p:cNvSpPr>
            <p:nvPr/>
          </p:nvSpPr>
          <p:spPr bwMode="auto">
            <a:xfrm flipH="1">
              <a:off x="10189" y="6832"/>
              <a:ext cx="364" cy="6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4" y="331"/>
                </a:cxn>
                <a:cxn ang="0">
                  <a:pos x="0" y="672"/>
                </a:cxn>
              </a:cxnLst>
              <a:rect l="0" t="0" r="r" b="b"/>
              <a:pathLst>
                <a:path w="364" h="672">
                  <a:moveTo>
                    <a:pt x="0" y="0"/>
                  </a:moveTo>
                  <a:lnTo>
                    <a:pt x="364" y="331"/>
                  </a:lnTo>
                  <a:lnTo>
                    <a:pt x="0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 flipH="1">
              <a:off x="10220" y="7168"/>
              <a:ext cx="7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2544" name="Group 16"/>
          <p:cNvGrpSpPr>
            <a:grpSpLocks noChangeAspect="1"/>
          </p:cNvGrpSpPr>
          <p:nvPr/>
        </p:nvGrpSpPr>
        <p:grpSpPr bwMode="auto">
          <a:xfrm>
            <a:off x="6228184" y="1556792"/>
            <a:ext cx="2387773" cy="2232248"/>
            <a:chOff x="9090" y="6132"/>
            <a:chExt cx="2176" cy="2038"/>
          </a:xfrm>
        </p:grpSpPr>
        <p:grpSp>
          <p:nvGrpSpPr>
            <p:cNvPr id="22545" name="Group 17"/>
            <p:cNvGrpSpPr>
              <a:grpSpLocks noChangeAspect="1"/>
            </p:cNvGrpSpPr>
            <p:nvPr/>
          </p:nvGrpSpPr>
          <p:grpSpPr bwMode="auto">
            <a:xfrm>
              <a:off x="9627" y="6132"/>
              <a:ext cx="1092" cy="1036"/>
              <a:chOff x="9660" y="2296"/>
              <a:chExt cx="1092" cy="1036"/>
            </a:xfrm>
          </p:grpSpPr>
          <p:sp>
            <p:nvSpPr>
              <p:cNvPr id="22546" name="Freeform 18"/>
              <p:cNvSpPr>
                <a:spLocks noChangeAspect="1"/>
              </p:cNvSpPr>
              <p:nvPr/>
            </p:nvSpPr>
            <p:spPr bwMode="auto">
              <a:xfrm>
                <a:off x="9660" y="2296"/>
                <a:ext cx="532" cy="1036"/>
              </a:xfrm>
              <a:custGeom>
                <a:avLst/>
                <a:gdLst/>
                <a:ahLst/>
                <a:cxnLst>
                  <a:cxn ang="0">
                    <a:pos x="532" y="1036"/>
                  </a:cxn>
                  <a:cxn ang="0">
                    <a:pos x="532" y="0"/>
                  </a:cxn>
                  <a:cxn ang="0">
                    <a:pos x="0" y="0"/>
                  </a:cxn>
                  <a:cxn ang="0">
                    <a:pos x="0" y="504"/>
                  </a:cxn>
                </a:cxnLst>
                <a:rect l="0" t="0" r="r" b="b"/>
                <a:pathLst>
                  <a:path w="532" h="1036">
                    <a:moveTo>
                      <a:pt x="532" y="1036"/>
                    </a:moveTo>
                    <a:lnTo>
                      <a:pt x="532" y="0"/>
                    </a:lnTo>
                    <a:lnTo>
                      <a:pt x="0" y="0"/>
                    </a:lnTo>
                    <a:lnTo>
                      <a:pt x="0" y="504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47" name="Freeform 19"/>
              <p:cNvSpPr>
                <a:spLocks noChangeAspect="1"/>
              </p:cNvSpPr>
              <p:nvPr/>
            </p:nvSpPr>
            <p:spPr bwMode="auto">
              <a:xfrm flipH="1">
                <a:off x="10220" y="2296"/>
                <a:ext cx="532" cy="1036"/>
              </a:xfrm>
              <a:custGeom>
                <a:avLst/>
                <a:gdLst/>
                <a:ahLst/>
                <a:cxnLst>
                  <a:cxn ang="0">
                    <a:pos x="532" y="1036"/>
                  </a:cxn>
                  <a:cxn ang="0">
                    <a:pos x="532" y="0"/>
                  </a:cxn>
                  <a:cxn ang="0">
                    <a:pos x="0" y="0"/>
                  </a:cxn>
                  <a:cxn ang="0">
                    <a:pos x="0" y="504"/>
                  </a:cxn>
                </a:cxnLst>
                <a:rect l="0" t="0" r="r" b="b"/>
                <a:pathLst>
                  <a:path w="532" h="1036">
                    <a:moveTo>
                      <a:pt x="532" y="1036"/>
                    </a:moveTo>
                    <a:lnTo>
                      <a:pt x="532" y="0"/>
                    </a:lnTo>
                    <a:lnTo>
                      <a:pt x="0" y="0"/>
                    </a:lnTo>
                    <a:lnTo>
                      <a:pt x="0" y="504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48" name="Line 20"/>
              <p:cNvSpPr>
                <a:spLocks noChangeAspect="1" noChangeShapeType="1"/>
              </p:cNvSpPr>
              <p:nvPr/>
            </p:nvSpPr>
            <p:spPr bwMode="auto">
              <a:xfrm flipV="1">
                <a:off x="9660" y="2296"/>
                <a:ext cx="504" cy="5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49" name="Line 21"/>
              <p:cNvSpPr>
                <a:spLocks noChangeAspect="1" noChangeShapeType="1"/>
              </p:cNvSpPr>
              <p:nvPr/>
            </p:nvSpPr>
            <p:spPr bwMode="auto">
              <a:xfrm>
                <a:off x="10220" y="2296"/>
                <a:ext cx="504" cy="53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2550" name="Group 22"/>
            <p:cNvGrpSpPr>
              <a:grpSpLocks noChangeAspect="1"/>
            </p:cNvGrpSpPr>
            <p:nvPr/>
          </p:nvGrpSpPr>
          <p:grpSpPr bwMode="auto">
            <a:xfrm>
              <a:off x="9090" y="6636"/>
              <a:ext cx="1074" cy="1534"/>
              <a:chOff x="9090" y="6636"/>
              <a:chExt cx="1074" cy="1534"/>
            </a:xfrm>
          </p:grpSpPr>
          <p:sp>
            <p:nvSpPr>
              <p:cNvPr id="22551" name="Freeform 23"/>
              <p:cNvSpPr>
                <a:spLocks noChangeAspect="1"/>
              </p:cNvSpPr>
              <p:nvPr/>
            </p:nvSpPr>
            <p:spPr bwMode="auto">
              <a:xfrm>
                <a:off x="9090" y="6636"/>
                <a:ext cx="1074" cy="1534"/>
              </a:xfrm>
              <a:custGeom>
                <a:avLst/>
                <a:gdLst/>
                <a:ahLst/>
                <a:cxnLst>
                  <a:cxn ang="0">
                    <a:pos x="542" y="0"/>
                  </a:cxn>
                  <a:cxn ang="0">
                    <a:pos x="1074" y="504"/>
                  </a:cxn>
                  <a:cxn ang="0">
                    <a:pos x="8" y="1534"/>
                  </a:cxn>
                  <a:cxn ang="0">
                    <a:pos x="0" y="521"/>
                  </a:cxn>
                  <a:cxn ang="0">
                    <a:pos x="542" y="0"/>
                  </a:cxn>
                </a:cxnLst>
                <a:rect l="0" t="0" r="r" b="b"/>
                <a:pathLst>
                  <a:path w="1074" h="1534">
                    <a:moveTo>
                      <a:pt x="542" y="0"/>
                    </a:moveTo>
                    <a:lnTo>
                      <a:pt x="1074" y="504"/>
                    </a:lnTo>
                    <a:lnTo>
                      <a:pt x="8" y="1534"/>
                    </a:lnTo>
                    <a:lnTo>
                      <a:pt x="0" y="521"/>
                    </a:lnTo>
                    <a:lnTo>
                      <a:pt x="542" y="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2" name="Line 24"/>
              <p:cNvSpPr>
                <a:spLocks noChangeAspect="1" noChangeShapeType="1"/>
              </p:cNvSpPr>
              <p:nvPr/>
            </p:nvSpPr>
            <p:spPr bwMode="auto">
              <a:xfrm>
                <a:off x="9100" y="7168"/>
                <a:ext cx="1036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3" name="Line 25"/>
              <p:cNvSpPr>
                <a:spLocks noChangeAspect="1" noChangeShapeType="1"/>
              </p:cNvSpPr>
              <p:nvPr/>
            </p:nvSpPr>
            <p:spPr bwMode="auto">
              <a:xfrm>
                <a:off x="9100" y="7168"/>
                <a:ext cx="504" cy="44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22554" name="Group 26"/>
            <p:cNvGrpSpPr>
              <a:grpSpLocks noChangeAspect="1"/>
            </p:cNvGrpSpPr>
            <p:nvPr/>
          </p:nvGrpSpPr>
          <p:grpSpPr bwMode="auto">
            <a:xfrm flipH="1">
              <a:off x="10192" y="6636"/>
              <a:ext cx="1074" cy="1534"/>
              <a:chOff x="9090" y="6636"/>
              <a:chExt cx="1074" cy="1534"/>
            </a:xfrm>
          </p:grpSpPr>
          <p:sp>
            <p:nvSpPr>
              <p:cNvPr id="22555" name="Freeform 27"/>
              <p:cNvSpPr>
                <a:spLocks noChangeAspect="1"/>
              </p:cNvSpPr>
              <p:nvPr/>
            </p:nvSpPr>
            <p:spPr bwMode="auto">
              <a:xfrm>
                <a:off x="9090" y="6636"/>
                <a:ext cx="1074" cy="1534"/>
              </a:xfrm>
              <a:custGeom>
                <a:avLst/>
                <a:gdLst/>
                <a:ahLst/>
                <a:cxnLst>
                  <a:cxn ang="0">
                    <a:pos x="542" y="0"/>
                  </a:cxn>
                  <a:cxn ang="0">
                    <a:pos x="1074" y="504"/>
                  </a:cxn>
                  <a:cxn ang="0">
                    <a:pos x="8" y="1534"/>
                  </a:cxn>
                  <a:cxn ang="0">
                    <a:pos x="0" y="521"/>
                  </a:cxn>
                  <a:cxn ang="0">
                    <a:pos x="542" y="0"/>
                  </a:cxn>
                </a:cxnLst>
                <a:rect l="0" t="0" r="r" b="b"/>
                <a:pathLst>
                  <a:path w="1074" h="1534">
                    <a:moveTo>
                      <a:pt x="542" y="0"/>
                    </a:moveTo>
                    <a:lnTo>
                      <a:pt x="1074" y="504"/>
                    </a:lnTo>
                    <a:lnTo>
                      <a:pt x="8" y="1534"/>
                    </a:lnTo>
                    <a:lnTo>
                      <a:pt x="0" y="521"/>
                    </a:lnTo>
                    <a:lnTo>
                      <a:pt x="542" y="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6" name="Line 28"/>
              <p:cNvSpPr>
                <a:spLocks noChangeAspect="1" noChangeShapeType="1"/>
              </p:cNvSpPr>
              <p:nvPr/>
            </p:nvSpPr>
            <p:spPr bwMode="auto">
              <a:xfrm>
                <a:off x="9100" y="7168"/>
                <a:ext cx="1036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557" name="Line 29"/>
              <p:cNvSpPr>
                <a:spLocks noChangeAspect="1" noChangeShapeType="1"/>
              </p:cNvSpPr>
              <p:nvPr/>
            </p:nvSpPr>
            <p:spPr bwMode="auto">
              <a:xfrm>
                <a:off x="9100" y="7168"/>
                <a:ext cx="504" cy="44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pic>
        <p:nvPicPr>
          <p:cNvPr id="22559" name="Picture 31" descr="http://im2-tub-ru.yandex.net/i?id=106755637-0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717032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7030A0"/>
                </a:solidFill>
              </a:rPr>
              <a:t>СВИТЕР, СТОЛ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971600" y="1340768"/>
            <a:ext cx="1512168" cy="1368152"/>
            <a:chOff x="9408" y="9296"/>
            <a:chExt cx="1550" cy="1400"/>
          </a:xfrm>
        </p:grpSpPr>
        <p:sp>
          <p:nvSpPr>
            <p:cNvPr id="23555" name="Rectangle 3"/>
            <p:cNvSpPr>
              <a:spLocks noChangeArrowheads="1"/>
            </p:cNvSpPr>
            <p:nvPr/>
          </p:nvSpPr>
          <p:spPr bwMode="auto">
            <a:xfrm>
              <a:off x="9772" y="9296"/>
              <a:ext cx="812" cy="36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6" name="Rectangle 4"/>
            <p:cNvSpPr>
              <a:spLocks noChangeArrowheads="1"/>
            </p:cNvSpPr>
            <p:nvPr/>
          </p:nvSpPr>
          <p:spPr bwMode="auto">
            <a:xfrm>
              <a:off x="9772" y="10332"/>
              <a:ext cx="812" cy="36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7" name="Freeform 5"/>
            <p:cNvSpPr>
              <a:spLocks/>
            </p:cNvSpPr>
            <p:nvPr/>
          </p:nvSpPr>
          <p:spPr bwMode="auto">
            <a:xfrm>
              <a:off x="9420" y="9660"/>
              <a:ext cx="352" cy="672"/>
            </a:xfrm>
            <a:custGeom>
              <a:avLst/>
              <a:gdLst/>
              <a:ahLst/>
              <a:cxnLst>
                <a:cxn ang="0">
                  <a:pos x="352" y="0"/>
                </a:cxn>
                <a:cxn ang="0">
                  <a:pos x="0" y="330"/>
                </a:cxn>
                <a:cxn ang="0">
                  <a:pos x="352" y="672"/>
                </a:cxn>
              </a:cxnLst>
              <a:rect l="0" t="0" r="r" b="b"/>
              <a:pathLst>
                <a:path w="352" h="672">
                  <a:moveTo>
                    <a:pt x="352" y="0"/>
                  </a:moveTo>
                  <a:lnTo>
                    <a:pt x="0" y="330"/>
                  </a:lnTo>
                  <a:lnTo>
                    <a:pt x="352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8" name="Freeform 6"/>
            <p:cNvSpPr>
              <a:spLocks/>
            </p:cNvSpPr>
            <p:nvPr/>
          </p:nvSpPr>
          <p:spPr bwMode="auto">
            <a:xfrm>
              <a:off x="9408" y="9996"/>
              <a:ext cx="336" cy="7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00"/>
                </a:cxn>
                <a:cxn ang="0">
                  <a:pos x="336" y="336"/>
                </a:cxn>
              </a:cxnLst>
              <a:rect l="0" t="0" r="r" b="b"/>
              <a:pathLst>
                <a:path w="336" h="700">
                  <a:moveTo>
                    <a:pt x="0" y="0"/>
                  </a:moveTo>
                  <a:lnTo>
                    <a:pt x="0" y="700"/>
                  </a:lnTo>
                  <a:lnTo>
                    <a:pt x="336" y="33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9" name="Freeform 7"/>
            <p:cNvSpPr>
              <a:spLocks/>
            </p:cNvSpPr>
            <p:nvPr/>
          </p:nvSpPr>
          <p:spPr bwMode="auto">
            <a:xfrm flipH="1">
              <a:off x="10596" y="9660"/>
              <a:ext cx="352" cy="672"/>
            </a:xfrm>
            <a:custGeom>
              <a:avLst/>
              <a:gdLst/>
              <a:ahLst/>
              <a:cxnLst>
                <a:cxn ang="0">
                  <a:pos x="352" y="0"/>
                </a:cxn>
                <a:cxn ang="0">
                  <a:pos x="0" y="330"/>
                </a:cxn>
                <a:cxn ang="0">
                  <a:pos x="352" y="672"/>
                </a:cxn>
              </a:cxnLst>
              <a:rect l="0" t="0" r="r" b="b"/>
              <a:pathLst>
                <a:path w="352" h="672">
                  <a:moveTo>
                    <a:pt x="352" y="0"/>
                  </a:moveTo>
                  <a:lnTo>
                    <a:pt x="0" y="330"/>
                  </a:lnTo>
                  <a:lnTo>
                    <a:pt x="352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0" name="Freeform 8"/>
            <p:cNvSpPr>
              <a:spLocks/>
            </p:cNvSpPr>
            <p:nvPr/>
          </p:nvSpPr>
          <p:spPr bwMode="auto">
            <a:xfrm>
              <a:off x="10584" y="9990"/>
              <a:ext cx="374" cy="690"/>
            </a:xfrm>
            <a:custGeom>
              <a:avLst/>
              <a:gdLst/>
              <a:ahLst/>
              <a:cxnLst>
                <a:cxn ang="0">
                  <a:pos x="366" y="0"/>
                </a:cxn>
                <a:cxn ang="0">
                  <a:pos x="374" y="690"/>
                </a:cxn>
                <a:cxn ang="0">
                  <a:pos x="0" y="342"/>
                </a:cxn>
              </a:cxnLst>
              <a:rect l="0" t="0" r="r" b="b"/>
              <a:pathLst>
                <a:path w="374" h="690">
                  <a:moveTo>
                    <a:pt x="366" y="0"/>
                  </a:moveTo>
                  <a:lnTo>
                    <a:pt x="374" y="690"/>
                  </a:lnTo>
                  <a:lnTo>
                    <a:pt x="0" y="34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9408" y="9996"/>
              <a:ext cx="151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9772" y="9660"/>
              <a:ext cx="812" cy="6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 flipV="1">
              <a:off x="9772" y="9660"/>
              <a:ext cx="812" cy="6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>
              <a:off x="10164" y="9296"/>
              <a:ext cx="0" cy="14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 flipV="1">
              <a:off x="9772" y="9296"/>
              <a:ext cx="392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9772" y="10332"/>
              <a:ext cx="392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 flipV="1">
              <a:off x="10164" y="10332"/>
              <a:ext cx="420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10164" y="9296"/>
              <a:ext cx="420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3569" name="Group 17"/>
          <p:cNvGrpSpPr>
            <a:grpSpLocks/>
          </p:cNvGrpSpPr>
          <p:nvPr/>
        </p:nvGrpSpPr>
        <p:grpSpPr bwMode="auto">
          <a:xfrm>
            <a:off x="755576" y="3356992"/>
            <a:ext cx="1440160" cy="1512168"/>
            <a:chOff x="9380" y="10808"/>
            <a:chExt cx="1540" cy="1484"/>
          </a:xfrm>
        </p:grpSpPr>
        <p:sp>
          <p:nvSpPr>
            <p:cNvPr id="23570" name="AutoShape 18"/>
            <p:cNvSpPr>
              <a:spLocks noChangeArrowheads="1"/>
            </p:cNvSpPr>
            <p:nvPr/>
          </p:nvSpPr>
          <p:spPr bwMode="auto">
            <a:xfrm>
              <a:off x="9380" y="10808"/>
              <a:ext cx="1540" cy="1484"/>
            </a:xfrm>
            <a:prstGeom prst="diamond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1" name="Freeform 19"/>
            <p:cNvSpPr>
              <a:spLocks/>
            </p:cNvSpPr>
            <p:nvPr/>
          </p:nvSpPr>
          <p:spPr bwMode="auto">
            <a:xfrm>
              <a:off x="9380" y="11536"/>
              <a:ext cx="39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56"/>
                </a:cxn>
                <a:cxn ang="0">
                  <a:pos x="392" y="392"/>
                </a:cxn>
              </a:cxnLst>
              <a:rect l="0" t="0" r="r" b="b"/>
              <a:pathLst>
                <a:path w="392" h="756">
                  <a:moveTo>
                    <a:pt x="0" y="0"/>
                  </a:moveTo>
                  <a:lnTo>
                    <a:pt x="0" y="756"/>
                  </a:lnTo>
                  <a:lnTo>
                    <a:pt x="392" y="39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2" name="Freeform 20"/>
            <p:cNvSpPr>
              <a:spLocks/>
            </p:cNvSpPr>
            <p:nvPr/>
          </p:nvSpPr>
          <p:spPr bwMode="auto">
            <a:xfrm>
              <a:off x="9772" y="11172"/>
              <a:ext cx="756" cy="36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364" y="364"/>
                </a:cxn>
                <a:cxn ang="0">
                  <a:pos x="756" y="0"/>
                </a:cxn>
              </a:cxnLst>
              <a:rect l="0" t="0" r="r" b="b"/>
              <a:pathLst>
                <a:path w="756" h="364">
                  <a:moveTo>
                    <a:pt x="0" y="28"/>
                  </a:moveTo>
                  <a:lnTo>
                    <a:pt x="364" y="364"/>
                  </a:lnTo>
                  <a:lnTo>
                    <a:pt x="756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3" name="Freeform 21"/>
            <p:cNvSpPr>
              <a:spLocks/>
            </p:cNvSpPr>
            <p:nvPr/>
          </p:nvSpPr>
          <p:spPr bwMode="auto">
            <a:xfrm flipV="1">
              <a:off x="9772" y="11564"/>
              <a:ext cx="756" cy="36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364" y="364"/>
                </a:cxn>
                <a:cxn ang="0">
                  <a:pos x="756" y="0"/>
                </a:cxn>
              </a:cxnLst>
              <a:rect l="0" t="0" r="r" b="b"/>
              <a:pathLst>
                <a:path w="756" h="364">
                  <a:moveTo>
                    <a:pt x="0" y="28"/>
                  </a:moveTo>
                  <a:lnTo>
                    <a:pt x="364" y="364"/>
                  </a:lnTo>
                  <a:lnTo>
                    <a:pt x="756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4" name="Freeform 22"/>
            <p:cNvSpPr>
              <a:spLocks/>
            </p:cNvSpPr>
            <p:nvPr/>
          </p:nvSpPr>
          <p:spPr bwMode="auto">
            <a:xfrm flipH="1">
              <a:off x="10528" y="11536"/>
              <a:ext cx="39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56"/>
                </a:cxn>
                <a:cxn ang="0">
                  <a:pos x="392" y="392"/>
                </a:cxn>
              </a:cxnLst>
              <a:rect l="0" t="0" r="r" b="b"/>
              <a:pathLst>
                <a:path w="392" h="756">
                  <a:moveTo>
                    <a:pt x="0" y="0"/>
                  </a:moveTo>
                  <a:lnTo>
                    <a:pt x="0" y="756"/>
                  </a:lnTo>
                  <a:lnTo>
                    <a:pt x="392" y="39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>
              <a:off x="9408" y="11536"/>
              <a:ext cx="151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>
              <a:off x="10136" y="10836"/>
              <a:ext cx="0" cy="6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>
              <a:off x="10136" y="11564"/>
              <a:ext cx="0" cy="7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3578" name="Group 26"/>
          <p:cNvGrpSpPr>
            <a:grpSpLocks noChangeAspect="1"/>
          </p:cNvGrpSpPr>
          <p:nvPr/>
        </p:nvGrpSpPr>
        <p:grpSpPr bwMode="auto">
          <a:xfrm rot="5400000">
            <a:off x="3037481" y="3523359"/>
            <a:ext cx="1268837" cy="1224136"/>
            <a:chOff x="9380" y="10808"/>
            <a:chExt cx="1540" cy="1484"/>
          </a:xfrm>
        </p:grpSpPr>
        <p:sp>
          <p:nvSpPr>
            <p:cNvPr id="23579" name="AutoShape 27"/>
            <p:cNvSpPr>
              <a:spLocks noChangeAspect="1" noChangeArrowheads="1"/>
            </p:cNvSpPr>
            <p:nvPr/>
          </p:nvSpPr>
          <p:spPr bwMode="auto">
            <a:xfrm>
              <a:off x="9380" y="10808"/>
              <a:ext cx="1540" cy="1484"/>
            </a:xfrm>
            <a:prstGeom prst="diamond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0" name="Freeform 28"/>
            <p:cNvSpPr>
              <a:spLocks noChangeAspect="1"/>
            </p:cNvSpPr>
            <p:nvPr/>
          </p:nvSpPr>
          <p:spPr bwMode="auto">
            <a:xfrm>
              <a:off x="9380" y="11536"/>
              <a:ext cx="39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56"/>
                </a:cxn>
                <a:cxn ang="0">
                  <a:pos x="392" y="392"/>
                </a:cxn>
              </a:cxnLst>
              <a:rect l="0" t="0" r="r" b="b"/>
              <a:pathLst>
                <a:path w="392" h="756">
                  <a:moveTo>
                    <a:pt x="0" y="0"/>
                  </a:moveTo>
                  <a:lnTo>
                    <a:pt x="0" y="756"/>
                  </a:lnTo>
                  <a:lnTo>
                    <a:pt x="392" y="39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1" name="Freeform 29"/>
            <p:cNvSpPr>
              <a:spLocks noChangeAspect="1"/>
            </p:cNvSpPr>
            <p:nvPr/>
          </p:nvSpPr>
          <p:spPr bwMode="auto">
            <a:xfrm>
              <a:off x="9772" y="11172"/>
              <a:ext cx="756" cy="36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364" y="364"/>
                </a:cxn>
                <a:cxn ang="0">
                  <a:pos x="756" y="0"/>
                </a:cxn>
              </a:cxnLst>
              <a:rect l="0" t="0" r="r" b="b"/>
              <a:pathLst>
                <a:path w="756" h="364">
                  <a:moveTo>
                    <a:pt x="0" y="28"/>
                  </a:moveTo>
                  <a:lnTo>
                    <a:pt x="364" y="364"/>
                  </a:lnTo>
                  <a:lnTo>
                    <a:pt x="756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2" name="Freeform 30"/>
            <p:cNvSpPr>
              <a:spLocks noChangeAspect="1"/>
            </p:cNvSpPr>
            <p:nvPr/>
          </p:nvSpPr>
          <p:spPr bwMode="auto">
            <a:xfrm flipV="1">
              <a:off x="9772" y="11564"/>
              <a:ext cx="756" cy="36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364" y="364"/>
                </a:cxn>
                <a:cxn ang="0">
                  <a:pos x="756" y="0"/>
                </a:cxn>
              </a:cxnLst>
              <a:rect l="0" t="0" r="r" b="b"/>
              <a:pathLst>
                <a:path w="756" h="364">
                  <a:moveTo>
                    <a:pt x="0" y="28"/>
                  </a:moveTo>
                  <a:lnTo>
                    <a:pt x="364" y="364"/>
                  </a:lnTo>
                  <a:lnTo>
                    <a:pt x="756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3" name="Freeform 31"/>
            <p:cNvSpPr>
              <a:spLocks noChangeAspect="1"/>
            </p:cNvSpPr>
            <p:nvPr/>
          </p:nvSpPr>
          <p:spPr bwMode="auto">
            <a:xfrm flipH="1">
              <a:off x="10528" y="11536"/>
              <a:ext cx="392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56"/>
                </a:cxn>
                <a:cxn ang="0">
                  <a:pos x="392" y="392"/>
                </a:cxn>
              </a:cxnLst>
              <a:rect l="0" t="0" r="r" b="b"/>
              <a:pathLst>
                <a:path w="392" h="756">
                  <a:moveTo>
                    <a:pt x="0" y="0"/>
                  </a:moveTo>
                  <a:lnTo>
                    <a:pt x="0" y="756"/>
                  </a:lnTo>
                  <a:lnTo>
                    <a:pt x="392" y="39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4" name="Line 32"/>
            <p:cNvSpPr>
              <a:spLocks noChangeAspect="1" noChangeShapeType="1"/>
            </p:cNvSpPr>
            <p:nvPr/>
          </p:nvSpPr>
          <p:spPr bwMode="auto">
            <a:xfrm>
              <a:off x="9408" y="11536"/>
              <a:ext cx="151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5" name="Line 33"/>
            <p:cNvSpPr>
              <a:spLocks noChangeAspect="1" noChangeShapeType="1"/>
            </p:cNvSpPr>
            <p:nvPr/>
          </p:nvSpPr>
          <p:spPr bwMode="auto">
            <a:xfrm>
              <a:off x="10136" y="10836"/>
              <a:ext cx="0" cy="6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6" name="Line 34"/>
            <p:cNvSpPr>
              <a:spLocks noChangeAspect="1" noChangeShapeType="1"/>
            </p:cNvSpPr>
            <p:nvPr/>
          </p:nvSpPr>
          <p:spPr bwMode="auto">
            <a:xfrm>
              <a:off x="10136" y="11564"/>
              <a:ext cx="0" cy="7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3587" name="Group 35"/>
          <p:cNvGrpSpPr>
            <a:grpSpLocks noChangeAspect="1"/>
          </p:cNvGrpSpPr>
          <p:nvPr/>
        </p:nvGrpSpPr>
        <p:grpSpPr bwMode="auto">
          <a:xfrm>
            <a:off x="5076055" y="3573016"/>
            <a:ext cx="1162271" cy="576064"/>
            <a:chOff x="9212" y="12625"/>
            <a:chExt cx="2044" cy="1011"/>
          </a:xfrm>
        </p:grpSpPr>
        <p:sp>
          <p:nvSpPr>
            <p:cNvPr id="23588" name="AutoShape 36"/>
            <p:cNvSpPr>
              <a:spLocks noChangeAspect="1" noChangeArrowheads="1"/>
            </p:cNvSpPr>
            <p:nvPr/>
          </p:nvSpPr>
          <p:spPr bwMode="auto">
            <a:xfrm>
              <a:off x="9212" y="12628"/>
              <a:ext cx="1008" cy="1008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89" name="AutoShape 37"/>
            <p:cNvSpPr>
              <a:spLocks noChangeAspect="1" noChangeArrowheads="1"/>
            </p:cNvSpPr>
            <p:nvPr/>
          </p:nvSpPr>
          <p:spPr bwMode="auto">
            <a:xfrm flipH="1">
              <a:off x="10248" y="12628"/>
              <a:ext cx="1008" cy="1008"/>
            </a:xfrm>
            <a:prstGeom prst="rtTriangle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0" name="Line 38"/>
            <p:cNvSpPr>
              <a:spLocks noChangeAspect="1" noChangeShapeType="1"/>
            </p:cNvSpPr>
            <p:nvPr/>
          </p:nvSpPr>
          <p:spPr bwMode="auto">
            <a:xfrm flipV="1">
              <a:off x="9212" y="13132"/>
              <a:ext cx="476" cy="47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1" name="Line 39"/>
            <p:cNvSpPr>
              <a:spLocks noChangeAspect="1" noChangeShapeType="1"/>
            </p:cNvSpPr>
            <p:nvPr/>
          </p:nvSpPr>
          <p:spPr bwMode="auto">
            <a:xfrm>
              <a:off x="10752" y="13132"/>
              <a:ext cx="476" cy="47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2" name="Freeform 40"/>
            <p:cNvSpPr>
              <a:spLocks noChangeAspect="1"/>
            </p:cNvSpPr>
            <p:nvPr/>
          </p:nvSpPr>
          <p:spPr bwMode="auto">
            <a:xfrm>
              <a:off x="9268" y="12628"/>
              <a:ext cx="1484" cy="980"/>
            </a:xfrm>
            <a:custGeom>
              <a:avLst/>
              <a:gdLst/>
              <a:ahLst/>
              <a:cxnLst>
                <a:cxn ang="0">
                  <a:pos x="952" y="980"/>
                </a:cxn>
                <a:cxn ang="0">
                  <a:pos x="0" y="0"/>
                </a:cxn>
                <a:cxn ang="0">
                  <a:pos x="962" y="2"/>
                </a:cxn>
                <a:cxn ang="0">
                  <a:pos x="1484" y="504"/>
                </a:cxn>
              </a:cxnLst>
              <a:rect l="0" t="0" r="r" b="b"/>
              <a:pathLst>
                <a:path w="1484" h="980">
                  <a:moveTo>
                    <a:pt x="952" y="980"/>
                  </a:moveTo>
                  <a:lnTo>
                    <a:pt x="0" y="0"/>
                  </a:lnTo>
                  <a:lnTo>
                    <a:pt x="962" y="2"/>
                  </a:lnTo>
                  <a:lnTo>
                    <a:pt x="1484" y="50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3" name="Line 41"/>
            <p:cNvSpPr>
              <a:spLocks noChangeAspect="1" noChangeShapeType="1"/>
            </p:cNvSpPr>
            <p:nvPr/>
          </p:nvSpPr>
          <p:spPr bwMode="auto">
            <a:xfrm flipV="1">
              <a:off x="9747" y="12656"/>
              <a:ext cx="445" cy="44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4" name="Line 42"/>
            <p:cNvSpPr>
              <a:spLocks noChangeAspect="1" noChangeShapeType="1"/>
            </p:cNvSpPr>
            <p:nvPr/>
          </p:nvSpPr>
          <p:spPr bwMode="auto">
            <a:xfrm flipH="1" flipV="1">
              <a:off x="10217" y="12625"/>
              <a:ext cx="0" cy="9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5" name="Line 43"/>
            <p:cNvSpPr>
              <a:spLocks noChangeAspect="1" noChangeShapeType="1"/>
            </p:cNvSpPr>
            <p:nvPr/>
          </p:nvSpPr>
          <p:spPr bwMode="auto">
            <a:xfrm>
              <a:off x="9688" y="13076"/>
              <a:ext cx="0" cy="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3596" name="Group 44"/>
          <p:cNvGrpSpPr>
            <a:grpSpLocks/>
          </p:cNvGrpSpPr>
          <p:nvPr/>
        </p:nvGrpSpPr>
        <p:grpSpPr bwMode="auto">
          <a:xfrm>
            <a:off x="7092280" y="3501008"/>
            <a:ext cx="1365250" cy="692150"/>
            <a:chOff x="9170" y="14000"/>
            <a:chExt cx="2150" cy="1090"/>
          </a:xfrm>
        </p:grpSpPr>
        <p:sp>
          <p:nvSpPr>
            <p:cNvPr id="23597" name="AutoShape 45"/>
            <p:cNvSpPr>
              <a:spLocks noChangeArrowheads="1"/>
            </p:cNvSpPr>
            <p:nvPr/>
          </p:nvSpPr>
          <p:spPr bwMode="auto">
            <a:xfrm>
              <a:off x="9436" y="14000"/>
              <a:ext cx="1540" cy="588"/>
            </a:xfrm>
            <a:prstGeom prst="parallelogram">
              <a:avLst>
                <a:gd name="adj" fmla="val 6547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8" name="Freeform 46"/>
            <p:cNvSpPr>
              <a:spLocks/>
            </p:cNvSpPr>
            <p:nvPr/>
          </p:nvSpPr>
          <p:spPr bwMode="auto">
            <a:xfrm>
              <a:off x="9170" y="14588"/>
              <a:ext cx="1670" cy="502"/>
            </a:xfrm>
            <a:custGeom>
              <a:avLst/>
              <a:gdLst/>
              <a:ahLst/>
              <a:cxnLst>
                <a:cxn ang="0">
                  <a:pos x="266" y="0"/>
                </a:cxn>
                <a:cxn ang="0">
                  <a:pos x="0" y="492"/>
                </a:cxn>
                <a:cxn ang="0">
                  <a:pos x="860" y="342"/>
                </a:cxn>
                <a:cxn ang="0">
                  <a:pos x="1670" y="502"/>
                </a:cxn>
                <a:cxn ang="0">
                  <a:pos x="1442" y="0"/>
                </a:cxn>
              </a:cxnLst>
              <a:rect l="0" t="0" r="r" b="b"/>
              <a:pathLst>
                <a:path w="1670" h="502">
                  <a:moveTo>
                    <a:pt x="266" y="0"/>
                  </a:moveTo>
                  <a:lnTo>
                    <a:pt x="0" y="492"/>
                  </a:lnTo>
                  <a:lnTo>
                    <a:pt x="860" y="342"/>
                  </a:lnTo>
                  <a:lnTo>
                    <a:pt x="1670" y="502"/>
                  </a:lnTo>
                  <a:lnTo>
                    <a:pt x="144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99" name="Freeform 47"/>
            <p:cNvSpPr>
              <a:spLocks/>
            </p:cNvSpPr>
            <p:nvPr/>
          </p:nvSpPr>
          <p:spPr bwMode="auto">
            <a:xfrm>
              <a:off x="10840" y="14000"/>
              <a:ext cx="480" cy="109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480" y="250"/>
                </a:cxn>
                <a:cxn ang="0">
                  <a:pos x="120" y="520"/>
                </a:cxn>
                <a:cxn ang="0">
                  <a:pos x="0" y="1090"/>
                </a:cxn>
              </a:cxnLst>
              <a:rect l="0" t="0" r="r" b="b"/>
              <a:pathLst>
                <a:path w="480" h="1090">
                  <a:moveTo>
                    <a:pt x="136" y="0"/>
                  </a:moveTo>
                  <a:lnTo>
                    <a:pt x="480" y="250"/>
                  </a:lnTo>
                  <a:lnTo>
                    <a:pt x="120" y="520"/>
                  </a:lnTo>
                  <a:lnTo>
                    <a:pt x="0" y="10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0" name="Line 48"/>
            <p:cNvSpPr>
              <a:spLocks noChangeShapeType="1"/>
            </p:cNvSpPr>
            <p:nvPr/>
          </p:nvSpPr>
          <p:spPr bwMode="auto">
            <a:xfrm>
              <a:off x="9828" y="14000"/>
              <a:ext cx="756" cy="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1" name="Line 49"/>
            <p:cNvSpPr>
              <a:spLocks noChangeShapeType="1"/>
            </p:cNvSpPr>
            <p:nvPr/>
          </p:nvSpPr>
          <p:spPr bwMode="auto">
            <a:xfrm flipV="1">
              <a:off x="9436" y="14000"/>
              <a:ext cx="1540" cy="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2" name="Line 50"/>
            <p:cNvSpPr>
              <a:spLocks noChangeShapeType="1"/>
            </p:cNvSpPr>
            <p:nvPr/>
          </p:nvSpPr>
          <p:spPr bwMode="auto">
            <a:xfrm flipV="1">
              <a:off x="10024" y="14000"/>
              <a:ext cx="364" cy="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3" name="Line 51"/>
            <p:cNvSpPr>
              <a:spLocks noChangeShapeType="1"/>
            </p:cNvSpPr>
            <p:nvPr/>
          </p:nvSpPr>
          <p:spPr bwMode="auto">
            <a:xfrm>
              <a:off x="9632" y="14280"/>
              <a:ext cx="114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4" name="Line 52"/>
            <p:cNvSpPr>
              <a:spLocks noChangeShapeType="1"/>
            </p:cNvSpPr>
            <p:nvPr/>
          </p:nvSpPr>
          <p:spPr bwMode="auto">
            <a:xfrm>
              <a:off x="10024" y="14588"/>
              <a:ext cx="0" cy="3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5" name="Line 53"/>
            <p:cNvSpPr>
              <a:spLocks noChangeShapeType="1"/>
            </p:cNvSpPr>
            <p:nvPr/>
          </p:nvSpPr>
          <p:spPr bwMode="auto">
            <a:xfrm>
              <a:off x="9436" y="14588"/>
              <a:ext cx="560" cy="30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6" name="Line 54"/>
            <p:cNvSpPr>
              <a:spLocks noChangeShapeType="1"/>
            </p:cNvSpPr>
            <p:nvPr/>
          </p:nvSpPr>
          <p:spPr bwMode="auto">
            <a:xfrm flipV="1">
              <a:off x="10024" y="14588"/>
              <a:ext cx="560" cy="3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7" name="Line 55"/>
            <p:cNvSpPr>
              <a:spLocks noChangeShapeType="1"/>
            </p:cNvSpPr>
            <p:nvPr/>
          </p:nvSpPr>
          <p:spPr bwMode="auto">
            <a:xfrm>
              <a:off x="9436" y="14616"/>
              <a:ext cx="112" cy="39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8" name="Line 56"/>
            <p:cNvSpPr>
              <a:spLocks noChangeShapeType="1"/>
            </p:cNvSpPr>
            <p:nvPr/>
          </p:nvSpPr>
          <p:spPr bwMode="auto">
            <a:xfrm flipH="1">
              <a:off x="10472" y="14588"/>
              <a:ext cx="140" cy="4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09" name="Line 57"/>
            <p:cNvSpPr>
              <a:spLocks noChangeShapeType="1"/>
            </p:cNvSpPr>
            <p:nvPr/>
          </p:nvSpPr>
          <p:spPr bwMode="auto">
            <a:xfrm flipH="1" flipV="1">
              <a:off x="9296" y="14868"/>
              <a:ext cx="224" cy="1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10" name="Line 58"/>
            <p:cNvSpPr>
              <a:spLocks noChangeShapeType="1"/>
            </p:cNvSpPr>
            <p:nvPr/>
          </p:nvSpPr>
          <p:spPr bwMode="auto">
            <a:xfrm flipH="1">
              <a:off x="10948" y="14000"/>
              <a:ext cx="28" cy="5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11" name="Line 59"/>
            <p:cNvSpPr>
              <a:spLocks noChangeShapeType="1"/>
            </p:cNvSpPr>
            <p:nvPr/>
          </p:nvSpPr>
          <p:spPr bwMode="auto">
            <a:xfrm flipV="1">
              <a:off x="10612" y="14532"/>
              <a:ext cx="336" cy="5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12" name="Line 60"/>
            <p:cNvSpPr>
              <a:spLocks noChangeShapeType="1"/>
            </p:cNvSpPr>
            <p:nvPr/>
          </p:nvSpPr>
          <p:spPr bwMode="auto">
            <a:xfrm>
              <a:off x="10780" y="14280"/>
              <a:ext cx="168" cy="2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13" name="Line 61"/>
            <p:cNvSpPr>
              <a:spLocks noChangeShapeType="1"/>
            </p:cNvSpPr>
            <p:nvPr/>
          </p:nvSpPr>
          <p:spPr bwMode="auto">
            <a:xfrm>
              <a:off x="10584" y="14588"/>
              <a:ext cx="308" cy="19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14" name="Line 62"/>
            <p:cNvSpPr>
              <a:spLocks noChangeShapeType="1"/>
            </p:cNvSpPr>
            <p:nvPr/>
          </p:nvSpPr>
          <p:spPr bwMode="auto">
            <a:xfrm>
              <a:off x="10976" y="14000"/>
              <a:ext cx="196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615" name="Line 63"/>
            <p:cNvSpPr>
              <a:spLocks noChangeShapeType="1"/>
            </p:cNvSpPr>
            <p:nvPr/>
          </p:nvSpPr>
          <p:spPr bwMode="auto">
            <a:xfrm flipV="1">
              <a:off x="11172" y="14140"/>
              <a:ext cx="0" cy="2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23617" name="Picture 65" descr="http://im0-tub-ru.yandex.net/i?id=332622070-5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412776"/>
            <a:ext cx="2019300" cy="1428750"/>
          </a:xfrm>
          <a:prstGeom prst="rect">
            <a:avLst/>
          </a:prstGeom>
          <a:noFill/>
        </p:spPr>
      </p:pic>
      <p:pic>
        <p:nvPicPr>
          <p:cNvPr id="23619" name="Picture 67" descr="http://im8-tub-ru.yandex.net/i?id=257971567-27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941168"/>
            <a:ext cx="1971675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7030A0"/>
                </a:solidFill>
              </a:rPr>
              <a:t>ПАРУСНИК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24578" name="Group 2"/>
          <p:cNvGrpSpPr>
            <a:grpSpLocks noChangeAspect="1"/>
          </p:cNvGrpSpPr>
          <p:nvPr/>
        </p:nvGrpSpPr>
        <p:grpSpPr bwMode="auto">
          <a:xfrm>
            <a:off x="1691680" y="1484784"/>
            <a:ext cx="1917974" cy="1864121"/>
            <a:chOff x="9352" y="2072"/>
            <a:chExt cx="1438" cy="1398"/>
          </a:xfrm>
        </p:grpSpPr>
        <p:sp>
          <p:nvSpPr>
            <p:cNvPr id="24579" name="Freeform 3"/>
            <p:cNvSpPr>
              <a:spLocks noChangeAspect="1"/>
            </p:cNvSpPr>
            <p:nvPr/>
          </p:nvSpPr>
          <p:spPr bwMode="auto">
            <a:xfrm>
              <a:off x="10060" y="2130"/>
              <a:ext cx="720" cy="13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0" y="690"/>
                </a:cxn>
                <a:cxn ang="0">
                  <a:pos x="720" y="1340"/>
                </a:cxn>
                <a:cxn ang="0">
                  <a:pos x="0" y="670"/>
                </a:cxn>
                <a:cxn ang="0">
                  <a:pos x="0" y="0"/>
                </a:cxn>
              </a:cxnLst>
              <a:rect l="0" t="0" r="r" b="b"/>
              <a:pathLst>
                <a:path w="720" h="1340">
                  <a:moveTo>
                    <a:pt x="0" y="0"/>
                  </a:moveTo>
                  <a:lnTo>
                    <a:pt x="720" y="690"/>
                  </a:lnTo>
                  <a:lnTo>
                    <a:pt x="720" y="1340"/>
                  </a:lnTo>
                  <a:lnTo>
                    <a:pt x="0" y="6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0" name="Freeform 4"/>
            <p:cNvSpPr>
              <a:spLocks noChangeAspect="1"/>
            </p:cNvSpPr>
            <p:nvPr/>
          </p:nvSpPr>
          <p:spPr bwMode="auto">
            <a:xfrm>
              <a:off x="10080" y="2464"/>
              <a:ext cx="710" cy="666"/>
            </a:xfrm>
            <a:custGeom>
              <a:avLst/>
              <a:gdLst/>
              <a:ahLst/>
              <a:cxnLst>
                <a:cxn ang="0">
                  <a:pos x="308" y="0"/>
                </a:cxn>
                <a:cxn ang="0">
                  <a:pos x="0" y="336"/>
                </a:cxn>
                <a:cxn ang="0">
                  <a:pos x="700" y="336"/>
                </a:cxn>
                <a:cxn ang="0">
                  <a:pos x="370" y="666"/>
                </a:cxn>
                <a:cxn ang="0">
                  <a:pos x="710" y="666"/>
                </a:cxn>
              </a:cxnLst>
              <a:rect l="0" t="0" r="r" b="b"/>
              <a:pathLst>
                <a:path w="710" h="666">
                  <a:moveTo>
                    <a:pt x="308" y="0"/>
                  </a:moveTo>
                  <a:lnTo>
                    <a:pt x="0" y="336"/>
                  </a:lnTo>
                  <a:lnTo>
                    <a:pt x="700" y="336"/>
                  </a:lnTo>
                  <a:lnTo>
                    <a:pt x="370" y="666"/>
                  </a:lnTo>
                  <a:lnTo>
                    <a:pt x="710" y="6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1" name="Freeform 5"/>
            <p:cNvSpPr>
              <a:spLocks noChangeAspect="1"/>
            </p:cNvSpPr>
            <p:nvPr/>
          </p:nvSpPr>
          <p:spPr bwMode="auto">
            <a:xfrm flipH="1">
              <a:off x="9352" y="2128"/>
              <a:ext cx="720" cy="13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0" y="690"/>
                </a:cxn>
                <a:cxn ang="0">
                  <a:pos x="720" y="1340"/>
                </a:cxn>
                <a:cxn ang="0">
                  <a:pos x="0" y="670"/>
                </a:cxn>
                <a:cxn ang="0">
                  <a:pos x="0" y="0"/>
                </a:cxn>
              </a:cxnLst>
              <a:rect l="0" t="0" r="r" b="b"/>
              <a:pathLst>
                <a:path w="720" h="1340">
                  <a:moveTo>
                    <a:pt x="0" y="0"/>
                  </a:moveTo>
                  <a:lnTo>
                    <a:pt x="720" y="690"/>
                  </a:lnTo>
                  <a:lnTo>
                    <a:pt x="720" y="1340"/>
                  </a:lnTo>
                  <a:lnTo>
                    <a:pt x="0" y="6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2" name="Freeform 6"/>
            <p:cNvSpPr>
              <a:spLocks noChangeAspect="1"/>
            </p:cNvSpPr>
            <p:nvPr/>
          </p:nvSpPr>
          <p:spPr bwMode="auto">
            <a:xfrm flipH="1">
              <a:off x="9372" y="2462"/>
              <a:ext cx="710" cy="666"/>
            </a:xfrm>
            <a:custGeom>
              <a:avLst/>
              <a:gdLst/>
              <a:ahLst/>
              <a:cxnLst>
                <a:cxn ang="0">
                  <a:pos x="308" y="0"/>
                </a:cxn>
                <a:cxn ang="0">
                  <a:pos x="0" y="336"/>
                </a:cxn>
                <a:cxn ang="0">
                  <a:pos x="700" y="336"/>
                </a:cxn>
                <a:cxn ang="0">
                  <a:pos x="370" y="666"/>
                </a:cxn>
                <a:cxn ang="0">
                  <a:pos x="710" y="666"/>
                </a:cxn>
              </a:cxnLst>
              <a:rect l="0" t="0" r="r" b="b"/>
              <a:pathLst>
                <a:path w="710" h="666">
                  <a:moveTo>
                    <a:pt x="308" y="0"/>
                  </a:moveTo>
                  <a:lnTo>
                    <a:pt x="0" y="336"/>
                  </a:lnTo>
                  <a:lnTo>
                    <a:pt x="700" y="336"/>
                  </a:lnTo>
                  <a:lnTo>
                    <a:pt x="370" y="666"/>
                  </a:lnTo>
                  <a:lnTo>
                    <a:pt x="710" y="66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3" name="Freeform 7"/>
            <p:cNvSpPr>
              <a:spLocks noChangeAspect="1"/>
            </p:cNvSpPr>
            <p:nvPr/>
          </p:nvSpPr>
          <p:spPr bwMode="auto">
            <a:xfrm>
              <a:off x="9660" y="2072"/>
              <a:ext cx="410" cy="678"/>
            </a:xfrm>
            <a:custGeom>
              <a:avLst/>
              <a:gdLst/>
              <a:ahLst/>
              <a:cxnLst>
                <a:cxn ang="0">
                  <a:pos x="392" y="56"/>
                </a:cxn>
                <a:cxn ang="0">
                  <a:pos x="0" y="0"/>
                </a:cxn>
                <a:cxn ang="0">
                  <a:pos x="410" y="678"/>
                </a:cxn>
              </a:cxnLst>
              <a:rect l="0" t="0" r="r" b="b"/>
              <a:pathLst>
                <a:path w="410" h="678">
                  <a:moveTo>
                    <a:pt x="392" y="56"/>
                  </a:moveTo>
                  <a:lnTo>
                    <a:pt x="0" y="0"/>
                  </a:lnTo>
                  <a:lnTo>
                    <a:pt x="410" y="678"/>
                  </a:lnTo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4" name="Freeform 8"/>
            <p:cNvSpPr>
              <a:spLocks noChangeAspect="1"/>
            </p:cNvSpPr>
            <p:nvPr/>
          </p:nvSpPr>
          <p:spPr bwMode="auto">
            <a:xfrm>
              <a:off x="10163" y="2072"/>
              <a:ext cx="281" cy="231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281" y="0"/>
                </a:cxn>
                <a:cxn ang="0">
                  <a:pos x="172" y="231"/>
                </a:cxn>
              </a:cxnLst>
              <a:rect l="0" t="0" r="r" b="b"/>
              <a:pathLst>
                <a:path w="281" h="231">
                  <a:moveTo>
                    <a:pt x="0" y="58"/>
                  </a:moveTo>
                  <a:lnTo>
                    <a:pt x="281" y="0"/>
                  </a:lnTo>
                  <a:lnTo>
                    <a:pt x="172" y="231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5" name="Line 9"/>
            <p:cNvSpPr>
              <a:spLocks noChangeAspect="1" noChangeShapeType="1"/>
            </p:cNvSpPr>
            <p:nvPr/>
          </p:nvSpPr>
          <p:spPr bwMode="auto">
            <a:xfrm>
              <a:off x="9660" y="2072"/>
              <a:ext cx="392" cy="7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6" name="Freeform 10"/>
            <p:cNvSpPr>
              <a:spLocks noChangeAspect="1"/>
            </p:cNvSpPr>
            <p:nvPr/>
          </p:nvSpPr>
          <p:spPr bwMode="auto">
            <a:xfrm>
              <a:off x="10136" y="2128"/>
              <a:ext cx="644" cy="672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8" y="0"/>
                </a:cxn>
                <a:cxn ang="0">
                  <a:pos x="644" y="672"/>
                </a:cxn>
              </a:cxnLst>
              <a:rect l="0" t="0" r="r" b="b"/>
              <a:pathLst>
                <a:path w="644" h="672">
                  <a:moveTo>
                    <a:pt x="0" y="56"/>
                  </a:moveTo>
                  <a:lnTo>
                    <a:pt x="28" y="0"/>
                  </a:lnTo>
                  <a:lnTo>
                    <a:pt x="644" y="67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4587" name="Group 11"/>
          <p:cNvGrpSpPr>
            <a:grpSpLocks/>
          </p:cNvGrpSpPr>
          <p:nvPr/>
        </p:nvGrpSpPr>
        <p:grpSpPr bwMode="auto">
          <a:xfrm>
            <a:off x="4932040" y="1772816"/>
            <a:ext cx="1621210" cy="1368152"/>
            <a:chOff x="9497" y="3586"/>
            <a:chExt cx="1531" cy="982"/>
          </a:xfrm>
        </p:grpSpPr>
        <p:sp>
          <p:nvSpPr>
            <p:cNvPr id="24588" name="AutoShape 12"/>
            <p:cNvSpPr>
              <a:spLocks noChangeAspect="1" noChangeArrowheads="1"/>
            </p:cNvSpPr>
            <p:nvPr/>
          </p:nvSpPr>
          <p:spPr bwMode="auto">
            <a:xfrm rot="-8118331">
              <a:off x="9497" y="3717"/>
              <a:ext cx="1531" cy="37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89" name="Freeform 13"/>
            <p:cNvSpPr>
              <a:spLocks noChangeAspect="1"/>
            </p:cNvSpPr>
            <p:nvPr/>
          </p:nvSpPr>
          <p:spPr bwMode="auto">
            <a:xfrm>
              <a:off x="9630" y="3775"/>
              <a:ext cx="501" cy="793"/>
            </a:xfrm>
            <a:custGeom>
              <a:avLst/>
              <a:gdLst/>
              <a:ahLst/>
              <a:cxnLst>
                <a:cxn ang="0">
                  <a:pos x="501" y="262"/>
                </a:cxn>
                <a:cxn ang="0">
                  <a:pos x="0" y="793"/>
                </a:cxn>
                <a:cxn ang="0">
                  <a:pos x="0" y="240"/>
                </a:cxn>
                <a:cxn ang="0">
                  <a:pos x="237" y="0"/>
                </a:cxn>
              </a:cxnLst>
              <a:rect l="0" t="0" r="r" b="b"/>
              <a:pathLst>
                <a:path w="501" h="793">
                  <a:moveTo>
                    <a:pt x="501" y="262"/>
                  </a:moveTo>
                  <a:lnTo>
                    <a:pt x="0" y="793"/>
                  </a:lnTo>
                  <a:lnTo>
                    <a:pt x="0" y="240"/>
                  </a:lnTo>
                  <a:lnTo>
                    <a:pt x="237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0" name="Freeform 14"/>
            <p:cNvSpPr>
              <a:spLocks noChangeAspect="1"/>
            </p:cNvSpPr>
            <p:nvPr/>
          </p:nvSpPr>
          <p:spPr bwMode="auto">
            <a:xfrm>
              <a:off x="10130" y="3771"/>
              <a:ext cx="542" cy="513"/>
            </a:xfrm>
            <a:custGeom>
              <a:avLst/>
              <a:gdLst/>
              <a:ahLst/>
              <a:cxnLst>
                <a:cxn ang="0">
                  <a:pos x="529" y="513"/>
                </a:cxn>
                <a:cxn ang="0">
                  <a:pos x="250" y="504"/>
                </a:cxn>
                <a:cxn ang="0">
                  <a:pos x="542" y="276"/>
                </a:cxn>
                <a:cxn ang="0">
                  <a:pos x="0" y="265"/>
                </a:cxn>
                <a:cxn ang="0">
                  <a:pos x="263" y="0"/>
                </a:cxn>
              </a:cxnLst>
              <a:rect l="0" t="0" r="r" b="b"/>
              <a:pathLst>
                <a:path w="542" h="513">
                  <a:moveTo>
                    <a:pt x="529" y="513"/>
                  </a:moveTo>
                  <a:lnTo>
                    <a:pt x="250" y="504"/>
                  </a:lnTo>
                  <a:lnTo>
                    <a:pt x="542" y="276"/>
                  </a:lnTo>
                  <a:lnTo>
                    <a:pt x="0" y="265"/>
                  </a:lnTo>
                  <a:lnTo>
                    <a:pt x="263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1" name="Freeform 15"/>
            <p:cNvSpPr>
              <a:spLocks noChangeAspect="1"/>
            </p:cNvSpPr>
            <p:nvPr/>
          </p:nvSpPr>
          <p:spPr bwMode="auto">
            <a:xfrm rot="-8118331">
              <a:off x="9945" y="3586"/>
              <a:ext cx="372" cy="3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2" y="532"/>
                </a:cxn>
                <a:cxn ang="0">
                  <a:pos x="532" y="0"/>
                </a:cxn>
              </a:cxnLst>
              <a:rect l="0" t="0" r="r" b="b"/>
              <a:pathLst>
                <a:path w="532" h="532">
                  <a:moveTo>
                    <a:pt x="0" y="0"/>
                  </a:moveTo>
                  <a:lnTo>
                    <a:pt x="532" y="532"/>
                  </a:lnTo>
                  <a:lnTo>
                    <a:pt x="53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2" name="Freeform 16"/>
            <p:cNvSpPr>
              <a:spLocks noChangeAspect="1"/>
            </p:cNvSpPr>
            <p:nvPr/>
          </p:nvSpPr>
          <p:spPr bwMode="auto">
            <a:xfrm>
              <a:off x="9630" y="4028"/>
              <a:ext cx="501" cy="270"/>
            </a:xfrm>
            <a:custGeom>
              <a:avLst/>
              <a:gdLst/>
              <a:ahLst/>
              <a:cxnLst>
                <a:cxn ang="0">
                  <a:pos x="501" y="8"/>
                </a:cxn>
                <a:cxn ang="0">
                  <a:pos x="0" y="0"/>
                </a:cxn>
                <a:cxn ang="0">
                  <a:pos x="248" y="270"/>
                </a:cxn>
                <a:cxn ang="0">
                  <a:pos x="0" y="262"/>
                </a:cxn>
              </a:cxnLst>
              <a:rect l="0" t="0" r="r" b="b"/>
              <a:pathLst>
                <a:path w="501" h="270">
                  <a:moveTo>
                    <a:pt x="501" y="8"/>
                  </a:moveTo>
                  <a:lnTo>
                    <a:pt x="0" y="0"/>
                  </a:lnTo>
                  <a:lnTo>
                    <a:pt x="248" y="270"/>
                  </a:lnTo>
                  <a:lnTo>
                    <a:pt x="0" y="26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3" name="Freeform 17"/>
            <p:cNvSpPr>
              <a:spLocks noChangeAspect="1"/>
            </p:cNvSpPr>
            <p:nvPr/>
          </p:nvSpPr>
          <p:spPr bwMode="auto">
            <a:xfrm rot="-8118331">
              <a:off x="9534" y="3637"/>
              <a:ext cx="373" cy="3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32" y="0"/>
                </a:cxn>
                <a:cxn ang="0">
                  <a:pos x="476" y="56"/>
                </a:cxn>
              </a:cxnLst>
              <a:rect l="0" t="0" r="r" b="b"/>
              <a:pathLst>
                <a:path w="532" h="56">
                  <a:moveTo>
                    <a:pt x="0" y="28"/>
                  </a:moveTo>
                  <a:lnTo>
                    <a:pt x="532" y="0"/>
                  </a:lnTo>
                  <a:lnTo>
                    <a:pt x="476" y="5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4594" name="Group 18"/>
          <p:cNvGrpSpPr>
            <a:grpSpLocks noChangeAspect="1"/>
          </p:cNvGrpSpPr>
          <p:nvPr/>
        </p:nvGrpSpPr>
        <p:grpSpPr bwMode="auto">
          <a:xfrm>
            <a:off x="1835696" y="4365104"/>
            <a:ext cx="2429732" cy="1656184"/>
            <a:chOff x="9360" y="4433"/>
            <a:chExt cx="1531" cy="1044"/>
          </a:xfrm>
        </p:grpSpPr>
        <p:sp>
          <p:nvSpPr>
            <p:cNvPr id="24595" name="AutoShape 19"/>
            <p:cNvSpPr>
              <a:spLocks noChangeAspect="1" noChangeArrowheads="1"/>
            </p:cNvSpPr>
            <p:nvPr/>
          </p:nvSpPr>
          <p:spPr bwMode="auto">
            <a:xfrm rot="31078">
              <a:off x="9360" y="5102"/>
              <a:ext cx="1531" cy="37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6" name="Freeform 20"/>
            <p:cNvSpPr>
              <a:spLocks noChangeAspect="1"/>
            </p:cNvSpPr>
            <p:nvPr/>
          </p:nvSpPr>
          <p:spPr bwMode="auto">
            <a:xfrm rot="8149408">
              <a:off x="9962" y="4433"/>
              <a:ext cx="501" cy="793"/>
            </a:xfrm>
            <a:custGeom>
              <a:avLst/>
              <a:gdLst/>
              <a:ahLst/>
              <a:cxnLst>
                <a:cxn ang="0">
                  <a:pos x="501" y="262"/>
                </a:cxn>
                <a:cxn ang="0">
                  <a:pos x="0" y="793"/>
                </a:cxn>
                <a:cxn ang="0">
                  <a:pos x="0" y="240"/>
                </a:cxn>
                <a:cxn ang="0">
                  <a:pos x="237" y="0"/>
                </a:cxn>
              </a:cxnLst>
              <a:rect l="0" t="0" r="r" b="b"/>
              <a:pathLst>
                <a:path w="501" h="793">
                  <a:moveTo>
                    <a:pt x="501" y="262"/>
                  </a:moveTo>
                  <a:lnTo>
                    <a:pt x="0" y="793"/>
                  </a:lnTo>
                  <a:lnTo>
                    <a:pt x="0" y="240"/>
                  </a:lnTo>
                  <a:lnTo>
                    <a:pt x="237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7" name="Freeform 21"/>
            <p:cNvSpPr>
              <a:spLocks noChangeAspect="1"/>
            </p:cNvSpPr>
            <p:nvPr/>
          </p:nvSpPr>
          <p:spPr bwMode="auto">
            <a:xfrm>
              <a:off x="9555" y="5101"/>
              <a:ext cx="574" cy="37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173" y="14"/>
                </a:cxn>
                <a:cxn ang="0">
                  <a:pos x="178" y="370"/>
                </a:cxn>
                <a:cxn ang="0">
                  <a:pos x="574" y="0"/>
                </a:cxn>
                <a:cxn ang="0">
                  <a:pos x="570" y="373"/>
                </a:cxn>
              </a:cxnLst>
              <a:rect l="0" t="0" r="r" b="b"/>
              <a:pathLst>
                <a:path w="574" h="373">
                  <a:moveTo>
                    <a:pt x="0" y="172"/>
                  </a:moveTo>
                  <a:lnTo>
                    <a:pt x="173" y="14"/>
                  </a:lnTo>
                  <a:lnTo>
                    <a:pt x="178" y="370"/>
                  </a:lnTo>
                  <a:lnTo>
                    <a:pt x="574" y="0"/>
                  </a:lnTo>
                  <a:lnTo>
                    <a:pt x="570" y="373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8" name="Freeform 22"/>
            <p:cNvSpPr>
              <a:spLocks noChangeAspect="1"/>
            </p:cNvSpPr>
            <p:nvPr/>
          </p:nvSpPr>
          <p:spPr bwMode="auto">
            <a:xfrm rot="31078">
              <a:off x="10126" y="5104"/>
              <a:ext cx="372" cy="3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2" y="532"/>
                </a:cxn>
                <a:cxn ang="0">
                  <a:pos x="532" y="0"/>
                </a:cxn>
              </a:cxnLst>
              <a:rect l="0" t="0" r="r" b="b"/>
              <a:pathLst>
                <a:path w="532" h="532">
                  <a:moveTo>
                    <a:pt x="0" y="0"/>
                  </a:moveTo>
                  <a:lnTo>
                    <a:pt x="532" y="532"/>
                  </a:lnTo>
                  <a:lnTo>
                    <a:pt x="53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9" name="Freeform 23"/>
            <p:cNvSpPr>
              <a:spLocks noChangeAspect="1"/>
            </p:cNvSpPr>
            <p:nvPr/>
          </p:nvSpPr>
          <p:spPr bwMode="auto">
            <a:xfrm>
              <a:off x="10125" y="4571"/>
              <a:ext cx="369" cy="531"/>
            </a:xfrm>
            <a:custGeom>
              <a:avLst/>
              <a:gdLst/>
              <a:ahLst/>
              <a:cxnLst>
                <a:cxn ang="0">
                  <a:pos x="4" y="531"/>
                </a:cxn>
                <a:cxn ang="0">
                  <a:pos x="369" y="187"/>
                </a:cxn>
                <a:cxn ang="0">
                  <a:pos x="0" y="184"/>
                </a:cxn>
                <a:cxn ang="0">
                  <a:pos x="186" y="0"/>
                </a:cxn>
              </a:cxnLst>
              <a:rect l="0" t="0" r="r" b="b"/>
              <a:pathLst>
                <a:path w="369" h="531">
                  <a:moveTo>
                    <a:pt x="4" y="531"/>
                  </a:moveTo>
                  <a:lnTo>
                    <a:pt x="369" y="187"/>
                  </a:lnTo>
                  <a:lnTo>
                    <a:pt x="0" y="184"/>
                  </a:lnTo>
                  <a:lnTo>
                    <a:pt x="186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0" name="Freeform 24"/>
            <p:cNvSpPr>
              <a:spLocks noChangeAspect="1"/>
            </p:cNvSpPr>
            <p:nvPr/>
          </p:nvSpPr>
          <p:spPr bwMode="auto">
            <a:xfrm rot="31078">
              <a:off x="10500" y="5068"/>
              <a:ext cx="373" cy="3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32" y="0"/>
                </a:cxn>
                <a:cxn ang="0">
                  <a:pos x="476" y="56"/>
                </a:cxn>
              </a:cxnLst>
              <a:rect l="0" t="0" r="r" b="b"/>
              <a:pathLst>
                <a:path w="532" h="56">
                  <a:moveTo>
                    <a:pt x="0" y="28"/>
                  </a:moveTo>
                  <a:lnTo>
                    <a:pt x="532" y="0"/>
                  </a:lnTo>
                  <a:lnTo>
                    <a:pt x="476" y="5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24602" name="Picture 26" descr="http://im0-tub-ru.yandex.net/i?id=160943675-4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221088"/>
            <a:ext cx="2784307" cy="20882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7030A0"/>
                </a:solidFill>
              </a:rPr>
              <a:t>ЛОДКА ,КАТАМАРАН</a:t>
            </a:r>
            <a:endParaRPr lang="ru-RU" sz="2000" dirty="0">
              <a:solidFill>
                <a:srgbClr val="7030A0"/>
              </a:solidFill>
            </a:endParaRPr>
          </a:p>
        </p:txBody>
      </p:sp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611560" y="1340768"/>
            <a:ext cx="2160240" cy="836860"/>
            <a:chOff x="8540" y="7387"/>
            <a:chExt cx="2146" cy="639"/>
          </a:xfrm>
        </p:grpSpPr>
        <p:sp>
          <p:nvSpPr>
            <p:cNvPr id="25603" name="AutoShape 3"/>
            <p:cNvSpPr>
              <a:spLocks noChangeAspect="1" noChangeArrowheads="1"/>
            </p:cNvSpPr>
            <p:nvPr/>
          </p:nvSpPr>
          <p:spPr bwMode="auto">
            <a:xfrm rot="31078">
              <a:off x="8540" y="7500"/>
              <a:ext cx="2146" cy="52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04" name="Freeform 4"/>
            <p:cNvSpPr>
              <a:spLocks noChangeAspect="1"/>
            </p:cNvSpPr>
            <p:nvPr/>
          </p:nvSpPr>
          <p:spPr bwMode="auto">
            <a:xfrm>
              <a:off x="8813" y="7499"/>
              <a:ext cx="805" cy="52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173" y="14"/>
                </a:cxn>
                <a:cxn ang="0">
                  <a:pos x="178" y="370"/>
                </a:cxn>
                <a:cxn ang="0">
                  <a:pos x="574" y="0"/>
                </a:cxn>
                <a:cxn ang="0">
                  <a:pos x="570" y="373"/>
                </a:cxn>
              </a:cxnLst>
              <a:rect l="0" t="0" r="r" b="b"/>
              <a:pathLst>
                <a:path w="574" h="373">
                  <a:moveTo>
                    <a:pt x="0" y="172"/>
                  </a:moveTo>
                  <a:lnTo>
                    <a:pt x="173" y="14"/>
                  </a:lnTo>
                  <a:lnTo>
                    <a:pt x="178" y="370"/>
                  </a:lnTo>
                  <a:lnTo>
                    <a:pt x="574" y="0"/>
                  </a:lnTo>
                  <a:lnTo>
                    <a:pt x="570" y="373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05" name="Freeform 5"/>
            <p:cNvSpPr>
              <a:spLocks noChangeAspect="1"/>
            </p:cNvSpPr>
            <p:nvPr/>
          </p:nvSpPr>
          <p:spPr bwMode="auto">
            <a:xfrm rot="31078">
              <a:off x="9614" y="7503"/>
              <a:ext cx="521" cy="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2" y="532"/>
                </a:cxn>
                <a:cxn ang="0">
                  <a:pos x="532" y="0"/>
                </a:cxn>
              </a:cxnLst>
              <a:rect l="0" t="0" r="r" b="b"/>
              <a:pathLst>
                <a:path w="532" h="532">
                  <a:moveTo>
                    <a:pt x="0" y="0"/>
                  </a:moveTo>
                  <a:lnTo>
                    <a:pt x="532" y="532"/>
                  </a:lnTo>
                  <a:lnTo>
                    <a:pt x="53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06" name="Freeform 6"/>
            <p:cNvSpPr>
              <a:spLocks noChangeAspect="1"/>
            </p:cNvSpPr>
            <p:nvPr/>
          </p:nvSpPr>
          <p:spPr bwMode="auto">
            <a:xfrm>
              <a:off x="8550" y="7387"/>
              <a:ext cx="2123" cy="105"/>
            </a:xfrm>
            <a:custGeom>
              <a:avLst/>
              <a:gdLst/>
              <a:ahLst/>
              <a:cxnLst>
                <a:cxn ang="0">
                  <a:pos x="7" y="84"/>
                </a:cxn>
                <a:cxn ang="0">
                  <a:pos x="985" y="53"/>
                </a:cxn>
                <a:cxn ang="0">
                  <a:pos x="0" y="23"/>
                </a:cxn>
                <a:cxn ang="0">
                  <a:pos x="1058" y="0"/>
                </a:cxn>
                <a:cxn ang="0">
                  <a:pos x="2123" y="31"/>
                </a:cxn>
                <a:cxn ang="0">
                  <a:pos x="1090" y="42"/>
                </a:cxn>
                <a:cxn ang="0">
                  <a:pos x="2120" y="105"/>
                </a:cxn>
              </a:cxnLst>
              <a:rect l="0" t="0" r="r" b="b"/>
              <a:pathLst>
                <a:path w="2123" h="105">
                  <a:moveTo>
                    <a:pt x="7" y="84"/>
                  </a:moveTo>
                  <a:lnTo>
                    <a:pt x="985" y="53"/>
                  </a:lnTo>
                  <a:lnTo>
                    <a:pt x="0" y="23"/>
                  </a:lnTo>
                  <a:lnTo>
                    <a:pt x="1058" y="0"/>
                  </a:lnTo>
                  <a:lnTo>
                    <a:pt x="2123" y="31"/>
                  </a:lnTo>
                  <a:lnTo>
                    <a:pt x="1090" y="42"/>
                  </a:lnTo>
                  <a:lnTo>
                    <a:pt x="2120" y="10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07" name="Line 7"/>
            <p:cNvSpPr>
              <a:spLocks noChangeAspect="1" noChangeShapeType="1"/>
            </p:cNvSpPr>
            <p:nvPr/>
          </p:nvSpPr>
          <p:spPr bwMode="auto">
            <a:xfrm>
              <a:off x="8624" y="7431"/>
              <a:ext cx="34" cy="3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08" name="Freeform 8"/>
            <p:cNvSpPr>
              <a:spLocks noChangeAspect="1"/>
            </p:cNvSpPr>
            <p:nvPr/>
          </p:nvSpPr>
          <p:spPr bwMode="auto">
            <a:xfrm>
              <a:off x="10620" y="7420"/>
              <a:ext cx="49" cy="84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99"/>
                </a:cxn>
              </a:cxnLst>
              <a:rect l="0" t="0" r="r" b="b"/>
              <a:pathLst>
                <a:path w="58" h="99">
                  <a:moveTo>
                    <a:pt x="58" y="0"/>
                  </a:moveTo>
                  <a:lnTo>
                    <a:pt x="0" y="9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5609" name="Group 9"/>
          <p:cNvGrpSpPr>
            <a:grpSpLocks/>
          </p:cNvGrpSpPr>
          <p:nvPr/>
        </p:nvGrpSpPr>
        <p:grpSpPr bwMode="auto">
          <a:xfrm>
            <a:off x="6660232" y="1268760"/>
            <a:ext cx="2160240" cy="1076126"/>
            <a:chOff x="8385" y="9338"/>
            <a:chExt cx="2196" cy="788"/>
          </a:xfrm>
        </p:grpSpPr>
        <p:sp>
          <p:nvSpPr>
            <p:cNvPr id="25610" name="AutoShape 10"/>
            <p:cNvSpPr>
              <a:spLocks noChangeAspect="1" noChangeArrowheads="1"/>
            </p:cNvSpPr>
            <p:nvPr/>
          </p:nvSpPr>
          <p:spPr bwMode="auto">
            <a:xfrm rot="31078">
              <a:off x="8400" y="9600"/>
              <a:ext cx="2146" cy="52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1" name="Freeform 11"/>
            <p:cNvSpPr>
              <a:spLocks noChangeAspect="1"/>
            </p:cNvSpPr>
            <p:nvPr/>
          </p:nvSpPr>
          <p:spPr bwMode="auto">
            <a:xfrm>
              <a:off x="8673" y="9599"/>
              <a:ext cx="805" cy="52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173" y="14"/>
                </a:cxn>
                <a:cxn ang="0">
                  <a:pos x="178" y="370"/>
                </a:cxn>
                <a:cxn ang="0">
                  <a:pos x="574" y="0"/>
                </a:cxn>
                <a:cxn ang="0">
                  <a:pos x="570" y="373"/>
                </a:cxn>
              </a:cxnLst>
              <a:rect l="0" t="0" r="r" b="b"/>
              <a:pathLst>
                <a:path w="574" h="373">
                  <a:moveTo>
                    <a:pt x="0" y="172"/>
                  </a:moveTo>
                  <a:lnTo>
                    <a:pt x="173" y="14"/>
                  </a:lnTo>
                  <a:lnTo>
                    <a:pt x="178" y="370"/>
                  </a:lnTo>
                  <a:lnTo>
                    <a:pt x="574" y="0"/>
                  </a:lnTo>
                  <a:lnTo>
                    <a:pt x="570" y="373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2" name="Freeform 12"/>
            <p:cNvSpPr>
              <a:spLocks noChangeAspect="1"/>
            </p:cNvSpPr>
            <p:nvPr/>
          </p:nvSpPr>
          <p:spPr bwMode="auto">
            <a:xfrm rot="31078">
              <a:off x="9474" y="9603"/>
              <a:ext cx="521" cy="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2" y="532"/>
                </a:cxn>
                <a:cxn ang="0">
                  <a:pos x="532" y="0"/>
                </a:cxn>
              </a:cxnLst>
              <a:rect l="0" t="0" r="r" b="b"/>
              <a:pathLst>
                <a:path w="532" h="532">
                  <a:moveTo>
                    <a:pt x="0" y="0"/>
                  </a:moveTo>
                  <a:lnTo>
                    <a:pt x="532" y="532"/>
                  </a:lnTo>
                  <a:lnTo>
                    <a:pt x="53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3" name="Freeform 13"/>
            <p:cNvSpPr>
              <a:spLocks noChangeAspect="1"/>
            </p:cNvSpPr>
            <p:nvPr/>
          </p:nvSpPr>
          <p:spPr bwMode="auto">
            <a:xfrm>
              <a:off x="8385" y="9338"/>
              <a:ext cx="2190" cy="254"/>
            </a:xfrm>
            <a:custGeom>
              <a:avLst/>
              <a:gdLst/>
              <a:ahLst/>
              <a:cxnLst>
                <a:cxn ang="0">
                  <a:pos x="30" y="232"/>
                </a:cxn>
                <a:cxn ang="0">
                  <a:pos x="1010" y="151"/>
                </a:cxn>
                <a:cxn ang="0">
                  <a:pos x="0" y="0"/>
                </a:cxn>
                <a:cxn ang="0">
                  <a:pos x="1065" y="15"/>
                </a:cxn>
                <a:cxn ang="0">
                  <a:pos x="2190" y="52"/>
                </a:cxn>
                <a:cxn ang="0">
                  <a:pos x="1133" y="120"/>
                </a:cxn>
                <a:cxn ang="0">
                  <a:pos x="2145" y="254"/>
                </a:cxn>
              </a:cxnLst>
              <a:rect l="0" t="0" r="r" b="b"/>
              <a:pathLst>
                <a:path w="2190" h="254">
                  <a:moveTo>
                    <a:pt x="30" y="232"/>
                  </a:moveTo>
                  <a:lnTo>
                    <a:pt x="1010" y="151"/>
                  </a:lnTo>
                  <a:lnTo>
                    <a:pt x="0" y="0"/>
                  </a:lnTo>
                  <a:lnTo>
                    <a:pt x="1065" y="15"/>
                  </a:lnTo>
                  <a:lnTo>
                    <a:pt x="2190" y="52"/>
                  </a:lnTo>
                  <a:lnTo>
                    <a:pt x="1133" y="120"/>
                  </a:lnTo>
                  <a:lnTo>
                    <a:pt x="2145" y="25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4" name="Line 14"/>
            <p:cNvSpPr>
              <a:spLocks noChangeAspect="1" noChangeShapeType="1"/>
            </p:cNvSpPr>
            <p:nvPr/>
          </p:nvSpPr>
          <p:spPr bwMode="auto">
            <a:xfrm>
              <a:off x="8400" y="9352"/>
              <a:ext cx="168" cy="1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5" name="Freeform 15"/>
            <p:cNvSpPr>
              <a:spLocks noChangeAspect="1"/>
            </p:cNvSpPr>
            <p:nvPr/>
          </p:nvSpPr>
          <p:spPr bwMode="auto">
            <a:xfrm>
              <a:off x="10483" y="9408"/>
              <a:ext cx="98" cy="168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99"/>
                </a:cxn>
              </a:cxnLst>
              <a:rect l="0" t="0" r="r" b="b"/>
              <a:pathLst>
                <a:path w="58" h="99">
                  <a:moveTo>
                    <a:pt x="58" y="0"/>
                  </a:moveTo>
                  <a:lnTo>
                    <a:pt x="0" y="9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5616" name="Group 16"/>
          <p:cNvGrpSpPr>
            <a:grpSpLocks/>
          </p:cNvGrpSpPr>
          <p:nvPr/>
        </p:nvGrpSpPr>
        <p:grpSpPr bwMode="auto">
          <a:xfrm>
            <a:off x="899592" y="4293096"/>
            <a:ext cx="2547541" cy="1293738"/>
            <a:chOff x="8008" y="14084"/>
            <a:chExt cx="2196" cy="788"/>
          </a:xfrm>
        </p:grpSpPr>
        <p:sp>
          <p:nvSpPr>
            <p:cNvPr id="25617" name="AutoShape 17"/>
            <p:cNvSpPr>
              <a:spLocks noChangeAspect="1" noChangeArrowheads="1"/>
            </p:cNvSpPr>
            <p:nvPr/>
          </p:nvSpPr>
          <p:spPr bwMode="auto">
            <a:xfrm rot="31078">
              <a:off x="8023" y="14346"/>
              <a:ext cx="2146" cy="52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8" name="Freeform 18"/>
            <p:cNvSpPr>
              <a:spLocks noChangeAspect="1"/>
            </p:cNvSpPr>
            <p:nvPr/>
          </p:nvSpPr>
          <p:spPr bwMode="auto">
            <a:xfrm>
              <a:off x="8296" y="14345"/>
              <a:ext cx="805" cy="523"/>
            </a:xfrm>
            <a:custGeom>
              <a:avLst/>
              <a:gdLst/>
              <a:ahLst/>
              <a:cxnLst>
                <a:cxn ang="0">
                  <a:pos x="0" y="172"/>
                </a:cxn>
                <a:cxn ang="0">
                  <a:pos x="173" y="14"/>
                </a:cxn>
                <a:cxn ang="0">
                  <a:pos x="178" y="370"/>
                </a:cxn>
                <a:cxn ang="0">
                  <a:pos x="574" y="0"/>
                </a:cxn>
                <a:cxn ang="0">
                  <a:pos x="570" y="373"/>
                </a:cxn>
              </a:cxnLst>
              <a:rect l="0" t="0" r="r" b="b"/>
              <a:pathLst>
                <a:path w="574" h="373">
                  <a:moveTo>
                    <a:pt x="0" y="172"/>
                  </a:moveTo>
                  <a:lnTo>
                    <a:pt x="173" y="14"/>
                  </a:lnTo>
                  <a:lnTo>
                    <a:pt x="178" y="370"/>
                  </a:lnTo>
                  <a:lnTo>
                    <a:pt x="574" y="0"/>
                  </a:lnTo>
                  <a:lnTo>
                    <a:pt x="570" y="373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19" name="Freeform 19"/>
            <p:cNvSpPr>
              <a:spLocks noChangeAspect="1"/>
            </p:cNvSpPr>
            <p:nvPr/>
          </p:nvSpPr>
          <p:spPr bwMode="auto">
            <a:xfrm rot="31078">
              <a:off x="9097" y="14349"/>
              <a:ext cx="521" cy="5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2" y="532"/>
                </a:cxn>
                <a:cxn ang="0">
                  <a:pos x="532" y="0"/>
                </a:cxn>
              </a:cxnLst>
              <a:rect l="0" t="0" r="r" b="b"/>
              <a:pathLst>
                <a:path w="532" h="532">
                  <a:moveTo>
                    <a:pt x="0" y="0"/>
                  </a:moveTo>
                  <a:lnTo>
                    <a:pt x="532" y="532"/>
                  </a:lnTo>
                  <a:lnTo>
                    <a:pt x="53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20" name="Freeform 20"/>
            <p:cNvSpPr>
              <a:spLocks noChangeAspect="1"/>
            </p:cNvSpPr>
            <p:nvPr/>
          </p:nvSpPr>
          <p:spPr bwMode="auto">
            <a:xfrm>
              <a:off x="8008" y="14084"/>
              <a:ext cx="2190" cy="254"/>
            </a:xfrm>
            <a:custGeom>
              <a:avLst/>
              <a:gdLst/>
              <a:ahLst/>
              <a:cxnLst>
                <a:cxn ang="0">
                  <a:pos x="30" y="232"/>
                </a:cxn>
                <a:cxn ang="0">
                  <a:pos x="1010" y="151"/>
                </a:cxn>
                <a:cxn ang="0">
                  <a:pos x="0" y="0"/>
                </a:cxn>
                <a:cxn ang="0">
                  <a:pos x="1065" y="15"/>
                </a:cxn>
                <a:cxn ang="0">
                  <a:pos x="2190" y="52"/>
                </a:cxn>
                <a:cxn ang="0">
                  <a:pos x="1133" y="120"/>
                </a:cxn>
                <a:cxn ang="0">
                  <a:pos x="2145" y="254"/>
                </a:cxn>
              </a:cxnLst>
              <a:rect l="0" t="0" r="r" b="b"/>
              <a:pathLst>
                <a:path w="2190" h="254">
                  <a:moveTo>
                    <a:pt x="30" y="232"/>
                  </a:moveTo>
                  <a:lnTo>
                    <a:pt x="1010" y="151"/>
                  </a:lnTo>
                  <a:lnTo>
                    <a:pt x="0" y="0"/>
                  </a:lnTo>
                  <a:lnTo>
                    <a:pt x="1065" y="15"/>
                  </a:lnTo>
                  <a:lnTo>
                    <a:pt x="2190" y="52"/>
                  </a:lnTo>
                  <a:lnTo>
                    <a:pt x="1133" y="120"/>
                  </a:lnTo>
                  <a:lnTo>
                    <a:pt x="2145" y="25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21" name="Line 21"/>
            <p:cNvSpPr>
              <a:spLocks noChangeAspect="1" noChangeShapeType="1"/>
            </p:cNvSpPr>
            <p:nvPr/>
          </p:nvSpPr>
          <p:spPr bwMode="auto">
            <a:xfrm>
              <a:off x="8023" y="14098"/>
              <a:ext cx="181" cy="18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22" name="Freeform 22"/>
            <p:cNvSpPr>
              <a:spLocks noChangeAspect="1"/>
            </p:cNvSpPr>
            <p:nvPr/>
          </p:nvSpPr>
          <p:spPr bwMode="auto">
            <a:xfrm>
              <a:off x="10106" y="14154"/>
              <a:ext cx="98" cy="168"/>
            </a:xfrm>
            <a:custGeom>
              <a:avLst/>
              <a:gdLst/>
              <a:ahLst/>
              <a:cxnLst>
                <a:cxn ang="0">
                  <a:pos x="58" y="0"/>
                </a:cxn>
                <a:cxn ang="0">
                  <a:pos x="0" y="99"/>
                </a:cxn>
              </a:cxnLst>
              <a:rect l="0" t="0" r="r" b="b"/>
              <a:pathLst>
                <a:path w="58" h="99">
                  <a:moveTo>
                    <a:pt x="58" y="0"/>
                  </a:moveTo>
                  <a:lnTo>
                    <a:pt x="0" y="9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23" name="Freeform 23"/>
            <p:cNvSpPr>
              <a:spLocks/>
            </p:cNvSpPr>
            <p:nvPr/>
          </p:nvSpPr>
          <p:spPr bwMode="auto">
            <a:xfrm>
              <a:off x="8932" y="14252"/>
              <a:ext cx="308" cy="84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168" y="0"/>
                </a:cxn>
                <a:cxn ang="0">
                  <a:pos x="308" y="84"/>
                </a:cxn>
              </a:cxnLst>
              <a:rect l="0" t="0" r="r" b="b"/>
              <a:pathLst>
                <a:path w="308" h="84">
                  <a:moveTo>
                    <a:pt x="0" y="84"/>
                  </a:moveTo>
                  <a:lnTo>
                    <a:pt x="168" y="0"/>
                  </a:lnTo>
                  <a:lnTo>
                    <a:pt x="308" y="8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624" name="Freeform 24"/>
            <p:cNvSpPr>
              <a:spLocks/>
            </p:cNvSpPr>
            <p:nvPr/>
          </p:nvSpPr>
          <p:spPr bwMode="auto">
            <a:xfrm>
              <a:off x="8932" y="14140"/>
              <a:ext cx="280" cy="84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140" y="0"/>
                </a:cxn>
                <a:cxn ang="0">
                  <a:pos x="280" y="84"/>
                </a:cxn>
              </a:cxnLst>
              <a:rect l="0" t="0" r="r" b="b"/>
              <a:pathLst>
                <a:path w="280" h="84">
                  <a:moveTo>
                    <a:pt x="0" y="84"/>
                  </a:moveTo>
                  <a:lnTo>
                    <a:pt x="140" y="0"/>
                  </a:lnTo>
                  <a:lnTo>
                    <a:pt x="280" y="8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25626" name="Picture 26" descr="http://im6-tub-ru.yandex.net/i?id=862218732-0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484784"/>
            <a:ext cx="2676525" cy="1428750"/>
          </a:xfrm>
          <a:prstGeom prst="rect">
            <a:avLst/>
          </a:prstGeom>
          <a:noFill/>
        </p:spPr>
      </p:pic>
      <p:pic>
        <p:nvPicPr>
          <p:cNvPr id="25628" name="Picture 28" descr="http://im3-tub-ru.yandex.net/i?id=291135238-6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077072"/>
            <a:ext cx="2571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A425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7030A0"/>
                </a:solidFill>
              </a:rPr>
              <a:t>КОШЕЛЕК-КОРОБОЧКА</a:t>
            </a:r>
            <a:endParaRPr lang="ru-RU" sz="2400" dirty="0">
              <a:solidFill>
                <a:srgbClr val="7030A0"/>
              </a:solidFill>
            </a:endParaRPr>
          </a:p>
        </p:txBody>
      </p:sp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611560" y="1484784"/>
            <a:ext cx="1460054" cy="1353939"/>
            <a:chOff x="8204" y="2169"/>
            <a:chExt cx="2072" cy="1225"/>
          </a:xfrm>
        </p:grpSpPr>
        <p:grpSp>
          <p:nvGrpSpPr>
            <p:cNvPr id="26627" name="Group 3"/>
            <p:cNvGrpSpPr>
              <a:grpSpLocks/>
            </p:cNvGrpSpPr>
            <p:nvPr/>
          </p:nvGrpSpPr>
          <p:grpSpPr bwMode="auto">
            <a:xfrm>
              <a:off x="8204" y="2169"/>
              <a:ext cx="2072" cy="1225"/>
              <a:chOff x="8344" y="13160"/>
              <a:chExt cx="2072" cy="1225"/>
            </a:xfrm>
          </p:grpSpPr>
          <p:sp>
            <p:nvSpPr>
              <p:cNvPr id="26628" name="Freeform 4"/>
              <p:cNvSpPr>
                <a:spLocks/>
              </p:cNvSpPr>
              <p:nvPr/>
            </p:nvSpPr>
            <p:spPr bwMode="auto">
              <a:xfrm>
                <a:off x="8344" y="13160"/>
                <a:ext cx="2072" cy="1225"/>
              </a:xfrm>
              <a:custGeom>
                <a:avLst/>
                <a:gdLst/>
                <a:ahLst/>
                <a:cxnLst>
                  <a:cxn ang="0">
                    <a:pos x="0" y="728"/>
                  </a:cxn>
                  <a:cxn ang="0">
                    <a:pos x="506" y="1225"/>
                  </a:cxn>
                  <a:cxn ang="0">
                    <a:pos x="1616" y="1225"/>
                  </a:cxn>
                  <a:cxn ang="0">
                    <a:pos x="2072" y="728"/>
                  </a:cxn>
                  <a:cxn ang="0">
                    <a:pos x="1596" y="308"/>
                  </a:cxn>
                  <a:cxn ang="0">
                    <a:pos x="1064" y="0"/>
                  </a:cxn>
                  <a:cxn ang="0">
                    <a:pos x="672" y="336"/>
                  </a:cxn>
                  <a:cxn ang="0">
                    <a:pos x="0" y="728"/>
                  </a:cxn>
                </a:cxnLst>
                <a:rect l="0" t="0" r="r" b="b"/>
                <a:pathLst>
                  <a:path w="2072" h="1225">
                    <a:moveTo>
                      <a:pt x="0" y="728"/>
                    </a:moveTo>
                    <a:lnTo>
                      <a:pt x="506" y="1225"/>
                    </a:lnTo>
                    <a:lnTo>
                      <a:pt x="1616" y="1225"/>
                    </a:lnTo>
                    <a:lnTo>
                      <a:pt x="2072" y="728"/>
                    </a:lnTo>
                    <a:lnTo>
                      <a:pt x="1596" y="308"/>
                    </a:lnTo>
                    <a:lnTo>
                      <a:pt x="1064" y="0"/>
                    </a:lnTo>
                    <a:lnTo>
                      <a:pt x="672" y="336"/>
                    </a:lnTo>
                    <a:lnTo>
                      <a:pt x="0" y="728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29" name="Line 5"/>
              <p:cNvSpPr>
                <a:spLocks noChangeShapeType="1"/>
              </p:cNvSpPr>
              <p:nvPr/>
            </p:nvSpPr>
            <p:spPr bwMode="auto">
              <a:xfrm>
                <a:off x="9016" y="13496"/>
                <a:ext cx="952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0" name="Line 6"/>
              <p:cNvSpPr>
                <a:spLocks noChangeShapeType="1"/>
              </p:cNvSpPr>
              <p:nvPr/>
            </p:nvSpPr>
            <p:spPr bwMode="auto">
              <a:xfrm>
                <a:off x="8344" y="13888"/>
                <a:ext cx="2072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auto">
              <a:xfrm>
                <a:off x="9408" y="13160"/>
                <a:ext cx="112" cy="1218"/>
              </a:xfrm>
              <a:custGeom>
                <a:avLst/>
                <a:gdLst/>
                <a:ahLst/>
                <a:cxnLst>
                  <a:cxn ang="0">
                    <a:pos x="6" y="1218"/>
                  </a:cxn>
                  <a:cxn ang="0">
                    <a:pos x="0" y="728"/>
                  </a:cxn>
                  <a:cxn ang="0">
                    <a:pos x="112" y="336"/>
                  </a:cxn>
                  <a:cxn ang="0">
                    <a:pos x="0" y="0"/>
                  </a:cxn>
                </a:cxnLst>
                <a:rect l="0" t="0" r="r" b="b"/>
                <a:pathLst>
                  <a:path w="112" h="1218">
                    <a:moveTo>
                      <a:pt x="6" y="1218"/>
                    </a:moveTo>
                    <a:lnTo>
                      <a:pt x="0" y="728"/>
                    </a:lnTo>
                    <a:lnTo>
                      <a:pt x="112" y="336"/>
                    </a:lnTo>
                    <a:lnTo>
                      <a:pt x="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2" name="Line 8"/>
              <p:cNvSpPr>
                <a:spLocks noChangeShapeType="1"/>
              </p:cNvSpPr>
              <p:nvPr/>
            </p:nvSpPr>
            <p:spPr bwMode="auto">
              <a:xfrm>
                <a:off x="8848" y="13888"/>
                <a:ext cx="0" cy="47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3" name="Line 9"/>
              <p:cNvSpPr>
                <a:spLocks noChangeShapeType="1"/>
              </p:cNvSpPr>
              <p:nvPr/>
            </p:nvSpPr>
            <p:spPr bwMode="auto">
              <a:xfrm flipV="1">
                <a:off x="9940" y="13888"/>
                <a:ext cx="0" cy="47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4" name="Line 10"/>
              <p:cNvSpPr>
                <a:spLocks noChangeShapeType="1"/>
              </p:cNvSpPr>
              <p:nvPr/>
            </p:nvSpPr>
            <p:spPr bwMode="auto">
              <a:xfrm flipV="1">
                <a:off x="8848" y="13496"/>
                <a:ext cx="168" cy="39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5" name="Line 11"/>
              <p:cNvSpPr>
                <a:spLocks noChangeShapeType="1"/>
              </p:cNvSpPr>
              <p:nvPr/>
            </p:nvSpPr>
            <p:spPr bwMode="auto">
              <a:xfrm flipV="1">
                <a:off x="9940" y="13496"/>
                <a:ext cx="28" cy="392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6" name="Freeform 12"/>
              <p:cNvSpPr>
                <a:spLocks/>
              </p:cNvSpPr>
              <p:nvPr/>
            </p:nvSpPr>
            <p:spPr bwMode="auto">
              <a:xfrm>
                <a:off x="9016" y="13496"/>
                <a:ext cx="924" cy="86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92" y="392"/>
                  </a:cxn>
                  <a:cxn ang="0">
                    <a:pos x="924" y="868"/>
                  </a:cxn>
                </a:cxnLst>
                <a:rect l="0" t="0" r="r" b="b"/>
                <a:pathLst>
                  <a:path w="924" h="868">
                    <a:moveTo>
                      <a:pt x="0" y="0"/>
                    </a:moveTo>
                    <a:lnTo>
                      <a:pt x="392" y="392"/>
                    </a:lnTo>
                    <a:lnTo>
                      <a:pt x="924" y="86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7" name="Freeform 13"/>
              <p:cNvSpPr>
                <a:spLocks/>
              </p:cNvSpPr>
              <p:nvPr/>
            </p:nvSpPr>
            <p:spPr bwMode="auto">
              <a:xfrm>
                <a:off x="8876" y="13493"/>
                <a:ext cx="1064" cy="868"/>
              </a:xfrm>
              <a:custGeom>
                <a:avLst/>
                <a:gdLst/>
                <a:ahLst/>
                <a:cxnLst>
                  <a:cxn ang="0">
                    <a:pos x="0" y="868"/>
                  </a:cxn>
                  <a:cxn ang="0">
                    <a:pos x="532" y="392"/>
                  </a:cxn>
                  <a:cxn ang="0">
                    <a:pos x="1064" y="0"/>
                  </a:cxn>
                </a:cxnLst>
                <a:rect l="0" t="0" r="r" b="b"/>
                <a:pathLst>
                  <a:path w="1064" h="868">
                    <a:moveTo>
                      <a:pt x="0" y="868"/>
                    </a:moveTo>
                    <a:lnTo>
                      <a:pt x="532" y="392"/>
                    </a:lnTo>
                    <a:lnTo>
                      <a:pt x="1064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8" name="Freeform 14"/>
              <p:cNvSpPr>
                <a:spLocks/>
              </p:cNvSpPr>
              <p:nvPr/>
            </p:nvSpPr>
            <p:spPr bwMode="auto">
              <a:xfrm>
                <a:off x="8596" y="13692"/>
                <a:ext cx="252" cy="448"/>
              </a:xfrm>
              <a:custGeom>
                <a:avLst/>
                <a:gdLst/>
                <a:ahLst/>
                <a:cxnLst>
                  <a:cxn ang="0">
                    <a:pos x="0" y="448"/>
                  </a:cxn>
                  <a:cxn ang="0">
                    <a:pos x="252" y="196"/>
                  </a:cxn>
                  <a:cxn ang="0">
                    <a:pos x="84" y="0"/>
                  </a:cxn>
                </a:cxnLst>
                <a:rect l="0" t="0" r="r" b="b"/>
                <a:pathLst>
                  <a:path w="252" h="448">
                    <a:moveTo>
                      <a:pt x="0" y="448"/>
                    </a:moveTo>
                    <a:lnTo>
                      <a:pt x="252" y="196"/>
                    </a:lnTo>
                    <a:lnTo>
                      <a:pt x="84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39" name="Freeform 15"/>
              <p:cNvSpPr>
                <a:spLocks/>
              </p:cNvSpPr>
              <p:nvPr/>
            </p:nvSpPr>
            <p:spPr bwMode="auto">
              <a:xfrm>
                <a:off x="8372" y="13776"/>
                <a:ext cx="168" cy="56"/>
              </a:xfrm>
              <a:custGeom>
                <a:avLst/>
                <a:gdLst/>
                <a:ahLst/>
                <a:cxnLst>
                  <a:cxn ang="0">
                    <a:pos x="56" y="56"/>
                  </a:cxn>
                  <a:cxn ang="0">
                    <a:pos x="0" y="0"/>
                  </a:cxn>
                  <a:cxn ang="0">
                    <a:pos x="168" y="0"/>
                  </a:cxn>
                </a:cxnLst>
                <a:rect l="0" t="0" r="r" b="b"/>
                <a:pathLst>
                  <a:path w="168" h="56">
                    <a:moveTo>
                      <a:pt x="56" y="56"/>
                    </a:moveTo>
                    <a:lnTo>
                      <a:pt x="0" y="0"/>
                    </a:lnTo>
                    <a:lnTo>
                      <a:pt x="168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40" name="Freeform 16"/>
              <p:cNvSpPr>
                <a:spLocks/>
              </p:cNvSpPr>
              <p:nvPr/>
            </p:nvSpPr>
            <p:spPr bwMode="auto">
              <a:xfrm>
                <a:off x="10304" y="13776"/>
                <a:ext cx="112" cy="5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2" y="0"/>
                  </a:cxn>
                  <a:cxn ang="0">
                    <a:pos x="56" y="56"/>
                  </a:cxn>
                </a:cxnLst>
                <a:rect l="0" t="0" r="r" b="b"/>
                <a:pathLst>
                  <a:path w="112" h="56">
                    <a:moveTo>
                      <a:pt x="0" y="0"/>
                    </a:moveTo>
                    <a:lnTo>
                      <a:pt x="112" y="0"/>
                    </a:lnTo>
                    <a:lnTo>
                      <a:pt x="56" y="56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41" name="Line 17"/>
              <p:cNvSpPr>
                <a:spLocks noChangeShapeType="1"/>
              </p:cNvSpPr>
              <p:nvPr/>
            </p:nvSpPr>
            <p:spPr bwMode="auto">
              <a:xfrm flipV="1">
                <a:off x="8372" y="13748"/>
                <a:ext cx="224" cy="2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642" name="Line 18"/>
              <p:cNvSpPr>
                <a:spLocks noChangeShapeType="1"/>
              </p:cNvSpPr>
              <p:nvPr/>
            </p:nvSpPr>
            <p:spPr bwMode="auto">
              <a:xfrm flipH="1" flipV="1">
                <a:off x="10220" y="13720"/>
                <a:ext cx="196" cy="5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6643" name="Line 19"/>
            <p:cNvSpPr>
              <a:spLocks noChangeShapeType="1"/>
            </p:cNvSpPr>
            <p:nvPr/>
          </p:nvSpPr>
          <p:spPr bwMode="auto">
            <a:xfrm>
              <a:off x="9184" y="2380"/>
              <a:ext cx="28" cy="3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2915816" y="1772816"/>
            <a:ext cx="1533202" cy="1073968"/>
            <a:chOff x="1140" y="420"/>
            <a:chExt cx="3405" cy="1652"/>
          </a:xfrm>
        </p:grpSpPr>
        <p:sp>
          <p:nvSpPr>
            <p:cNvPr id="26645" name="Freeform 21"/>
            <p:cNvSpPr>
              <a:spLocks/>
            </p:cNvSpPr>
            <p:nvPr/>
          </p:nvSpPr>
          <p:spPr bwMode="auto">
            <a:xfrm>
              <a:off x="1140" y="420"/>
              <a:ext cx="3405" cy="1652"/>
            </a:xfrm>
            <a:custGeom>
              <a:avLst/>
              <a:gdLst/>
              <a:ahLst/>
              <a:cxnLst>
                <a:cxn ang="0">
                  <a:pos x="0" y="825"/>
                </a:cxn>
                <a:cxn ang="0">
                  <a:pos x="795" y="0"/>
                </a:cxn>
                <a:cxn ang="0">
                  <a:pos x="2520" y="0"/>
                </a:cxn>
                <a:cxn ang="0">
                  <a:pos x="3405" y="810"/>
                </a:cxn>
                <a:cxn ang="0">
                  <a:pos x="2556" y="1652"/>
                </a:cxn>
                <a:cxn ang="0">
                  <a:pos x="708" y="1652"/>
                </a:cxn>
                <a:cxn ang="0">
                  <a:pos x="0" y="825"/>
                </a:cxn>
              </a:cxnLst>
              <a:rect l="0" t="0" r="r" b="b"/>
              <a:pathLst>
                <a:path w="3405" h="1652">
                  <a:moveTo>
                    <a:pt x="0" y="825"/>
                  </a:moveTo>
                  <a:lnTo>
                    <a:pt x="795" y="0"/>
                  </a:lnTo>
                  <a:lnTo>
                    <a:pt x="2520" y="0"/>
                  </a:lnTo>
                  <a:lnTo>
                    <a:pt x="3405" y="810"/>
                  </a:lnTo>
                  <a:lnTo>
                    <a:pt x="2556" y="1652"/>
                  </a:lnTo>
                  <a:lnTo>
                    <a:pt x="708" y="1652"/>
                  </a:lnTo>
                  <a:lnTo>
                    <a:pt x="0" y="825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46" name="Freeform 22"/>
            <p:cNvSpPr>
              <a:spLocks/>
            </p:cNvSpPr>
            <p:nvPr/>
          </p:nvSpPr>
          <p:spPr bwMode="auto">
            <a:xfrm>
              <a:off x="1932" y="420"/>
              <a:ext cx="1708" cy="8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6" y="840"/>
                </a:cxn>
                <a:cxn ang="0">
                  <a:pos x="1708" y="0"/>
                </a:cxn>
              </a:cxnLst>
              <a:rect l="0" t="0" r="r" b="b"/>
              <a:pathLst>
                <a:path w="1708" h="840">
                  <a:moveTo>
                    <a:pt x="0" y="0"/>
                  </a:moveTo>
                  <a:lnTo>
                    <a:pt x="896" y="840"/>
                  </a:lnTo>
                  <a:lnTo>
                    <a:pt x="1708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47" name="Line 23"/>
            <p:cNvSpPr>
              <a:spLocks noChangeShapeType="1"/>
            </p:cNvSpPr>
            <p:nvPr/>
          </p:nvSpPr>
          <p:spPr bwMode="auto">
            <a:xfrm>
              <a:off x="1148" y="1232"/>
              <a:ext cx="33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48" name="Line 24"/>
            <p:cNvSpPr>
              <a:spLocks noChangeShapeType="1"/>
            </p:cNvSpPr>
            <p:nvPr/>
          </p:nvSpPr>
          <p:spPr bwMode="auto">
            <a:xfrm flipH="1">
              <a:off x="1876" y="448"/>
              <a:ext cx="56" cy="16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49" name="Line 25"/>
            <p:cNvSpPr>
              <a:spLocks noChangeShapeType="1"/>
            </p:cNvSpPr>
            <p:nvPr/>
          </p:nvSpPr>
          <p:spPr bwMode="auto">
            <a:xfrm>
              <a:off x="3668" y="448"/>
              <a:ext cx="28" cy="16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0" name="Freeform 26"/>
            <p:cNvSpPr>
              <a:spLocks/>
            </p:cNvSpPr>
            <p:nvPr/>
          </p:nvSpPr>
          <p:spPr bwMode="auto">
            <a:xfrm>
              <a:off x="1876" y="1232"/>
              <a:ext cx="1792" cy="812"/>
            </a:xfrm>
            <a:custGeom>
              <a:avLst/>
              <a:gdLst/>
              <a:ahLst/>
              <a:cxnLst>
                <a:cxn ang="0">
                  <a:pos x="0" y="812"/>
                </a:cxn>
                <a:cxn ang="0">
                  <a:pos x="952" y="0"/>
                </a:cxn>
                <a:cxn ang="0">
                  <a:pos x="1792" y="812"/>
                </a:cxn>
              </a:cxnLst>
              <a:rect l="0" t="0" r="r" b="b"/>
              <a:pathLst>
                <a:path w="1792" h="812">
                  <a:moveTo>
                    <a:pt x="0" y="812"/>
                  </a:moveTo>
                  <a:lnTo>
                    <a:pt x="952" y="0"/>
                  </a:lnTo>
                  <a:lnTo>
                    <a:pt x="1792" y="81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1" name="Line 27"/>
            <p:cNvSpPr>
              <a:spLocks noChangeShapeType="1"/>
            </p:cNvSpPr>
            <p:nvPr/>
          </p:nvSpPr>
          <p:spPr bwMode="auto">
            <a:xfrm flipV="1">
              <a:off x="1484" y="1232"/>
              <a:ext cx="392" cy="4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2" name="Line 28"/>
            <p:cNvSpPr>
              <a:spLocks noChangeShapeType="1"/>
            </p:cNvSpPr>
            <p:nvPr/>
          </p:nvSpPr>
          <p:spPr bwMode="auto">
            <a:xfrm flipH="1" flipV="1">
              <a:off x="1540" y="868"/>
              <a:ext cx="336" cy="3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3" name="AutoShape 29"/>
            <p:cNvSpPr>
              <a:spLocks noChangeArrowheads="1"/>
            </p:cNvSpPr>
            <p:nvPr/>
          </p:nvSpPr>
          <p:spPr bwMode="auto">
            <a:xfrm flipH="1">
              <a:off x="3388" y="1372"/>
              <a:ext cx="644" cy="168"/>
            </a:xfrm>
            <a:prstGeom prst="curvedUpArrow">
              <a:avLst>
                <a:gd name="adj1" fmla="val 76667"/>
                <a:gd name="adj2" fmla="val 153333"/>
                <a:gd name="adj3" fmla="val 33333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4" name="AutoShape 30"/>
            <p:cNvSpPr>
              <a:spLocks noChangeArrowheads="1"/>
            </p:cNvSpPr>
            <p:nvPr/>
          </p:nvSpPr>
          <p:spPr bwMode="auto">
            <a:xfrm>
              <a:off x="1484" y="1344"/>
              <a:ext cx="644" cy="168"/>
            </a:xfrm>
            <a:prstGeom prst="curvedUpArrow">
              <a:avLst>
                <a:gd name="adj1" fmla="val 76667"/>
                <a:gd name="adj2" fmla="val 153333"/>
                <a:gd name="adj3" fmla="val 33333"/>
              </a:avLst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6655" name="Group 31"/>
          <p:cNvGrpSpPr>
            <a:grpSpLocks/>
          </p:cNvGrpSpPr>
          <p:nvPr/>
        </p:nvGrpSpPr>
        <p:grpSpPr bwMode="auto">
          <a:xfrm>
            <a:off x="5148064" y="1772816"/>
            <a:ext cx="1728192" cy="936104"/>
            <a:chOff x="4928" y="1368"/>
            <a:chExt cx="3416" cy="1596"/>
          </a:xfrm>
        </p:grpSpPr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5768" y="1368"/>
              <a:ext cx="1680" cy="1596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7" name="Freeform 33"/>
            <p:cNvSpPr>
              <a:spLocks/>
            </p:cNvSpPr>
            <p:nvPr/>
          </p:nvSpPr>
          <p:spPr bwMode="auto">
            <a:xfrm>
              <a:off x="5796" y="1368"/>
              <a:ext cx="1652" cy="7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6" y="767"/>
                </a:cxn>
                <a:cxn ang="0">
                  <a:pos x="1652" y="0"/>
                </a:cxn>
              </a:cxnLst>
              <a:rect l="0" t="0" r="r" b="b"/>
              <a:pathLst>
                <a:path w="1652" h="767">
                  <a:moveTo>
                    <a:pt x="0" y="0"/>
                  </a:moveTo>
                  <a:lnTo>
                    <a:pt x="846" y="767"/>
                  </a:lnTo>
                  <a:lnTo>
                    <a:pt x="165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5787" y="1424"/>
              <a:ext cx="780" cy="153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780" y="771"/>
                </a:cxn>
                <a:cxn ang="0">
                  <a:pos x="0" y="1536"/>
                </a:cxn>
              </a:cxnLst>
              <a:rect l="0" t="0" r="r" b="b"/>
              <a:pathLst>
                <a:path w="780" h="1536">
                  <a:moveTo>
                    <a:pt x="9" y="0"/>
                  </a:moveTo>
                  <a:lnTo>
                    <a:pt x="780" y="771"/>
                  </a:lnTo>
                  <a:lnTo>
                    <a:pt x="0" y="153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 flipH="1">
              <a:off x="6668" y="1424"/>
              <a:ext cx="780" cy="1536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780" y="771"/>
                </a:cxn>
                <a:cxn ang="0">
                  <a:pos x="0" y="1536"/>
                </a:cxn>
              </a:cxnLst>
              <a:rect l="0" t="0" r="r" b="b"/>
              <a:pathLst>
                <a:path w="780" h="1536">
                  <a:moveTo>
                    <a:pt x="9" y="0"/>
                  </a:moveTo>
                  <a:lnTo>
                    <a:pt x="780" y="771"/>
                  </a:lnTo>
                  <a:lnTo>
                    <a:pt x="0" y="153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0" name="Line 36"/>
            <p:cNvSpPr>
              <a:spLocks noChangeShapeType="1"/>
            </p:cNvSpPr>
            <p:nvPr/>
          </p:nvSpPr>
          <p:spPr bwMode="auto">
            <a:xfrm>
              <a:off x="5768" y="2180"/>
              <a:ext cx="78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1" name="Line 37"/>
            <p:cNvSpPr>
              <a:spLocks noChangeShapeType="1"/>
            </p:cNvSpPr>
            <p:nvPr/>
          </p:nvSpPr>
          <p:spPr bwMode="auto">
            <a:xfrm>
              <a:off x="6692" y="2180"/>
              <a:ext cx="75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2" name="Line 38"/>
            <p:cNvSpPr>
              <a:spLocks noChangeShapeType="1"/>
            </p:cNvSpPr>
            <p:nvPr/>
          </p:nvSpPr>
          <p:spPr bwMode="auto">
            <a:xfrm>
              <a:off x="6636" y="2152"/>
              <a:ext cx="0" cy="8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3" name="Line 39"/>
            <p:cNvSpPr>
              <a:spLocks noChangeShapeType="1"/>
            </p:cNvSpPr>
            <p:nvPr/>
          </p:nvSpPr>
          <p:spPr bwMode="auto">
            <a:xfrm>
              <a:off x="6636" y="1368"/>
              <a:ext cx="0" cy="7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4" name="Freeform 40"/>
            <p:cNvSpPr>
              <a:spLocks/>
            </p:cNvSpPr>
            <p:nvPr/>
          </p:nvSpPr>
          <p:spPr bwMode="auto">
            <a:xfrm>
              <a:off x="4928" y="2180"/>
              <a:ext cx="840" cy="756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0" y="0"/>
                </a:cxn>
                <a:cxn ang="0">
                  <a:pos x="840" y="756"/>
                </a:cxn>
              </a:cxnLst>
              <a:rect l="0" t="0" r="r" b="b"/>
              <a:pathLst>
                <a:path w="840" h="756">
                  <a:moveTo>
                    <a:pt x="840" y="0"/>
                  </a:moveTo>
                  <a:lnTo>
                    <a:pt x="0" y="0"/>
                  </a:lnTo>
                  <a:lnTo>
                    <a:pt x="840" y="75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5" name="Freeform 41"/>
            <p:cNvSpPr>
              <a:spLocks/>
            </p:cNvSpPr>
            <p:nvPr/>
          </p:nvSpPr>
          <p:spPr bwMode="auto">
            <a:xfrm>
              <a:off x="7448" y="2180"/>
              <a:ext cx="896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6" y="0"/>
                </a:cxn>
                <a:cxn ang="0">
                  <a:pos x="0" y="756"/>
                </a:cxn>
              </a:cxnLst>
              <a:rect l="0" t="0" r="r" b="b"/>
              <a:pathLst>
                <a:path w="896" h="756">
                  <a:moveTo>
                    <a:pt x="0" y="0"/>
                  </a:moveTo>
                  <a:lnTo>
                    <a:pt x="896" y="0"/>
                  </a:lnTo>
                  <a:lnTo>
                    <a:pt x="0" y="75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6" name="Line 42"/>
            <p:cNvSpPr>
              <a:spLocks noChangeShapeType="1"/>
            </p:cNvSpPr>
            <p:nvPr/>
          </p:nvSpPr>
          <p:spPr bwMode="auto">
            <a:xfrm flipV="1">
              <a:off x="4956" y="2096"/>
              <a:ext cx="812" cy="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7" name="Line 43"/>
            <p:cNvSpPr>
              <a:spLocks noChangeShapeType="1"/>
            </p:cNvSpPr>
            <p:nvPr/>
          </p:nvSpPr>
          <p:spPr bwMode="auto">
            <a:xfrm>
              <a:off x="7476" y="2040"/>
              <a:ext cx="812" cy="1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68" name="Line 44"/>
            <p:cNvSpPr>
              <a:spLocks noChangeShapeType="1"/>
            </p:cNvSpPr>
            <p:nvPr/>
          </p:nvSpPr>
          <p:spPr bwMode="auto">
            <a:xfrm>
              <a:off x="7588" y="1508"/>
              <a:ext cx="196" cy="9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6669" name="Group 45"/>
          <p:cNvGrpSpPr>
            <a:grpSpLocks/>
          </p:cNvGrpSpPr>
          <p:nvPr/>
        </p:nvGrpSpPr>
        <p:grpSpPr bwMode="auto">
          <a:xfrm>
            <a:off x="7164288" y="1916832"/>
            <a:ext cx="1800200" cy="622424"/>
            <a:chOff x="1232" y="10444"/>
            <a:chExt cx="2912" cy="756"/>
          </a:xfrm>
        </p:grpSpPr>
        <p:sp>
          <p:nvSpPr>
            <p:cNvPr id="26670" name="Freeform 46"/>
            <p:cNvSpPr>
              <a:spLocks/>
            </p:cNvSpPr>
            <p:nvPr/>
          </p:nvSpPr>
          <p:spPr bwMode="auto">
            <a:xfrm>
              <a:off x="1232" y="10444"/>
              <a:ext cx="2912" cy="168"/>
            </a:xfrm>
            <a:custGeom>
              <a:avLst/>
              <a:gdLst/>
              <a:ahLst/>
              <a:cxnLst>
                <a:cxn ang="0">
                  <a:pos x="784" y="168"/>
                </a:cxn>
                <a:cxn ang="0">
                  <a:pos x="1484" y="84"/>
                </a:cxn>
                <a:cxn ang="0">
                  <a:pos x="0" y="84"/>
                </a:cxn>
                <a:cxn ang="0">
                  <a:pos x="1484" y="0"/>
                </a:cxn>
                <a:cxn ang="0">
                  <a:pos x="2912" y="84"/>
                </a:cxn>
                <a:cxn ang="0">
                  <a:pos x="1596" y="84"/>
                </a:cxn>
                <a:cxn ang="0">
                  <a:pos x="2268" y="168"/>
                </a:cxn>
              </a:cxnLst>
              <a:rect l="0" t="0" r="r" b="b"/>
              <a:pathLst>
                <a:path w="2912" h="168">
                  <a:moveTo>
                    <a:pt x="784" y="168"/>
                  </a:moveTo>
                  <a:lnTo>
                    <a:pt x="1484" y="84"/>
                  </a:lnTo>
                  <a:lnTo>
                    <a:pt x="0" y="84"/>
                  </a:lnTo>
                  <a:lnTo>
                    <a:pt x="1484" y="0"/>
                  </a:lnTo>
                  <a:lnTo>
                    <a:pt x="2912" y="84"/>
                  </a:lnTo>
                  <a:lnTo>
                    <a:pt x="1596" y="84"/>
                  </a:lnTo>
                  <a:lnTo>
                    <a:pt x="2268" y="16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1" name="Freeform 47"/>
            <p:cNvSpPr>
              <a:spLocks/>
            </p:cNvSpPr>
            <p:nvPr/>
          </p:nvSpPr>
          <p:spPr bwMode="auto">
            <a:xfrm>
              <a:off x="1232" y="10528"/>
              <a:ext cx="784" cy="6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8" y="662"/>
                </a:cxn>
                <a:cxn ang="0">
                  <a:pos x="784" y="644"/>
                </a:cxn>
              </a:cxnLst>
              <a:rect l="0" t="0" r="r" b="b"/>
              <a:pathLst>
                <a:path w="784" h="662">
                  <a:moveTo>
                    <a:pt x="0" y="0"/>
                  </a:moveTo>
                  <a:lnTo>
                    <a:pt x="718" y="662"/>
                  </a:lnTo>
                  <a:lnTo>
                    <a:pt x="784" y="644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2" name="Line 48"/>
            <p:cNvSpPr>
              <a:spLocks noChangeShapeType="1"/>
            </p:cNvSpPr>
            <p:nvPr/>
          </p:nvSpPr>
          <p:spPr bwMode="auto">
            <a:xfrm flipH="1">
              <a:off x="3556" y="10528"/>
              <a:ext cx="588" cy="64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3" name="Freeform 49"/>
            <p:cNvSpPr>
              <a:spLocks/>
            </p:cNvSpPr>
            <p:nvPr/>
          </p:nvSpPr>
          <p:spPr bwMode="auto">
            <a:xfrm>
              <a:off x="1988" y="10612"/>
              <a:ext cx="1624" cy="5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12" y="0"/>
                </a:cxn>
                <a:cxn ang="0">
                  <a:pos x="1624" y="560"/>
                </a:cxn>
                <a:cxn ang="0">
                  <a:pos x="140" y="560"/>
                </a:cxn>
                <a:cxn ang="0">
                  <a:pos x="0" y="0"/>
                </a:cxn>
              </a:cxnLst>
              <a:rect l="0" t="0" r="r" b="b"/>
              <a:pathLst>
                <a:path w="1624" h="560">
                  <a:moveTo>
                    <a:pt x="0" y="0"/>
                  </a:moveTo>
                  <a:lnTo>
                    <a:pt x="1512" y="0"/>
                  </a:lnTo>
                  <a:lnTo>
                    <a:pt x="1624" y="560"/>
                  </a:lnTo>
                  <a:lnTo>
                    <a:pt x="140" y="5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4" name="Freeform 50"/>
            <p:cNvSpPr>
              <a:spLocks/>
            </p:cNvSpPr>
            <p:nvPr/>
          </p:nvSpPr>
          <p:spPr bwMode="auto">
            <a:xfrm>
              <a:off x="1988" y="10612"/>
              <a:ext cx="1512" cy="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88"/>
                </a:cxn>
                <a:cxn ang="0">
                  <a:pos x="1512" y="588"/>
                </a:cxn>
              </a:cxnLst>
              <a:rect l="0" t="0" r="r" b="b"/>
              <a:pathLst>
                <a:path w="1512" h="588">
                  <a:moveTo>
                    <a:pt x="0" y="0"/>
                  </a:moveTo>
                  <a:lnTo>
                    <a:pt x="0" y="588"/>
                  </a:lnTo>
                  <a:lnTo>
                    <a:pt x="1512" y="5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5" name="Freeform 51"/>
            <p:cNvSpPr>
              <a:spLocks/>
            </p:cNvSpPr>
            <p:nvPr/>
          </p:nvSpPr>
          <p:spPr bwMode="auto">
            <a:xfrm>
              <a:off x="2156" y="10612"/>
              <a:ext cx="1428" cy="588"/>
            </a:xfrm>
            <a:custGeom>
              <a:avLst/>
              <a:gdLst/>
              <a:ahLst/>
              <a:cxnLst>
                <a:cxn ang="0">
                  <a:pos x="0" y="560"/>
                </a:cxn>
                <a:cxn ang="0">
                  <a:pos x="616" y="0"/>
                </a:cxn>
                <a:cxn ang="0">
                  <a:pos x="1428" y="588"/>
                </a:cxn>
              </a:cxnLst>
              <a:rect l="0" t="0" r="r" b="b"/>
              <a:pathLst>
                <a:path w="1428" h="588">
                  <a:moveTo>
                    <a:pt x="0" y="560"/>
                  </a:moveTo>
                  <a:lnTo>
                    <a:pt x="616" y="0"/>
                  </a:lnTo>
                  <a:lnTo>
                    <a:pt x="1428" y="5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6676" name="Group 52"/>
          <p:cNvGrpSpPr>
            <a:grpSpLocks/>
          </p:cNvGrpSpPr>
          <p:nvPr/>
        </p:nvGrpSpPr>
        <p:grpSpPr bwMode="auto">
          <a:xfrm>
            <a:off x="899592" y="4005064"/>
            <a:ext cx="2782243" cy="1512168"/>
            <a:chOff x="4760" y="9828"/>
            <a:chExt cx="3892" cy="1372"/>
          </a:xfrm>
        </p:grpSpPr>
        <p:sp>
          <p:nvSpPr>
            <p:cNvPr id="26677" name="Freeform 53"/>
            <p:cNvSpPr>
              <a:spLocks/>
            </p:cNvSpPr>
            <p:nvPr/>
          </p:nvSpPr>
          <p:spPr bwMode="auto">
            <a:xfrm>
              <a:off x="5516" y="10500"/>
              <a:ext cx="1680" cy="700"/>
            </a:xfrm>
            <a:custGeom>
              <a:avLst/>
              <a:gdLst/>
              <a:ahLst/>
              <a:cxnLst>
                <a:cxn ang="0">
                  <a:pos x="0" y="672"/>
                </a:cxn>
                <a:cxn ang="0">
                  <a:pos x="0" y="0"/>
                </a:cxn>
                <a:cxn ang="0">
                  <a:pos x="1680" y="0"/>
                </a:cxn>
                <a:cxn ang="0">
                  <a:pos x="1680" y="700"/>
                </a:cxn>
                <a:cxn ang="0">
                  <a:pos x="0" y="672"/>
                </a:cxn>
              </a:cxnLst>
              <a:rect l="0" t="0" r="r" b="b"/>
              <a:pathLst>
                <a:path w="1680" h="700">
                  <a:moveTo>
                    <a:pt x="0" y="672"/>
                  </a:moveTo>
                  <a:lnTo>
                    <a:pt x="0" y="0"/>
                  </a:lnTo>
                  <a:lnTo>
                    <a:pt x="1680" y="0"/>
                  </a:lnTo>
                  <a:lnTo>
                    <a:pt x="1680" y="700"/>
                  </a:lnTo>
                  <a:lnTo>
                    <a:pt x="0" y="672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8" name="Freeform 54"/>
            <p:cNvSpPr>
              <a:spLocks/>
            </p:cNvSpPr>
            <p:nvPr/>
          </p:nvSpPr>
          <p:spPr bwMode="auto">
            <a:xfrm>
              <a:off x="5516" y="10052"/>
              <a:ext cx="2184" cy="448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644" y="0"/>
                </a:cxn>
                <a:cxn ang="0">
                  <a:pos x="2184" y="0"/>
                </a:cxn>
                <a:cxn ang="0">
                  <a:pos x="1680" y="420"/>
                </a:cxn>
              </a:cxnLst>
              <a:rect l="0" t="0" r="r" b="b"/>
              <a:pathLst>
                <a:path w="2184" h="448">
                  <a:moveTo>
                    <a:pt x="0" y="448"/>
                  </a:moveTo>
                  <a:lnTo>
                    <a:pt x="644" y="0"/>
                  </a:lnTo>
                  <a:lnTo>
                    <a:pt x="2184" y="0"/>
                  </a:lnTo>
                  <a:lnTo>
                    <a:pt x="1680" y="4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79" name="Freeform 55"/>
            <p:cNvSpPr>
              <a:spLocks/>
            </p:cNvSpPr>
            <p:nvPr/>
          </p:nvSpPr>
          <p:spPr bwMode="auto">
            <a:xfrm>
              <a:off x="7196" y="10024"/>
              <a:ext cx="1344" cy="476"/>
            </a:xfrm>
            <a:custGeom>
              <a:avLst/>
              <a:gdLst/>
              <a:ahLst/>
              <a:cxnLst>
                <a:cxn ang="0">
                  <a:pos x="0" y="476"/>
                </a:cxn>
                <a:cxn ang="0">
                  <a:pos x="840" y="476"/>
                </a:cxn>
                <a:cxn ang="0">
                  <a:pos x="1344" y="0"/>
                </a:cxn>
                <a:cxn ang="0">
                  <a:pos x="504" y="28"/>
                </a:cxn>
              </a:cxnLst>
              <a:rect l="0" t="0" r="r" b="b"/>
              <a:pathLst>
                <a:path w="1344" h="476">
                  <a:moveTo>
                    <a:pt x="0" y="476"/>
                  </a:moveTo>
                  <a:lnTo>
                    <a:pt x="840" y="476"/>
                  </a:lnTo>
                  <a:lnTo>
                    <a:pt x="1344" y="0"/>
                  </a:lnTo>
                  <a:lnTo>
                    <a:pt x="504" y="2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0" name="Freeform 56"/>
            <p:cNvSpPr>
              <a:spLocks/>
            </p:cNvSpPr>
            <p:nvPr/>
          </p:nvSpPr>
          <p:spPr bwMode="auto">
            <a:xfrm>
              <a:off x="4760" y="10024"/>
              <a:ext cx="1400" cy="448"/>
            </a:xfrm>
            <a:custGeom>
              <a:avLst/>
              <a:gdLst/>
              <a:ahLst/>
              <a:cxnLst>
                <a:cxn ang="0">
                  <a:pos x="756" y="448"/>
                </a:cxn>
                <a:cxn ang="0">
                  <a:pos x="0" y="448"/>
                </a:cxn>
                <a:cxn ang="0">
                  <a:pos x="672" y="0"/>
                </a:cxn>
                <a:cxn ang="0">
                  <a:pos x="1400" y="28"/>
                </a:cxn>
              </a:cxnLst>
              <a:rect l="0" t="0" r="r" b="b"/>
              <a:pathLst>
                <a:path w="1400" h="448">
                  <a:moveTo>
                    <a:pt x="756" y="448"/>
                  </a:moveTo>
                  <a:lnTo>
                    <a:pt x="0" y="448"/>
                  </a:lnTo>
                  <a:lnTo>
                    <a:pt x="672" y="0"/>
                  </a:lnTo>
                  <a:lnTo>
                    <a:pt x="1400" y="2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1" name="Freeform 57"/>
            <p:cNvSpPr>
              <a:spLocks/>
            </p:cNvSpPr>
            <p:nvPr/>
          </p:nvSpPr>
          <p:spPr bwMode="auto">
            <a:xfrm>
              <a:off x="7224" y="10500"/>
              <a:ext cx="504" cy="700"/>
            </a:xfrm>
            <a:custGeom>
              <a:avLst/>
              <a:gdLst/>
              <a:ahLst/>
              <a:cxnLst>
                <a:cxn ang="0">
                  <a:pos x="0" y="700"/>
                </a:cxn>
                <a:cxn ang="0">
                  <a:pos x="504" y="252"/>
                </a:cxn>
                <a:cxn ang="0">
                  <a:pos x="504" y="0"/>
                </a:cxn>
              </a:cxnLst>
              <a:rect l="0" t="0" r="r" b="b"/>
              <a:pathLst>
                <a:path w="504" h="700">
                  <a:moveTo>
                    <a:pt x="0" y="700"/>
                  </a:moveTo>
                  <a:lnTo>
                    <a:pt x="504" y="252"/>
                  </a:lnTo>
                  <a:lnTo>
                    <a:pt x="504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2" name="Freeform 58"/>
            <p:cNvSpPr>
              <a:spLocks/>
            </p:cNvSpPr>
            <p:nvPr/>
          </p:nvSpPr>
          <p:spPr bwMode="auto">
            <a:xfrm>
              <a:off x="5544" y="10500"/>
              <a:ext cx="1652" cy="700"/>
            </a:xfrm>
            <a:custGeom>
              <a:avLst/>
              <a:gdLst/>
              <a:ahLst/>
              <a:cxnLst>
                <a:cxn ang="0">
                  <a:pos x="0" y="672"/>
                </a:cxn>
                <a:cxn ang="0">
                  <a:pos x="840" y="0"/>
                </a:cxn>
                <a:cxn ang="0">
                  <a:pos x="1652" y="700"/>
                </a:cxn>
              </a:cxnLst>
              <a:rect l="0" t="0" r="r" b="b"/>
              <a:pathLst>
                <a:path w="1652" h="700">
                  <a:moveTo>
                    <a:pt x="0" y="672"/>
                  </a:moveTo>
                  <a:lnTo>
                    <a:pt x="840" y="0"/>
                  </a:lnTo>
                  <a:lnTo>
                    <a:pt x="1652" y="70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3" name="Line 59"/>
            <p:cNvSpPr>
              <a:spLocks noChangeShapeType="1"/>
            </p:cNvSpPr>
            <p:nvPr/>
          </p:nvSpPr>
          <p:spPr bwMode="auto">
            <a:xfrm>
              <a:off x="6160" y="10052"/>
              <a:ext cx="0" cy="4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4" name="Freeform 60"/>
            <p:cNvSpPr>
              <a:spLocks/>
            </p:cNvSpPr>
            <p:nvPr/>
          </p:nvSpPr>
          <p:spPr bwMode="auto">
            <a:xfrm>
              <a:off x="4785" y="10024"/>
              <a:ext cx="1036" cy="420"/>
            </a:xfrm>
            <a:custGeom>
              <a:avLst/>
              <a:gdLst/>
              <a:ahLst/>
              <a:cxnLst>
                <a:cxn ang="0">
                  <a:pos x="0" y="420"/>
                </a:cxn>
                <a:cxn ang="0">
                  <a:pos x="1036" y="252"/>
                </a:cxn>
                <a:cxn ang="0">
                  <a:pos x="672" y="0"/>
                </a:cxn>
              </a:cxnLst>
              <a:rect l="0" t="0" r="r" b="b"/>
              <a:pathLst>
                <a:path w="1036" h="420">
                  <a:moveTo>
                    <a:pt x="0" y="420"/>
                  </a:moveTo>
                  <a:lnTo>
                    <a:pt x="1036" y="252"/>
                  </a:lnTo>
                  <a:lnTo>
                    <a:pt x="67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5" name="Freeform 61"/>
            <p:cNvSpPr>
              <a:spLocks/>
            </p:cNvSpPr>
            <p:nvPr/>
          </p:nvSpPr>
          <p:spPr bwMode="auto">
            <a:xfrm>
              <a:off x="7448" y="10024"/>
              <a:ext cx="1036" cy="476"/>
            </a:xfrm>
            <a:custGeom>
              <a:avLst/>
              <a:gdLst/>
              <a:ahLst/>
              <a:cxnLst>
                <a:cxn ang="0">
                  <a:pos x="1036" y="0"/>
                </a:cxn>
                <a:cxn ang="0">
                  <a:pos x="0" y="224"/>
                </a:cxn>
                <a:cxn ang="0">
                  <a:pos x="588" y="476"/>
                </a:cxn>
              </a:cxnLst>
              <a:rect l="0" t="0" r="r" b="b"/>
              <a:pathLst>
                <a:path w="1036" h="476">
                  <a:moveTo>
                    <a:pt x="1036" y="0"/>
                  </a:moveTo>
                  <a:lnTo>
                    <a:pt x="0" y="224"/>
                  </a:lnTo>
                  <a:lnTo>
                    <a:pt x="588" y="476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6" name="Line 62"/>
            <p:cNvSpPr>
              <a:spLocks noChangeShapeType="1"/>
            </p:cNvSpPr>
            <p:nvPr/>
          </p:nvSpPr>
          <p:spPr bwMode="auto">
            <a:xfrm>
              <a:off x="5180" y="10220"/>
              <a:ext cx="588" cy="5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7" name="Line 63"/>
            <p:cNvSpPr>
              <a:spLocks noChangeShapeType="1"/>
            </p:cNvSpPr>
            <p:nvPr/>
          </p:nvSpPr>
          <p:spPr bwMode="auto">
            <a:xfrm>
              <a:off x="7479" y="10248"/>
              <a:ext cx="812" cy="2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8" name="Line 64"/>
            <p:cNvSpPr>
              <a:spLocks noChangeShapeType="1"/>
            </p:cNvSpPr>
            <p:nvPr/>
          </p:nvSpPr>
          <p:spPr bwMode="auto">
            <a:xfrm>
              <a:off x="6384" y="10528"/>
              <a:ext cx="0" cy="6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89" name="Freeform 65"/>
            <p:cNvSpPr>
              <a:spLocks/>
            </p:cNvSpPr>
            <p:nvPr/>
          </p:nvSpPr>
          <p:spPr bwMode="auto">
            <a:xfrm>
              <a:off x="6328" y="10052"/>
              <a:ext cx="1008" cy="420"/>
            </a:xfrm>
            <a:custGeom>
              <a:avLst/>
              <a:gdLst/>
              <a:ahLst/>
              <a:cxnLst>
                <a:cxn ang="0">
                  <a:pos x="1008" y="308"/>
                </a:cxn>
                <a:cxn ang="0">
                  <a:pos x="560" y="0"/>
                </a:cxn>
                <a:cxn ang="0">
                  <a:pos x="0" y="420"/>
                </a:cxn>
              </a:cxnLst>
              <a:rect l="0" t="0" r="r" b="b"/>
              <a:pathLst>
                <a:path w="1008" h="420">
                  <a:moveTo>
                    <a:pt x="1008" y="308"/>
                  </a:moveTo>
                  <a:lnTo>
                    <a:pt x="560" y="0"/>
                  </a:lnTo>
                  <a:lnTo>
                    <a:pt x="0" y="42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90" name="Line 66"/>
            <p:cNvSpPr>
              <a:spLocks noChangeShapeType="1"/>
            </p:cNvSpPr>
            <p:nvPr/>
          </p:nvSpPr>
          <p:spPr bwMode="auto">
            <a:xfrm>
              <a:off x="6860" y="10080"/>
              <a:ext cx="0" cy="39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91" name="Line 67"/>
            <p:cNvSpPr>
              <a:spLocks noChangeShapeType="1"/>
            </p:cNvSpPr>
            <p:nvPr/>
          </p:nvSpPr>
          <p:spPr bwMode="auto">
            <a:xfrm flipH="1">
              <a:off x="5180" y="9856"/>
              <a:ext cx="89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92" name="Line 68"/>
            <p:cNvSpPr>
              <a:spLocks noChangeShapeType="1"/>
            </p:cNvSpPr>
            <p:nvPr/>
          </p:nvSpPr>
          <p:spPr bwMode="auto">
            <a:xfrm>
              <a:off x="7644" y="9828"/>
              <a:ext cx="10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26694" name="Picture 70" descr="http://im4-tub-ru.yandex.net/i?id=333948777-2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573016"/>
            <a:ext cx="4464496" cy="297633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7650" name="Picture 2" descr="http://im8-tub-ru.yandex.net/i?id=334120461-5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564904"/>
            <a:ext cx="1428750" cy="1428750"/>
          </a:xfrm>
          <a:prstGeom prst="rect">
            <a:avLst/>
          </a:prstGeom>
          <a:noFill/>
        </p:spPr>
      </p:pic>
      <p:pic>
        <p:nvPicPr>
          <p:cNvPr id="27652" name="Picture 4" descr="http://www.planetapodelok.ru/wp-content/uploads/2011/02/skazka29.jpg"/>
          <p:cNvPicPr>
            <a:picLocks noChangeAspect="1" noChangeArrowheads="1"/>
          </p:cNvPicPr>
          <p:nvPr/>
        </p:nvPicPr>
        <p:blipFill>
          <a:blip r:embed="rId3" cstate="print"/>
          <a:srcRect b="10890"/>
          <a:stretch>
            <a:fillRect/>
          </a:stretch>
        </p:blipFill>
        <p:spPr bwMode="auto">
          <a:xfrm>
            <a:off x="467544" y="404664"/>
            <a:ext cx="8280920" cy="59766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Подведение итогов урока</a:t>
            </a:r>
            <a:endParaRPr lang="ru-RU" sz="2400" i="1" dirty="0">
              <a:solidFill>
                <a:srgbClr val="FF0000"/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23528" y="1231394"/>
            <a:ext cx="411657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Скоро мы услышим звонок,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Пора заканчивать урок.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23528" y="2625878"/>
            <a:ext cx="862158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28600" algn="ctr" fontAlgn="base">
              <a:spcBef>
                <a:spcPct val="0"/>
              </a:spcBef>
              <a:spcAft>
                <a:spcPct val="0"/>
              </a:spcAft>
              <a:tabLst>
                <a:tab pos="1285875" algn="l"/>
              </a:tabLst>
            </a:pPr>
            <a:r>
              <a:rPr lang="ru-RU" i="1" dirty="0" smtClean="0">
                <a:solidFill>
                  <a:srgbClr val="FFC000"/>
                </a:solidFill>
              </a:rPr>
              <a:t>Ребята проводят рефлексию своей работы на уроке. Ее результаты фиксируются на специальных заготовках.</a:t>
            </a:r>
          </a:p>
          <a:p>
            <a:pPr indent="228600" algn="ctr" fontAlgn="base">
              <a:spcBef>
                <a:spcPct val="0"/>
              </a:spcBef>
              <a:spcAft>
                <a:spcPct val="0"/>
              </a:spcAft>
              <a:tabLst>
                <a:tab pos="1285875" algn="l"/>
              </a:tabLst>
            </a:pPr>
            <a:endParaRPr lang="ru-RU" i="1" dirty="0" smtClean="0">
              <a:solidFill>
                <a:srgbClr val="FFC000"/>
              </a:solidFill>
            </a:endParaRPr>
          </a:p>
          <a:p>
            <a:pPr indent="228600" algn="ctr" fontAlgn="base">
              <a:spcBef>
                <a:spcPct val="0"/>
              </a:spcBef>
              <a:spcAft>
                <a:spcPct val="0"/>
              </a:spcAft>
              <a:tabLst>
                <a:tab pos="1285875" algn="l"/>
              </a:tabLst>
            </a:pPr>
            <a:endParaRPr lang="ru-RU" i="1" dirty="0" smtClean="0">
              <a:solidFill>
                <a:srgbClr val="FFC000"/>
              </a:solidFill>
            </a:endParaRPr>
          </a:p>
          <a:p>
            <a:pPr indent="228600" algn="ctr" fontAlgn="base">
              <a:spcBef>
                <a:spcPct val="0"/>
              </a:spcBef>
              <a:spcAft>
                <a:spcPct val="0"/>
              </a:spcAft>
              <a:tabLst>
                <a:tab pos="1285875" algn="l"/>
              </a:tabLst>
            </a:pPr>
            <a:endParaRPr lang="ru-RU" dirty="0" smtClean="0">
              <a:solidFill>
                <a:srgbClr val="FFC000"/>
              </a:solidFill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r>
              <a:rPr kumimoji="0" lang="ru-RU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Заготовка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2345                       2345                   2345                    2345                      2345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	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Интерес          трудность           старание            оцени                    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оцени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85875" algn="l"/>
              </a:tabLs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работу                   свою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r>
              <a:rPr lang="ru-RU" sz="9600" i="1" dirty="0" smtClean="0">
                <a:solidFill>
                  <a:srgbClr val="7030A0"/>
                </a:solidFill>
              </a:rPr>
              <a:t>Спасибо за внимание</a:t>
            </a:r>
            <a:endParaRPr lang="ru-RU" sz="9600" i="1" dirty="0">
              <a:solidFill>
                <a:srgbClr val="7030A0"/>
              </a:solidFill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23528" y="4149372"/>
            <a:ext cx="86215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28600" algn="ctr" fontAlgn="base">
              <a:spcBef>
                <a:spcPct val="0"/>
              </a:spcBef>
              <a:spcAft>
                <a:spcPct val="0"/>
              </a:spcAft>
              <a:tabLst>
                <a:tab pos="12858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4797152"/>
            <a:ext cx="7772400" cy="1500187"/>
          </a:xfrm>
        </p:spPr>
        <p:txBody>
          <a:bodyPr/>
          <a:lstStyle/>
          <a:p>
            <a:r>
              <a:rPr lang="ru-RU" sz="2800" b="1" i="1" u="sng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Цели:   </a:t>
            </a:r>
          </a:p>
          <a:p>
            <a:r>
              <a:rPr lang="ru-RU" sz="2800" b="1" i="1" u="sng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Образовательная</a:t>
            </a:r>
            <a:r>
              <a:rPr lang="ru-RU" sz="2800" b="1" i="1" u="sng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– познакомить детей с новым изделием из бумаги на основе двойного квадрата, со сказкой из оригами;</a:t>
            </a:r>
          </a:p>
          <a:p>
            <a:r>
              <a:rPr lang="ru-RU" sz="2800" b="1" i="1" u="sng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Развивающая</a:t>
            </a:r>
            <a:r>
              <a:rPr lang="ru-RU" sz="2800" b="1" i="1" u="sng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ru-RU" sz="2800" b="1" i="1" u="sng" dirty="0" err="1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развивить</a:t>
            </a:r>
            <a:r>
              <a:rPr lang="ru-RU" sz="2800" b="1" i="1" u="sng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навыки мыслительного анализа последовательности изготовления изделия и практического выполнения задания;</a:t>
            </a:r>
          </a:p>
          <a:p>
            <a:r>
              <a:rPr lang="ru-RU" sz="2800" b="1" i="1" u="sng" dirty="0" smtClean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Воспитательная </a:t>
            </a:r>
            <a:r>
              <a:rPr lang="ru-RU" sz="2800" b="1" i="1" u="sng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- сформировать интерес к данному виду труда, воспитать внимательность к работе, </a:t>
            </a:r>
            <a:r>
              <a:rPr lang="ru-RU" sz="2800" b="1" i="1" u="sng" dirty="0" err="1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способноть</a:t>
            </a:r>
            <a:r>
              <a:rPr lang="ru-RU" sz="2800" b="1" i="1" u="sng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формирования действий пооперационного контроля.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План проведения занятия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3074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412776"/>
            <a:ext cx="581439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I.  Вводная часть: </a:t>
            </a:r>
          </a:p>
          <a:p>
            <a:pPr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I.I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Организационный момент.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проверка готовности учащихся к уроку.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проверка готовности рабочих мест.</a:t>
            </a:r>
          </a:p>
          <a:p>
            <a:pPr>
              <a:buFont typeface="Arial" charset="0"/>
              <a:buNone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II. Основная часть.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Сообщение темы и цели урока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II.I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Подготовительный этап</a:t>
            </a:r>
          </a:p>
          <a:p>
            <a:pPr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II.II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постановка цели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физкультминутка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объяснение нового материала. Введение в практическую часть. </a:t>
            </a:r>
          </a:p>
          <a:p>
            <a:pPr>
              <a:buFont typeface="Arial" charset="0"/>
              <a:buNone/>
              <a:defRPr/>
            </a:pP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III. Практическая часть.</a:t>
            </a:r>
          </a:p>
          <a:p>
            <a:pPr marL="571500" indent="-571500"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IV.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Подведение итогов урока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2000" i="1" dirty="0" smtClean="0"/>
              <a:t>ВВОДНАЯ ЧАСТЬ. </a:t>
            </a:r>
            <a:br>
              <a:rPr lang="ru-RU" sz="2000" i="1" dirty="0" smtClean="0"/>
            </a:br>
            <a:r>
              <a:rPr lang="ru-RU" sz="2000" i="1" dirty="0" smtClean="0"/>
              <a:t>ОРГАНИЗАЦИОННЫЙ МОМЕНТ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5976664"/>
          </a:xfrm>
        </p:spPr>
        <p:txBody>
          <a:bodyPr/>
          <a:lstStyle/>
          <a:p>
            <a:pPr lvl="0">
              <a:buNone/>
            </a:pPr>
            <a:r>
              <a:rPr lang="ru-RU" sz="2000" i="1" dirty="0" smtClean="0">
                <a:solidFill>
                  <a:srgbClr val="FF0000"/>
                </a:solidFill>
              </a:rPr>
              <a:t>Проверка готовности учащихся к уроку.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Прозвенел звонок для нас.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Все зашли спокойно в класс,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Встали все у парт красиво,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Поздоровались учтиво,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Тихо сели, спинки прямо.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Все легонечко вздохнем,</a:t>
            </a:r>
          </a:p>
          <a:p>
            <a:r>
              <a:rPr lang="ru-RU" sz="1600" b="1" i="1" dirty="0" smtClean="0">
                <a:solidFill>
                  <a:srgbClr val="7030A0"/>
                </a:solidFill>
              </a:rPr>
              <a:t>И урок труда начнем.</a:t>
            </a:r>
          </a:p>
          <a:p>
            <a:pPr algn="ctr">
              <a:buNone/>
            </a:pPr>
            <a:r>
              <a:rPr lang="ru-RU" sz="2000" i="1" dirty="0" smtClean="0">
                <a:solidFill>
                  <a:srgbClr val="FF0000"/>
                </a:solidFill>
              </a:rPr>
              <a:t>Проверка готовности рабочих мест: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А сейчас проверь дружок,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Ты готов начать урок?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Все ль на месте?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Все ль в порядке?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Все ли правильно сидят?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Все ль внимательно глядят? 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Мы пришли сюда учиться,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Не лениться, а трудиться.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Работаем старательно,</a:t>
            </a:r>
          </a:p>
          <a:p>
            <a:pPr algn="ctr"/>
            <a:r>
              <a:rPr lang="ru-RU" sz="1600" b="1" i="1" dirty="0" smtClean="0">
                <a:solidFill>
                  <a:srgbClr val="7030A0"/>
                </a:solidFill>
              </a:rPr>
              <a:t>Слушаем вниматель</a:t>
            </a:r>
            <a:r>
              <a:rPr lang="ru-RU" sz="1800" b="1" i="1" dirty="0" smtClean="0">
                <a:solidFill>
                  <a:srgbClr val="7030A0"/>
                </a:solidFill>
              </a:rPr>
              <a:t>но</a:t>
            </a:r>
            <a:r>
              <a:rPr lang="ru-RU" sz="1200" b="1" i="1" dirty="0" smtClean="0">
                <a:solidFill>
                  <a:srgbClr val="7030A0"/>
                </a:solidFill>
              </a:rPr>
              <a:t>.</a:t>
            </a:r>
            <a:endParaRPr lang="ru-RU" sz="12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6669360"/>
          </a:xfrm>
        </p:spPr>
        <p:txBody>
          <a:bodyPr/>
          <a:lstStyle/>
          <a:p>
            <a:r>
              <a:rPr lang="ru-RU" sz="2000" i="1" dirty="0" smtClean="0"/>
              <a:t>ОСНОВНАЯ ЧАСТЬ</a:t>
            </a:r>
            <a:r>
              <a:rPr lang="ru-RU" sz="2000" i="1" dirty="0" smtClean="0">
                <a:solidFill>
                  <a:srgbClr val="FF0000"/>
                </a:solidFill>
              </a:rPr>
              <a:t/>
            </a:r>
            <a:br>
              <a:rPr lang="ru-RU" sz="2000" i="1" dirty="0" smtClean="0">
                <a:solidFill>
                  <a:srgbClr val="FF0000"/>
                </a:solidFill>
              </a:rPr>
            </a:br>
            <a:r>
              <a:rPr lang="ru-RU" sz="2000" i="1" dirty="0" smtClean="0">
                <a:solidFill>
                  <a:srgbClr val="C00000"/>
                </a:solidFill>
              </a:rPr>
              <a:t>Подготовительный этап: дети приносят на урок готовый квадрат 20х20 см.</a:t>
            </a: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400" dirty="0" smtClean="0"/>
              <a:t>Вот сложили раз и два,</a:t>
            </a:r>
            <a:br>
              <a:rPr lang="ru-RU" sz="2400" dirty="0" smtClean="0"/>
            </a:br>
            <a:r>
              <a:rPr lang="ru-RU" sz="2400" dirty="0" smtClean="0"/>
              <a:t>Показалась голова,</a:t>
            </a:r>
            <a:br>
              <a:rPr lang="ru-RU" sz="2400" dirty="0" smtClean="0"/>
            </a:br>
            <a:r>
              <a:rPr lang="ru-RU" sz="2400" dirty="0" smtClean="0"/>
              <a:t>Ручки, ножки,</a:t>
            </a:r>
            <a:br>
              <a:rPr lang="ru-RU" sz="2400" dirty="0" smtClean="0"/>
            </a:br>
            <a:r>
              <a:rPr lang="ru-RU" sz="2400" dirty="0" smtClean="0"/>
              <a:t>Появился зверь чудесный.</a:t>
            </a:r>
            <a:br>
              <a:rPr lang="ru-RU" sz="2400" dirty="0" smtClean="0"/>
            </a:br>
            <a:r>
              <a:rPr lang="ru-RU" sz="2400" dirty="0" smtClean="0"/>
              <a:t>Мы вам скажем от души:</a:t>
            </a:r>
            <a:br>
              <a:rPr lang="ru-RU" sz="2400" dirty="0" smtClean="0"/>
            </a:br>
            <a:r>
              <a:rPr lang="ru-RU" sz="2400" dirty="0" smtClean="0"/>
              <a:t>«Все уроки хороши,</a:t>
            </a:r>
            <a:br>
              <a:rPr lang="ru-RU" sz="2400" dirty="0" smtClean="0"/>
            </a:br>
            <a:r>
              <a:rPr lang="ru-RU" sz="2400" dirty="0" smtClean="0"/>
              <a:t>Нет занятий оригами интересней!»</a:t>
            </a:r>
            <a:br>
              <a:rPr lang="ru-RU" sz="2400" dirty="0" smtClean="0"/>
            </a:br>
            <a:r>
              <a:rPr lang="ru-RU" sz="2400" dirty="0" smtClean="0"/>
              <a:t>Оригами без прикрас</a:t>
            </a:r>
            <a:br>
              <a:rPr lang="ru-RU" sz="2400" dirty="0" smtClean="0"/>
            </a:br>
            <a:r>
              <a:rPr lang="ru-RU" sz="2400" dirty="0" smtClean="0"/>
              <a:t>Нас научат, и тот час</a:t>
            </a:r>
            <a:br>
              <a:rPr lang="ru-RU" sz="2400" dirty="0" smtClean="0"/>
            </a:br>
            <a:r>
              <a:rPr lang="ru-RU" sz="2400" dirty="0" smtClean="0"/>
              <a:t>Вдруг появятся цветок</a:t>
            </a:r>
            <a:br>
              <a:rPr lang="ru-RU" sz="2400" dirty="0" smtClean="0"/>
            </a:br>
            <a:r>
              <a:rPr lang="ru-RU" sz="2400" dirty="0" smtClean="0"/>
              <a:t>И зверек чудесный.</a:t>
            </a:r>
            <a:br>
              <a:rPr lang="ru-RU" sz="2400" dirty="0" smtClean="0"/>
            </a:br>
            <a:r>
              <a:rPr lang="ru-RU" sz="2400" dirty="0" smtClean="0"/>
              <a:t>Мы вам скажем от души:</a:t>
            </a:r>
            <a:br>
              <a:rPr lang="ru-RU" sz="2400" dirty="0" smtClean="0"/>
            </a:br>
            <a:r>
              <a:rPr lang="ru-RU" sz="2400" dirty="0" smtClean="0"/>
              <a:t>«Все уроки хороши,</a:t>
            </a:r>
            <a:br>
              <a:rPr lang="ru-RU" sz="2400" dirty="0" smtClean="0"/>
            </a:br>
            <a:r>
              <a:rPr lang="ru-RU" sz="2400" dirty="0" smtClean="0"/>
              <a:t>Нет занятий оригами интересней!»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C00000"/>
                </a:solidFill>
              </a:rPr>
              <a:t>СОДЕРЖАНИЕ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>ПОСТАНОВКА ЦЕЛИ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РЕКОРДЫ МИРА ВЫПОЛНЕНЫЕ В ТЕХНИКИ ОРИГАМИ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8434" name="Picture 2" descr="F:\оригами\james-rope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700808"/>
            <a:ext cx="5767288" cy="432546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9458" name="Picture 2" descr="F:\оригами\Rabbi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836712"/>
            <a:ext cx="2664296" cy="2003550"/>
          </a:xfrm>
          <a:prstGeom prst="rect">
            <a:avLst/>
          </a:prstGeom>
          <a:noFill/>
        </p:spPr>
      </p:pic>
      <p:pic>
        <p:nvPicPr>
          <p:cNvPr id="19459" name="Picture 3" descr="F:\оригами\Рекорд мира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980728"/>
            <a:ext cx="3472780" cy="2011192"/>
          </a:xfrm>
          <a:prstGeom prst="rect">
            <a:avLst/>
          </a:prstGeom>
          <a:noFill/>
        </p:spPr>
      </p:pic>
      <p:pic>
        <p:nvPicPr>
          <p:cNvPr id="19460" name="Picture 4" descr="F:\оригами\Рекорд мир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905405"/>
            <a:ext cx="2880320" cy="2495509"/>
          </a:xfrm>
          <a:prstGeom prst="rect">
            <a:avLst/>
          </a:prstGeom>
          <a:noFill/>
        </p:spPr>
      </p:pic>
      <p:pic>
        <p:nvPicPr>
          <p:cNvPr id="19461" name="Picture 5" descr="F:\оригами\фото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96003" y="3717032"/>
            <a:ext cx="3624064" cy="27180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sz="4000" b="1" dirty="0">
                <a:solidFill>
                  <a:srgbClr val="F0961E"/>
                </a:solidFill>
              </a:rPr>
              <a:t>Физкультминутка «НА МОРЕ»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32038"/>
            <a:ext cx="9144000" cy="452596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 dirty="0"/>
              <a:t>«Горизонт» 1-4 – чертим кончиком пальца (как карандашом) линию горизонта </a:t>
            </a:r>
            <a:r>
              <a:rPr lang="ru-RU" sz="2800" dirty="0" smtClean="0"/>
              <a:t>с лева- на право</a:t>
            </a:r>
            <a:r>
              <a:rPr lang="ru-RU" sz="2800" dirty="0"/>
              <a:t>, глаза сопровождают движение, голова прямо. 5-8 – повторить линию </a:t>
            </a:r>
            <a:r>
              <a:rPr lang="ru-RU" sz="2800" dirty="0" smtClean="0"/>
              <a:t>с право- налево</a:t>
            </a:r>
            <a:r>
              <a:rPr lang="ru-RU" sz="2800" dirty="0"/>
              <a:t>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800" dirty="0"/>
              <a:t>«Лодочка» 1-4 – чертим «лодочку»(дуга книзу), глаза повторяют движение, голова прямо;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800" dirty="0"/>
              <a:t>       5-8 – повторяем движения в другую сторону.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800" dirty="0"/>
              <a:t>3.   «Радуга» 1-4 – чертим «радугу» (дуга книзу), глаза сопровождают движение, голова прямо;</a:t>
            </a:r>
            <a:br>
              <a:rPr lang="ru-RU" sz="2800" dirty="0"/>
            </a:br>
            <a:r>
              <a:rPr lang="ru-RU" sz="2800" dirty="0"/>
              <a:t>5-8 – повторяем движения в другую сторону.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ru-RU" sz="2800" dirty="0"/>
          </a:p>
        </p:txBody>
      </p:sp>
      <p:pic>
        <p:nvPicPr>
          <p:cNvPr id="51204" name="Picture 4" descr="j03033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074738"/>
            <a:ext cx="1152525" cy="1101725"/>
          </a:xfrm>
          <a:prstGeom prst="rect">
            <a:avLst/>
          </a:prstGeom>
          <a:noFill/>
        </p:spPr>
      </p:pic>
      <p:pic>
        <p:nvPicPr>
          <p:cNvPr id="51205" name="Picture 5" descr="j03464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1095375"/>
            <a:ext cx="1295400" cy="1292225"/>
          </a:xfrm>
          <a:prstGeom prst="rect">
            <a:avLst/>
          </a:prstGeom>
          <a:noFill/>
        </p:spPr>
      </p:pic>
      <p:pic>
        <p:nvPicPr>
          <p:cNvPr id="51207" name="Picture 7" descr="j02321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875" y="908050"/>
            <a:ext cx="1008063" cy="1727200"/>
          </a:xfrm>
          <a:prstGeom prst="rect">
            <a:avLst/>
          </a:prstGeom>
          <a:noFill/>
        </p:spPr>
      </p:pic>
      <p:pic>
        <p:nvPicPr>
          <p:cNvPr id="51209" name="Picture 9" descr="j023243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981075"/>
            <a:ext cx="1966913" cy="15113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00B0F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rgbClr val="C00000"/>
                </a:solidFill>
              </a:rPr>
              <a:t>ОБЬЯСНЕНИЕ НОВОГО МАТЕРИАЛА.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> ВВЕДЕНИЕ В ПРАКТИЧЕСКУЮ ЧАСТЬ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628800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Первый раз сказку рассказывает сам учитель, сопровождая рассказ поэтапным показом работы. Второй раз он делает то же самое, подробно объясняя учащимся последовательность работы 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394</Words>
  <Application>Microsoft Office PowerPoint</Application>
  <PresentationFormat>Экран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презентация</vt:lpstr>
      <vt:lpstr>Открытый урок по технологии в 3 классе «Оригами – сказка». </vt:lpstr>
      <vt:lpstr>Презентация PowerPoint</vt:lpstr>
      <vt:lpstr>План проведения занятия</vt:lpstr>
      <vt:lpstr>ВВОДНАЯ ЧАСТЬ.  ОРГАНИЗАЦИОННЫЙ МОМЕНТ</vt:lpstr>
      <vt:lpstr>ОСНОВНАЯ ЧАСТЬ Подготовительный этап: дети приносят на урок готовый квадрат 20х20 см. Вот сложили раз и два, Показалась голова, Ручки, ножки, Появился зверь чудесный. Мы вам скажем от души: «Все уроки хороши, Нет занятий оригами интересней!» Оригами без прикрас Нас научат, и тот час Вдруг появятся цветок И зверек чудесный. Мы вам скажем от души: «Все уроки хороши, Нет занятий оригами интересней!» </vt:lpstr>
      <vt:lpstr>СОДЕРЖАНИЕ ПОСТАНОВКА ЦЕЛИ РЕКОРДЫ МИРА ВЫПОЛНЕНЫЕ В ТЕХНИКИ ОРИГАМИ</vt:lpstr>
      <vt:lpstr>Презентация PowerPoint</vt:lpstr>
      <vt:lpstr>Физкультминутка «НА МОРЕ»</vt:lpstr>
      <vt:lpstr>ОБЬЯСНЕНИЕ НОВОГО МАТЕРИАЛА.  ВВЕДЕНИЕ В ПРАКТИЧЕСКУЮ ЧАСТЬ</vt:lpstr>
      <vt:lpstr>ПРАКТИЧЕСКАЯ ЧАСТЬ</vt:lpstr>
      <vt:lpstr>ПАРАХОД  ,ШЛЯПА ,САПОГИ</vt:lpstr>
      <vt:lpstr>ШТАНЫ</vt:lpstr>
      <vt:lpstr>СВИТЕР, СТОЛ</vt:lpstr>
      <vt:lpstr>ПАРУСНИК</vt:lpstr>
      <vt:lpstr>ЛОДКА ,КАТАМАРАН</vt:lpstr>
      <vt:lpstr>КОШЕЛЕК-КОРОБОЧКА</vt:lpstr>
      <vt:lpstr>Презентация PowerPoint</vt:lpstr>
      <vt:lpstr>Подведение итогов урока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cex- viz</dc:creator>
  <cp:lastModifiedBy>cex-viz</cp:lastModifiedBy>
  <cp:revision>32</cp:revision>
  <dcterms:created xsi:type="dcterms:W3CDTF">2013-01-17T18:46:09Z</dcterms:created>
  <dcterms:modified xsi:type="dcterms:W3CDTF">2014-12-19T15:29:53Z</dcterms:modified>
</cp:coreProperties>
</file>