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27"/>
  </p:notesMasterIdLst>
  <p:sldIdLst>
    <p:sldId id="296" r:id="rId2"/>
    <p:sldId id="287" r:id="rId3"/>
    <p:sldId id="294" r:id="rId4"/>
    <p:sldId id="288" r:id="rId5"/>
    <p:sldId id="289" r:id="rId6"/>
    <p:sldId id="290" r:id="rId7"/>
    <p:sldId id="291" r:id="rId8"/>
    <p:sldId id="292" r:id="rId9"/>
    <p:sldId id="297" r:id="rId10"/>
    <p:sldId id="260" r:id="rId11"/>
    <p:sldId id="263" r:id="rId12"/>
    <p:sldId id="264" r:id="rId13"/>
    <p:sldId id="266" r:id="rId14"/>
    <p:sldId id="269" r:id="rId15"/>
    <p:sldId id="274" r:id="rId16"/>
    <p:sldId id="275" r:id="rId17"/>
    <p:sldId id="270" r:id="rId18"/>
    <p:sldId id="271" r:id="rId19"/>
    <p:sldId id="272" r:id="rId20"/>
    <p:sldId id="276" r:id="rId21"/>
    <p:sldId id="278" r:id="rId22"/>
    <p:sldId id="282" r:id="rId23"/>
    <p:sldId id="285" r:id="rId24"/>
    <p:sldId id="298" r:id="rId25"/>
    <p:sldId id="286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1578B5"/>
    <a:srgbClr val="457085"/>
    <a:srgbClr val="0F48BB"/>
    <a:srgbClr val="0969C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37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1638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A88AFA40-0FF9-4AAF-BDF5-988E0DDCA37A}" type="datetimeFigureOut">
              <a:rPr lang="ru-RU"/>
              <a:pPr>
                <a:defRPr/>
              </a:pPr>
              <a:t>03.01.2015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1A9B1355-5644-43BB-A9F2-DD25E28168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47DC322-B2FE-4F2D-9B56-941607A3DE8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D91D8CF-3BCB-4623-8016-6A820679DE7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ru-RU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3EC8A-2BD0-4844-A8FE-686BB3C84523}" type="datetimeFigureOut">
              <a:rPr lang="ru-RU"/>
              <a:pPr>
                <a:defRPr/>
              </a:pPr>
              <a:t>03.01.2015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9EFB75-0DC7-4AD6-A88F-A3E9FDF88B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90DC9D-AAE6-40A7-89C9-738C5EB1E72D}" type="datetimeFigureOut">
              <a:rPr lang="ru-RU"/>
              <a:pPr>
                <a:defRPr/>
              </a:pPr>
              <a:t>03.01.2015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1E43E7-51EB-4513-AD5E-99AAD133B3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2D0796-2FF0-4764-98DE-08F30D2F5A2C}" type="datetimeFigureOut">
              <a:rPr lang="ru-RU"/>
              <a:pPr>
                <a:defRPr/>
              </a:pPr>
              <a:t>03.01.2015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6BF34-78A3-4FD8-BB05-1BF0F91642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9F3A58-90A0-469C-9C88-65B9DB4E3F3A}" type="datetimeFigureOut">
              <a:rPr lang="ru-RU"/>
              <a:pPr>
                <a:defRPr/>
              </a:pPr>
              <a:t>03.01.2015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1E5D7B-C719-4FBC-9944-87AC8FC262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C0594B-00CA-41EE-A29D-6B74117EE10A}" type="datetimeFigureOut">
              <a:rPr lang="ru-RU"/>
              <a:pPr>
                <a:defRPr/>
              </a:pPr>
              <a:t>03.01.2015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1F6AD5-D64D-46BF-9D0B-EAC07FEBDC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21B756-0F17-4D81-A5C0-4C29B069418F}" type="datetimeFigureOut">
              <a:rPr lang="ru-RU"/>
              <a:pPr>
                <a:defRPr/>
              </a:pPr>
              <a:t>03.01.2015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D758F1-4C6F-4DA9-A717-1AF64EA36F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5735B-D8B3-4B57-8443-1E45E804B678}" type="datetimeFigureOut">
              <a:rPr lang="ru-RU"/>
              <a:pPr>
                <a:defRPr/>
              </a:pPr>
              <a:t>03.01.2015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1EEF5-EFBF-426A-9FA6-8BF093EA39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F4308-ECC6-4AE7-9104-54B505AB731C}" type="datetimeFigureOut">
              <a:rPr lang="ru-RU"/>
              <a:pPr>
                <a:defRPr/>
              </a:pPr>
              <a:t>03.01.2015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BED11-4D97-47CE-9CBC-85C386B0FD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4DB6C-003B-4BA4-A11F-3CDC3689A5D1}" type="datetimeFigureOut">
              <a:rPr lang="ru-RU"/>
              <a:pPr>
                <a:defRPr/>
              </a:pPr>
              <a:t>03.01.2015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8E49B3-ABB8-4721-BB57-4F0A1B65B0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690A95-C49C-45CD-AA04-0246B8C61F5F}" type="datetimeFigureOut">
              <a:rPr lang="ru-RU"/>
              <a:pPr>
                <a:defRPr/>
              </a:pPr>
              <a:t>03.01.2015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6BF058-2DE9-41CF-A8A4-C91124FA32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E41033-55DF-46E3-9D1F-C0190BA0BFF3}" type="datetimeFigureOut">
              <a:rPr lang="ru-RU"/>
              <a:pPr>
                <a:defRPr/>
              </a:pPr>
              <a:t>03.01.2015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90527-CA95-4863-926B-57F252F568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2EE9DF7-8112-4D55-93DF-2194CA092257}" type="datetimeFigureOut">
              <a:rPr lang="ru-RU"/>
              <a:pPr>
                <a:defRPr/>
              </a:pPr>
              <a:t>03.01.2015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1A7A796-4BC9-4C95-B4C5-5177D42F40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gif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user\Desktop\&#1082;&#1072;&#1087;&#1085;&#1091;&#1074;&#1096;&#1080;&#1081;%20&#1089;%20&#1085;&#1077;&#1073;&#1072;\163.wmv" TargetMode="Externa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84;&#1091;&#1079;&#1099;&#1082;&#1072;\&#1042;&#1072;&#1083;&#1100;&#1089;%20&#1080;&#1079;%20&#1082;&#1080;&#1085;&#1086;&#1092;&#1080;&#1083;&#1100;&#1084;&#1072;%20quot&#1052;&#1086;&#1081;%20&#1083;&#1072;&#1089;&#1082;&#1086;&#1074;&#1099;&#1081;%20&#1080;%20&#1085;&#1077;&#1078;&#1085;&#1099;&#1081;%20&#1079;&#1074;&#1077;&#1088;&#1100;quot%20(mp3.mp3" TargetMode="Externa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2.jpeg"/><Relationship Id="rId7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9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 descr="полет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620688"/>
            <a:ext cx="8352928" cy="5976664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noFill/>
          </a:ln>
          <a:effectLst>
            <a:softEdge rad="112500"/>
          </a:effectLst>
        </p:spPr>
      </p:pic>
      <p:sp>
        <p:nvSpPr>
          <p:cNvPr id="4" name="Блок-схема: перфолента 3"/>
          <p:cNvSpPr/>
          <p:nvPr/>
        </p:nvSpPr>
        <p:spPr>
          <a:xfrm>
            <a:off x="251520" y="116632"/>
            <a:ext cx="3600400" cy="720080"/>
          </a:xfrm>
          <a:prstGeom prst="flowChartPunchedTape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Wave2">
              <a:avLst/>
            </a:prstTxWarp>
          </a:bodyPr>
          <a:lstStyle/>
          <a:p>
            <a:r>
              <a:rPr lang="ru-RU" b="1" i="1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b="1" i="1" dirty="0" smtClean="0">
                <a:ln w="1905">
                  <a:solidFill>
                    <a:schemeClr val="accent5">
                      <a:lumMod val="75000"/>
                    </a:schemeClr>
                  </a:solidFill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Урок - путешествие </a:t>
            </a:r>
            <a:endParaRPr lang="ru-RU" b="1" i="1" dirty="0">
              <a:ln w="1905">
                <a:solidFill>
                  <a:schemeClr val="accent5">
                    <a:lumMod val="75000"/>
                  </a:schemeClr>
                </a:solidFill>
              </a:ln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88"/>
            <a:ext cx="8229600" cy="1714500"/>
          </a:xfrm>
        </p:spPr>
        <p:txBody>
          <a:bodyPr rtlCol="0">
            <a:normAutofit fontScale="900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800" b="1" dirty="0" smtClean="0">
                <a:ln w="24500" cmpd="dbl">
                  <a:solidFill>
                    <a:srgbClr val="92D05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Вторая остановка </a:t>
            </a:r>
            <a:br>
              <a:rPr lang="ru-RU" sz="4800" b="1" dirty="0" smtClean="0">
                <a:ln w="24500" cmpd="dbl">
                  <a:solidFill>
                    <a:srgbClr val="92D05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</a:br>
            <a:r>
              <a:rPr lang="ru-RU" sz="4800" b="1" dirty="0" smtClean="0">
                <a:ln w="24500" cmpd="dbl">
                  <a:solidFill>
                    <a:srgbClr val="92D05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«Визитная карточка </a:t>
            </a:r>
            <a:r>
              <a:rPr lang="en-US" sz="4800" b="1" dirty="0" smtClean="0">
                <a:ln w="24500" cmpd="dbl">
                  <a:solidFill>
                    <a:srgbClr val="92D05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Fe </a:t>
            </a:r>
            <a:r>
              <a:rPr lang="ru-RU" sz="4800" b="1" dirty="0" smtClean="0">
                <a:ln w="24500" cmpd="dbl">
                  <a:solidFill>
                    <a:srgbClr val="92D05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»</a:t>
            </a:r>
            <a:br>
              <a:rPr lang="ru-RU" sz="4800" b="1" dirty="0" smtClean="0">
                <a:ln w="24500" cmpd="dbl">
                  <a:solidFill>
                    <a:srgbClr val="92D05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</a:br>
            <a:endParaRPr lang="ru-RU" b="1" dirty="0">
              <a:ln w="24500" cmpd="dbl">
                <a:solidFill>
                  <a:srgbClr val="92D050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7171" name="Содержимое 3"/>
          <p:cNvSpPr>
            <a:spLocks noGrp="1"/>
          </p:cNvSpPr>
          <p:nvPr>
            <p:ph idx="1"/>
          </p:nvPr>
        </p:nvSpPr>
        <p:spPr>
          <a:xfrm>
            <a:off x="457200" y="1928813"/>
            <a:ext cx="8229600" cy="4379912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charset="0"/>
              <a:buNone/>
            </a:pPr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1. Порядковый номер:</a:t>
            </a:r>
          </a:p>
          <a:p>
            <a:pPr algn="ctr">
              <a:buFont typeface="Arial" charset="0"/>
              <a:buNone/>
            </a:pPr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2. Период:</a:t>
            </a:r>
          </a:p>
          <a:p>
            <a:pPr algn="ctr">
              <a:buFont typeface="Arial" charset="0"/>
              <a:buNone/>
            </a:pPr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3. Группа:</a:t>
            </a:r>
          </a:p>
          <a:p>
            <a:pPr algn="ctr">
              <a:buFont typeface="Arial" charset="0"/>
              <a:buNone/>
            </a:pPr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4. Подгруппа:</a:t>
            </a:r>
          </a:p>
          <a:p>
            <a:pPr algn="ctr">
              <a:buFont typeface="Arial" charset="0"/>
              <a:buNone/>
            </a:pPr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5. Электронная формула:</a:t>
            </a:r>
            <a:endParaRPr lang="en-US" sz="4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3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" name="Рисунок 5" descr="1275473349_rrsrrsryos-3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2708920"/>
            <a:ext cx="2569840" cy="2449438"/>
          </a:xfrm>
          <a:prstGeom prst="cube">
            <a:avLst/>
          </a:prstGeom>
        </p:spPr>
      </p:pic>
      <p:pic>
        <p:nvPicPr>
          <p:cNvPr id="8" name="Рисунок 7" descr="800px-Himr8_13_7.gif"/>
          <p:cNvPicPr>
            <a:picLocks noChangeAspect="1"/>
          </p:cNvPicPr>
          <p:nvPr/>
        </p:nvPicPr>
        <p:blipFill>
          <a:blip r:embed="rId5" cstate="print">
            <a:grayscl/>
          </a:blip>
          <a:stretch>
            <a:fillRect/>
          </a:stretch>
        </p:blipFill>
        <p:spPr>
          <a:xfrm>
            <a:off x="6732240" y="3068960"/>
            <a:ext cx="2111896" cy="1944216"/>
          </a:xfrm>
          <a:prstGeom prst="can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214563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Третья остановка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«Физические свойства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Fe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»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457200" y="1357313"/>
            <a:ext cx="8229600" cy="4814887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>
              <a:buFont typeface="Arial" charset="0"/>
              <a:buNone/>
            </a:pPr>
            <a:endParaRPr lang="ru-RU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>
              <a:buFont typeface="Arial" charset="0"/>
              <a:buNone/>
            </a:pPr>
            <a:r>
              <a:rPr lang="ru-RU" b="1" dirty="0" smtClean="0">
                <a:ln w="17780" cmpd="sng">
                  <a:solidFill>
                    <a:schemeClr val="accent3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1. Цвет:</a:t>
            </a:r>
          </a:p>
          <a:p>
            <a:pPr algn="ctr">
              <a:buFont typeface="Arial" charset="0"/>
              <a:buNone/>
            </a:pPr>
            <a:r>
              <a:rPr lang="ru-RU" b="1" dirty="0" smtClean="0">
                <a:ln w="17780" cmpd="sng">
                  <a:solidFill>
                    <a:schemeClr val="accent3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2. Металлический блеск:</a:t>
            </a:r>
          </a:p>
          <a:p>
            <a:pPr algn="ctr">
              <a:buFont typeface="Arial" charset="0"/>
              <a:buNone/>
            </a:pPr>
            <a:r>
              <a:rPr lang="ru-RU" b="1" dirty="0" smtClean="0">
                <a:ln w="17780" cmpd="sng">
                  <a:solidFill>
                    <a:schemeClr val="accent3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3. Твердость:</a:t>
            </a:r>
          </a:p>
          <a:p>
            <a:pPr algn="ctr">
              <a:buFont typeface="Arial" charset="0"/>
              <a:buNone/>
            </a:pPr>
            <a:r>
              <a:rPr lang="ru-RU" b="1" dirty="0" smtClean="0">
                <a:ln w="17780" cmpd="sng">
                  <a:solidFill>
                    <a:schemeClr val="accent3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4.  Пластичность:</a:t>
            </a:r>
          </a:p>
          <a:p>
            <a:pPr algn="ctr">
              <a:buFont typeface="Arial" charset="0"/>
              <a:buNone/>
            </a:pPr>
            <a:r>
              <a:rPr lang="ru-RU" b="1" dirty="0" smtClean="0">
                <a:ln w="17780" cmpd="sng">
                  <a:solidFill>
                    <a:schemeClr val="accent3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5. Теплопроводность:</a:t>
            </a:r>
          </a:p>
          <a:p>
            <a:pPr algn="ctr">
              <a:buFont typeface="Arial" charset="0"/>
              <a:buNone/>
            </a:pPr>
            <a:r>
              <a:rPr lang="ru-RU" b="1" dirty="0" smtClean="0">
                <a:ln w="17780" cmpd="sng">
                  <a:solidFill>
                    <a:schemeClr val="accent3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6. Электропроводность:</a:t>
            </a:r>
          </a:p>
          <a:p>
            <a:pPr algn="ctr">
              <a:buFont typeface="Arial" charset="0"/>
              <a:buNone/>
            </a:pPr>
            <a:r>
              <a:rPr lang="ru-RU" b="1" dirty="0" smtClean="0">
                <a:ln w="17780" cmpd="sng">
                  <a:solidFill>
                    <a:schemeClr val="accent3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7. Температура плавления:</a:t>
            </a:r>
          </a:p>
          <a:p>
            <a:endParaRPr lang="ru-RU" b="1" dirty="0" smtClean="0">
              <a:ln w="17780" cmpd="sng">
                <a:solidFill>
                  <a:schemeClr val="accent3">
                    <a:lumMod val="75000"/>
                  </a:schemeClr>
                </a:solidFill>
                <a:prstDash val="solid"/>
                <a:miter lim="800000"/>
              </a:ln>
              <a:solidFill>
                <a:schemeClr val="accent3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500063" y="214313"/>
            <a:ext cx="8229600" cy="2000250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Остановка № 4 </a:t>
            </a:r>
            <a:r>
              <a:rPr lang="en-US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                </a:t>
            </a:r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«Экспериментальная»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2800" dirty="0" smtClean="0">
                <a:solidFill>
                  <a:srgbClr val="C00000"/>
                </a:solidFill>
              </a:rPr>
              <a:t>Чтоб жизнь свою не подвергать опасности, ты свято     соблюдай все правила безопасности.</a:t>
            </a:r>
          </a:p>
        </p:txBody>
      </p:sp>
      <p:pic>
        <p:nvPicPr>
          <p:cNvPr id="10" name="Содержимое 9" descr="техника безопасности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1619672" y="2276872"/>
            <a:ext cx="6034617" cy="4309939"/>
          </a:xfrm>
          <a:prstGeom prst="ellips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>
                                      <p:cBhvr>
                                        <p:cTn id="7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8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bliqueBottomRight"/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Химические свойства железа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Железо взаимодействует как с     простыми, так и сложными веществами. Проведем эксперименты: с серой, соляной кислотой,  сульфатом меди.</a:t>
            </a: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                      1</a:t>
            </a:r>
            <a:r>
              <a:rPr lang="en-US" dirty="0" smtClean="0"/>
              <a:t>. </a:t>
            </a:r>
            <a:r>
              <a:rPr lang="ru-RU" dirty="0" smtClean="0"/>
              <a:t>  </a:t>
            </a:r>
            <a:r>
              <a:rPr lang="en-US" dirty="0" smtClean="0"/>
              <a:t>Fe + S =</a:t>
            </a:r>
            <a:r>
              <a:rPr lang="ru-RU" dirty="0" smtClean="0"/>
              <a:t> ?</a:t>
            </a: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                      </a:t>
            </a:r>
            <a:r>
              <a:rPr lang="en-US" dirty="0" smtClean="0"/>
              <a:t>2.</a:t>
            </a:r>
            <a:r>
              <a:rPr lang="ru-RU" dirty="0" smtClean="0"/>
              <a:t>   </a:t>
            </a:r>
            <a:r>
              <a:rPr lang="en-US" dirty="0" smtClean="0"/>
              <a:t>Fe +2 HCI =</a:t>
            </a:r>
            <a:r>
              <a:rPr lang="ru-RU" dirty="0" smtClean="0"/>
              <a:t> ? + ?</a:t>
            </a:r>
            <a:endParaRPr lang="en-US" dirty="0" smtClean="0"/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                      3.    </a:t>
            </a:r>
            <a:r>
              <a:rPr lang="en-US" dirty="0" smtClean="0"/>
              <a:t>Fe + CuSO</a:t>
            </a:r>
            <a:r>
              <a:rPr lang="en-US" baseline="-25000" dirty="0" smtClean="0"/>
              <a:t>4</a:t>
            </a:r>
            <a:r>
              <a:rPr lang="en-US" dirty="0" smtClean="0"/>
              <a:t> =</a:t>
            </a:r>
            <a:r>
              <a:rPr lang="ru-RU" dirty="0" smtClean="0"/>
              <a:t> ? + ?</a:t>
            </a:r>
            <a:endParaRPr lang="en-US" dirty="0" smtClean="0"/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Объясните свои наблюдения и составьте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уравнения химических реакций</a:t>
            </a:r>
            <a:endParaRPr lang="en-US" dirty="0" smtClean="0"/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 startAt="3"/>
              <a:defRPr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 descr="Водяные капли"/>
          <p:cNvSpPr>
            <a:spLocks noGrp="1" noChangeArrowheads="1"/>
          </p:cNvSpPr>
          <p:nvPr>
            <p:ph type="title"/>
          </p:nvPr>
        </p:nvSpPr>
        <p:spPr>
          <a:xfrm>
            <a:off x="0" y="-685800"/>
            <a:ext cx="9144000" cy="7543800"/>
          </a:xfrm>
          <a:blipFill dpi="0" rotWithShape="0">
            <a:blip r:embed="rId4" cstate="print"/>
            <a:srcRect/>
            <a:tile tx="0" ty="0" sx="100000" sy="100000" flip="none" algn="tl"/>
          </a:blipFill>
        </p:spPr>
        <p:txBody>
          <a:bodyPr/>
          <a:lstStyle/>
          <a:p>
            <a:pPr algn="l"/>
            <a:r>
              <a:rPr lang="ru-RU" sz="4800" dirty="0" smtClean="0">
                <a:solidFill>
                  <a:srgbClr val="660066"/>
                </a:solidFill>
              </a:rPr>
              <a:t>1</a:t>
            </a:r>
            <a:r>
              <a:rPr lang="ru-RU" sz="5400" dirty="0" smtClean="0">
                <a:solidFill>
                  <a:srgbClr val="660066"/>
                </a:solidFill>
              </a:rPr>
              <a:t>.</a:t>
            </a:r>
            <a:r>
              <a:rPr lang="ru-RU" sz="5400" dirty="0" smtClean="0"/>
              <a:t> </a:t>
            </a:r>
            <a:r>
              <a:rPr lang="en-US" sz="5400" dirty="0" smtClean="0"/>
              <a:t>Fe + S = </a:t>
            </a:r>
            <a:r>
              <a:rPr lang="en-US" sz="5400" dirty="0" err="1" smtClean="0"/>
              <a:t>FeS</a:t>
            </a:r>
            <a:r>
              <a:rPr lang="en-US" sz="5400" dirty="0" smtClean="0"/>
              <a:t/>
            </a:r>
            <a:br>
              <a:rPr lang="en-US" sz="5400" dirty="0" smtClean="0"/>
            </a:br>
            <a:r>
              <a:rPr lang="en-US" sz="5400" dirty="0" smtClean="0"/>
              <a:t>2. Fe + 2HCI= FeCI</a:t>
            </a:r>
            <a:r>
              <a:rPr lang="en-US" sz="5400" baseline="-25000" dirty="0" smtClean="0"/>
              <a:t>2</a:t>
            </a:r>
            <a:r>
              <a:rPr lang="en-US" sz="5400" dirty="0" smtClean="0"/>
              <a:t> + H</a:t>
            </a:r>
            <a:r>
              <a:rPr lang="en-US" sz="5400" baseline="-25000" dirty="0" smtClean="0"/>
              <a:t>2</a:t>
            </a:r>
            <a:r>
              <a:rPr lang="en-US" sz="5400" dirty="0" smtClean="0"/>
              <a:t/>
            </a:r>
            <a:br>
              <a:rPr lang="en-US" sz="5400" dirty="0" smtClean="0"/>
            </a:br>
            <a:r>
              <a:rPr lang="en-US" sz="5400" dirty="0" smtClean="0"/>
              <a:t>3. Fe + CuSO</a:t>
            </a:r>
            <a:r>
              <a:rPr lang="en-US" sz="5400" baseline="-25000" dirty="0" smtClean="0"/>
              <a:t>4</a:t>
            </a:r>
            <a:r>
              <a:rPr lang="en-US" sz="5400" dirty="0" smtClean="0"/>
              <a:t> = Fe SO</a:t>
            </a:r>
            <a:r>
              <a:rPr lang="en-US" sz="5400" baseline="-25000" dirty="0" smtClean="0"/>
              <a:t>4</a:t>
            </a:r>
            <a:r>
              <a:rPr lang="en-US" sz="5400" dirty="0" smtClean="0"/>
              <a:t> + Cu</a:t>
            </a:r>
            <a:br>
              <a:rPr lang="en-US" sz="5400" dirty="0" smtClean="0"/>
            </a:br>
            <a:r>
              <a:rPr lang="en-US" sz="5400" dirty="0" smtClean="0"/>
              <a:t>Fe</a:t>
            </a:r>
            <a:r>
              <a:rPr lang="en-US" sz="5400" baseline="30000" dirty="0" smtClean="0"/>
              <a:t>0</a:t>
            </a:r>
            <a:r>
              <a:rPr lang="en-US" sz="5400" dirty="0" smtClean="0"/>
              <a:t> - 2e = Fe</a:t>
            </a:r>
            <a:r>
              <a:rPr lang="en-US" sz="5400" baseline="30000" dirty="0" smtClean="0"/>
              <a:t>+2</a:t>
            </a:r>
            <a:r>
              <a:rPr lang="en-US" sz="5400" dirty="0" smtClean="0"/>
              <a:t>  (</a:t>
            </a:r>
            <a:r>
              <a:rPr lang="ru-RU" sz="5400" dirty="0" smtClean="0"/>
              <a:t>восстановитель</a:t>
            </a:r>
            <a:r>
              <a:rPr lang="ru-RU" sz="4800" dirty="0" smtClean="0"/>
              <a:t>)</a:t>
            </a:r>
            <a:r>
              <a:rPr lang="ru-RU" sz="3600" dirty="0" smtClean="0"/>
              <a:t>   </a:t>
            </a:r>
          </a:p>
        </p:txBody>
      </p:sp>
      <p:sp>
        <p:nvSpPr>
          <p:cNvPr id="14339" name="Line 6"/>
          <p:cNvSpPr>
            <a:spLocks noChangeShapeType="1"/>
          </p:cNvSpPr>
          <p:nvPr/>
        </p:nvSpPr>
        <p:spPr bwMode="auto">
          <a:xfrm>
            <a:off x="1981200" y="3733800"/>
            <a:ext cx="228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>
    <p:sndAc>
      <p:stSnd>
        <p:snd r:embed="rId2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uild="p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163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051720" y="188640"/>
            <a:ext cx="5832648" cy="4248472"/>
          </a:xfrm>
          <a:prstGeom prst="rect">
            <a:avLst/>
          </a:prstGeom>
        </p:spPr>
      </p:pic>
      <p:sp>
        <p:nvSpPr>
          <p:cNvPr id="10" name="Овал 9"/>
          <p:cNvSpPr/>
          <p:nvPr/>
        </p:nvSpPr>
        <p:spPr>
          <a:xfrm>
            <a:off x="1187624" y="4581128"/>
            <a:ext cx="7272808" cy="208823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окислении железа в высокотемпературном режиме образуется железная окалина:</a:t>
            </a:r>
            <a:br>
              <a:rPr lang="ru-RU" sz="24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3Fe + 2 O</a:t>
            </a:r>
            <a:r>
              <a:rPr lang="en-US" sz="2400" b="1" i="1" baseline="-250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= Fe</a:t>
            </a:r>
            <a:r>
              <a:rPr lang="en-US" sz="2400" b="1" i="1" baseline="-250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2400" b="1" i="1" baseline="-250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b="1" i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6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685800" y="357188"/>
            <a:ext cx="7772400" cy="6072187"/>
          </a:xfrm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Железо может вытеснять водород из воды только при сильном нагревании:</a:t>
            </a:r>
            <a:br>
              <a:rPr lang="ru-RU" dirty="0" smtClean="0"/>
            </a:br>
            <a:r>
              <a:rPr lang="en-US" dirty="0" smtClean="0"/>
              <a:t>Fe + H</a:t>
            </a:r>
            <a:r>
              <a:rPr lang="en-US" baseline="-25000" dirty="0" smtClean="0"/>
              <a:t>2</a:t>
            </a:r>
            <a:r>
              <a:rPr lang="en-US" dirty="0" smtClean="0"/>
              <a:t>O = </a:t>
            </a:r>
            <a:r>
              <a:rPr lang="en-US" dirty="0" err="1" smtClean="0"/>
              <a:t>FeO</a:t>
            </a:r>
            <a:r>
              <a:rPr lang="en-US" dirty="0" smtClean="0"/>
              <a:t> + H</a:t>
            </a:r>
            <a:r>
              <a:rPr lang="en-US" baseline="-25000" dirty="0" smtClean="0"/>
              <a:t>2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Fe</a:t>
            </a:r>
            <a:r>
              <a:rPr lang="en-US" baseline="30000" dirty="0" smtClean="0"/>
              <a:t>0</a:t>
            </a:r>
            <a:r>
              <a:rPr lang="en-US" dirty="0" smtClean="0"/>
              <a:t> –</a:t>
            </a:r>
            <a:r>
              <a:rPr lang="ru-RU" dirty="0" smtClean="0"/>
              <a:t> </a:t>
            </a:r>
            <a:r>
              <a:rPr lang="en-US" dirty="0" smtClean="0"/>
              <a:t>2e = Fe</a:t>
            </a:r>
            <a:r>
              <a:rPr lang="en-US" baseline="30000" dirty="0" smtClean="0"/>
              <a:t>+2</a:t>
            </a:r>
            <a:r>
              <a:rPr lang="ru-RU" baseline="30000" dirty="0" smtClean="0"/>
              <a:t> </a:t>
            </a:r>
            <a:r>
              <a:rPr lang="en-US" dirty="0" smtClean="0"/>
              <a:t>–</a:t>
            </a:r>
            <a:r>
              <a:rPr lang="ru-RU" dirty="0" smtClean="0"/>
              <a:t> </a:t>
            </a:r>
            <a:r>
              <a:rPr lang="ru-RU" sz="4000" dirty="0" smtClean="0"/>
              <a:t>восстановитель -                                 окисление</a:t>
            </a:r>
            <a:br>
              <a:rPr lang="ru-RU" sz="4000" dirty="0" smtClean="0"/>
            </a:br>
            <a:r>
              <a:rPr lang="ru-RU" dirty="0" smtClean="0"/>
              <a:t>2Н</a:t>
            </a:r>
            <a:r>
              <a:rPr lang="ru-RU" baseline="30000" dirty="0" smtClean="0"/>
              <a:t>+ </a:t>
            </a:r>
            <a:r>
              <a:rPr lang="ru-RU" dirty="0" smtClean="0"/>
              <a:t> + 2е = Н</a:t>
            </a:r>
            <a:r>
              <a:rPr lang="ru-RU" baseline="30000" dirty="0" smtClean="0"/>
              <a:t>0 – </a:t>
            </a:r>
            <a:r>
              <a:rPr lang="ru-RU" dirty="0" smtClean="0"/>
              <a:t> окислитель - восстановление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en-US" baseline="-25000" dirty="0" smtClean="0"/>
              <a:t/>
            </a:r>
            <a:br>
              <a:rPr lang="en-US" baseline="-25000" dirty="0" smtClean="0"/>
            </a:br>
            <a:endParaRPr lang="ru-RU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 descr="Водяные капли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858000"/>
          </a:xfrm>
          <a:blipFill dpi="0" rotWithShape="0">
            <a:blip r:embed="rId3" cstate="print"/>
            <a:srcRect/>
            <a:tile tx="0" ty="0" sx="100000" sy="100000" flip="none" algn="tl"/>
          </a:blipFill>
        </p:spPr>
        <p:txBody>
          <a:bodyPr/>
          <a:lstStyle/>
          <a:p>
            <a:pPr algn="l"/>
            <a:r>
              <a:rPr lang="en-US" smtClean="0"/>
              <a:t>4Fe + 6H</a:t>
            </a:r>
            <a:r>
              <a:rPr lang="en-US" baseline="-25000" smtClean="0"/>
              <a:t>2</a:t>
            </a:r>
            <a:r>
              <a:rPr lang="en-US" smtClean="0"/>
              <a:t>O + 3O</a:t>
            </a:r>
            <a:r>
              <a:rPr lang="en-US" baseline="-25000" smtClean="0"/>
              <a:t>2 </a:t>
            </a:r>
            <a:r>
              <a:rPr lang="en-US" smtClean="0"/>
              <a:t>= 4 Fe(OH)</a:t>
            </a:r>
            <a:r>
              <a:rPr lang="en-US" baseline="-25000" smtClean="0"/>
              <a:t>3</a:t>
            </a:r>
            <a:br>
              <a:rPr lang="en-US" baseline="-25000" smtClean="0"/>
            </a:br>
            <a:r>
              <a:rPr lang="en-US" smtClean="0"/>
              <a:t>4   3  Fe</a:t>
            </a:r>
            <a:r>
              <a:rPr lang="en-US" baseline="30000" smtClean="0"/>
              <a:t>0</a:t>
            </a:r>
            <a:r>
              <a:rPr lang="en-US" smtClean="0"/>
              <a:t> - 3 е  =    Fe </a:t>
            </a:r>
            <a:r>
              <a:rPr lang="en-US" baseline="30000" smtClean="0"/>
              <a:t>+3</a:t>
            </a:r>
            <a:r>
              <a:rPr lang="en-US" smtClean="0"/>
              <a:t> - </a:t>
            </a:r>
            <a:r>
              <a:rPr lang="ru-RU" sz="2800" smtClean="0"/>
              <a:t>восстановитель -  </a:t>
            </a:r>
            <a:br>
              <a:rPr lang="ru-RU" sz="2800" smtClean="0"/>
            </a:br>
            <a:r>
              <a:rPr lang="ru-RU" sz="2800" smtClean="0"/>
              <a:t>                                                                               окисление</a:t>
            </a:r>
            <a:br>
              <a:rPr lang="ru-RU" sz="2800" smtClean="0"/>
            </a:br>
            <a:r>
              <a:rPr lang="ru-RU" smtClean="0"/>
              <a:t>3   4  O</a:t>
            </a:r>
            <a:r>
              <a:rPr lang="ru-RU" baseline="30000" smtClean="0"/>
              <a:t>2 </a:t>
            </a:r>
            <a:r>
              <a:rPr lang="ru-RU" smtClean="0"/>
              <a:t>+ 4 e   =   2O </a:t>
            </a:r>
            <a:r>
              <a:rPr lang="ru-RU" baseline="30000" smtClean="0"/>
              <a:t>-2</a:t>
            </a:r>
            <a:r>
              <a:rPr lang="ru-RU" smtClean="0"/>
              <a:t> -  </a:t>
            </a:r>
            <a:r>
              <a:rPr lang="ru-RU" sz="2800" smtClean="0"/>
              <a:t>окислитель -      </a:t>
            </a:r>
            <a:br>
              <a:rPr lang="ru-RU" sz="2800" smtClean="0"/>
            </a:br>
            <a:r>
              <a:rPr lang="ru-RU" sz="2800" smtClean="0"/>
              <a:t>                                                                        восстановление</a:t>
            </a:r>
            <a:br>
              <a:rPr lang="ru-RU" sz="2800" smtClean="0"/>
            </a:br>
            <a:r>
              <a:rPr lang="en-US" smtClean="0"/>
              <a:t>Fe(OH)</a:t>
            </a:r>
            <a:r>
              <a:rPr lang="en-US" baseline="-25000" smtClean="0"/>
              <a:t>3</a:t>
            </a:r>
            <a:r>
              <a:rPr lang="en-US" smtClean="0"/>
              <a:t>-основная часть ржавчины</a:t>
            </a:r>
            <a:endParaRPr lang="ru-RU" smtClean="0"/>
          </a:p>
        </p:txBody>
      </p:sp>
      <p:sp>
        <p:nvSpPr>
          <p:cNvPr id="6149" name="Line 5"/>
          <p:cNvSpPr>
            <a:spLocks noChangeShapeType="1"/>
          </p:cNvSpPr>
          <p:nvPr/>
        </p:nvSpPr>
        <p:spPr bwMode="auto">
          <a:xfrm>
            <a:off x="533400" y="2438400"/>
            <a:ext cx="0" cy="1905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0" name="Line 6"/>
          <p:cNvSpPr>
            <a:spLocks noChangeShapeType="1"/>
          </p:cNvSpPr>
          <p:nvPr/>
        </p:nvSpPr>
        <p:spPr bwMode="auto">
          <a:xfrm>
            <a:off x="1143000" y="2438400"/>
            <a:ext cx="0" cy="1981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1" name="Line 7"/>
          <p:cNvSpPr>
            <a:spLocks noChangeShapeType="1"/>
          </p:cNvSpPr>
          <p:nvPr/>
        </p:nvSpPr>
        <p:spPr bwMode="auto">
          <a:xfrm>
            <a:off x="2971800" y="2438400"/>
            <a:ext cx="381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2" name="Line 8"/>
          <p:cNvSpPr>
            <a:spLocks noChangeShapeType="1"/>
          </p:cNvSpPr>
          <p:nvPr/>
        </p:nvSpPr>
        <p:spPr bwMode="auto">
          <a:xfrm>
            <a:off x="2895600" y="3581400"/>
            <a:ext cx="304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uild="p" autoUpdateAnimBg="0"/>
      <p:bldP spid="6149" grpId="0" animBg="1"/>
      <p:bldP spid="6150" grpId="0" animBg="1"/>
      <p:bldP spid="6151" grpId="0" animBg="1"/>
      <p:bldP spid="615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 descr="Водяные капли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858000"/>
          </a:xfrm>
          <a:blipFill dpi="0" rotWithShape="0">
            <a:blip r:embed="rId4" cstate="print"/>
            <a:srcRect/>
            <a:tile tx="0" ty="0" sx="100000" sy="100000" flip="none" algn="tl"/>
          </a:blipFill>
        </p:spPr>
        <p:txBody>
          <a:bodyPr/>
          <a:lstStyle/>
          <a:p>
            <a:pPr algn="l"/>
            <a:r>
              <a:rPr lang="en-US" sz="3200" dirty="0" smtClean="0"/>
              <a:t>FeSO</a:t>
            </a:r>
            <a:r>
              <a:rPr lang="en-US" sz="3200" baseline="-25000" dirty="0" smtClean="0"/>
              <a:t>4</a:t>
            </a:r>
            <a:r>
              <a:rPr lang="en-US" sz="3200" dirty="0" smtClean="0"/>
              <a:t> + 2 </a:t>
            </a:r>
            <a:r>
              <a:rPr lang="en-US" sz="3200" dirty="0" err="1" smtClean="0"/>
              <a:t>NaOH</a:t>
            </a:r>
            <a:r>
              <a:rPr lang="en-US" sz="3200" dirty="0" smtClean="0"/>
              <a:t> = Na</a:t>
            </a:r>
            <a:r>
              <a:rPr lang="en-US" sz="3200" baseline="-25000" dirty="0" smtClean="0"/>
              <a:t>2</a:t>
            </a:r>
            <a:r>
              <a:rPr lang="en-US" sz="3200" dirty="0" smtClean="0"/>
              <a:t>SO</a:t>
            </a:r>
            <a:r>
              <a:rPr lang="en-US" sz="3200" baseline="-25000" dirty="0" smtClean="0"/>
              <a:t>4</a:t>
            </a:r>
            <a:r>
              <a:rPr lang="en-US" sz="3200" dirty="0" smtClean="0"/>
              <a:t> + Fe(OH)</a:t>
            </a:r>
            <a:r>
              <a:rPr lang="en-US" sz="3200" baseline="-25000" dirty="0" smtClean="0"/>
              <a:t>2</a:t>
            </a:r>
            <a:r>
              <a:rPr lang="en-US" sz="3200" baseline="-25000" dirty="0" smtClean="0">
                <a:sym typeface="Symbol" pitchFamily="18" charset="2"/>
              </a:rPr>
              <a:t></a:t>
            </a:r>
            <a:br>
              <a:rPr lang="en-US" sz="3200" baseline="-25000" dirty="0" smtClean="0">
                <a:sym typeface="Symbol" pitchFamily="18" charset="2"/>
              </a:rPr>
            </a:br>
            <a:r>
              <a:rPr lang="en-US" sz="3200" baseline="-25000" dirty="0" smtClean="0">
                <a:sym typeface="Symbol" pitchFamily="18" charset="2"/>
              </a:rPr>
              <a:t/>
            </a:r>
            <a:br>
              <a:rPr lang="en-US" sz="3200" baseline="-25000" dirty="0" smtClean="0">
                <a:sym typeface="Symbol" pitchFamily="18" charset="2"/>
              </a:rPr>
            </a:br>
            <a:r>
              <a:rPr lang="en-US" sz="3200" baseline="-25000" dirty="0" smtClean="0">
                <a:sym typeface="Symbol" pitchFamily="18" charset="2"/>
              </a:rPr>
              <a:t/>
            </a:r>
            <a:br>
              <a:rPr lang="en-US" sz="3200" baseline="-25000" dirty="0" smtClean="0">
                <a:sym typeface="Symbol" pitchFamily="18" charset="2"/>
              </a:rPr>
            </a:br>
            <a:r>
              <a:rPr lang="en-US" sz="3200" dirty="0" smtClean="0">
                <a:sym typeface="Symbol" pitchFamily="18" charset="2"/>
              </a:rPr>
              <a:t>Fe</a:t>
            </a:r>
            <a:r>
              <a:rPr lang="en-US" sz="3200" baseline="30000" dirty="0" smtClean="0">
                <a:sym typeface="Symbol" pitchFamily="18" charset="2"/>
              </a:rPr>
              <a:t>+2</a:t>
            </a:r>
            <a:r>
              <a:rPr lang="en-US" sz="3200" dirty="0" smtClean="0">
                <a:sym typeface="Symbol" pitchFamily="18" charset="2"/>
              </a:rPr>
              <a:t>+SO</a:t>
            </a:r>
            <a:r>
              <a:rPr lang="en-US" sz="3200" baseline="-25000" dirty="0" smtClean="0">
                <a:sym typeface="Symbol" pitchFamily="18" charset="2"/>
              </a:rPr>
              <a:t>4</a:t>
            </a:r>
            <a:r>
              <a:rPr lang="en-US" sz="3200" baseline="30000" dirty="0" smtClean="0">
                <a:sym typeface="Symbol" pitchFamily="18" charset="2"/>
              </a:rPr>
              <a:t>-2</a:t>
            </a:r>
            <a:r>
              <a:rPr lang="en-US" sz="3200" dirty="0" smtClean="0">
                <a:sym typeface="Symbol" pitchFamily="18" charset="2"/>
              </a:rPr>
              <a:t>+2Na</a:t>
            </a:r>
            <a:r>
              <a:rPr lang="en-US" sz="3200" baseline="30000" dirty="0" smtClean="0">
                <a:sym typeface="Symbol" pitchFamily="18" charset="2"/>
              </a:rPr>
              <a:t>+</a:t>
            </a:r>
            <a:r>
              <a:rPr lang="en-US" sz="3200" dirty="0" smtClean="0">
                <a:sym typeface="Symbol" pitchFamily="18" charset="2"/>
              </a:rPr>
              <a:t>+ 2OH</a:t>
            </a:r>
            <a:r>
              <a:rPr lang="en-US" sz="3200" baseline="30000" dirty="0" smtClean="0">
                <a:sym typeface="Symbol" pitchFamily="18" charset="2"/>
              </a:rPr>
              <a:t>-</a:t>
            </a:r>
            <a:r>
              <a:rPr lang="en-US" sz="3200" dirty="0" smtClean="0">
                <a:sym typeface="Symbol" pitchFamily="18" charset="2"/>
              </a:rPr>
              <a:t> =2Na</a:t>
            </a:r>
            <a:r>
              <a:rPr lang="en-US" sz="3200" baseline="30000" dirty="0" smtClean="0">
                <a:sym typeface="Symbol" pitchFamily="18" charset="2"/>
              </a:rPr>
              <a:t>+</a:t>
            </a:r>
            <a:r>
              <a:rPr lang="en-US" sz="3200" dirty="0" smtClean="0">
                <a:sym typeface="Symbol" pitchFamily="18" charset="2"/>
              </a:rPr>
              <a:t>+SO</a:t>
            </a:r>
            <a:r>
              <a:rPr lang="en-US" sz="3200" baseline="-25000" dirty="0" smtClean="0">
                <a:sym typeface="Symbol" pitchFamily="18" charset="2"/>
              </a:rPr>
              <a:t>4</a:t>
            </a:r>
            <a:r>
              <a:rPr lang="en-US" sz="3200" baseline="30000" dirty="0" smtClean="0">
                <a:sym typeface="Symbol" pitchFamily="18" charset="2"/>
              </a:rPr>
              <a:t>-2</a:t>
            </a:r>
            <a:r>
              <a:rPr lang="en-US" sz="3200" baseline="-25000" dirty="0" smtClean="0">
                <a:sym typeface="Symbol" pitchFamily="18" charset="2"/>
              </a:rPr>
              <a:t>   </a:t>
            </a:r>
            <a:r>
              <a:rPr lang="en-US" sz="3200" dirty="0" smtClean="0">
                <a:sym typeface="Symbol" pitchFamily="18" charset="2"/>
              </a:rPr>
              <a:t> + Fe(OH)</a:t>
            </a:r>
            <a:r>
              <a:rPr lang="en-US" sz="3200" baseline="-25000" dirty="0" smtClean="0">
                <a:sym typeface="Symbol" pitchFamily="18" charset="2"/>
              </a:rPr>
              <a:t>2</a:t>
            </a:r>
            <a:br>
              <a:rPr lang="en-US" sz="3200" baseline="-25000" dirty="0" smtClean="0">
                <a:sym typeface="Symbol" pitchFamily="18" charset="2"/>
              </a:rPr>
            </a:br>
            <a:r>
              <a:rPr lang="en-US" sz="3200" baseline="-25000" dirty="0" smtClean="0">
                <a:sym typeface="Symbol" pitchFamily="18" charset="2"/>
              </a:rPr>
              <a:t/>
            </a:r>
            <a:br>
              <a:rPr lang="en-US" sz="3200" baseline="-25000" dirty="0" smtClean="0">
                <a:sym typeface="Symbol" pitchFamily="18" charset="2"/>
              </a:rPr>
            </a:br>
            <a:r>
              <a:rPr lang="en-US" sz="3200" baseline="-25000" dirty="0" smtClean="0">
                <a:sym typeface="Symbol" pitchFamily="18" charset="2"/>
              </a:rPr>
              <a:t>                                                                                       </a:t>
            </a:r>
            <a:br>
              <a:rPr lang="en-US" sz="3200" baseline="-25000" dirty="0" smtClean="0">
                <a:sym typeface="Symbol" pitchFamily="18" charset="2"/>
              </a:rPr>
            </a:br>
            <a:r>
              <a:rPr lang="en-US" sz="3200" baseline="-25000" dirty="0" smtClean="0">
                <a:sym typeface="Symbol" pitchFamily="18" charset="2"/>
              </a:rPr>
              <a:t> </a:t>
            </a:r>
            <a:r>
              <a:rPr lang="en-US" sz="3200" dirty="0" smtClean="0">
                <a:sym typeface="Symbol" pitchFamily="18" charset="2"/>
              </a:rPr>
              <a:t>Fe</a:t>
            </a:r>
            <a:r>
              <a:rPr lang="en-US" sz="3200" baseline="30000" dirty="0" smtClean="0">
                <a:sym typeface="Symbol" pitchFamily="18" charset="2"/>
              </a:rPr>
              <a:t>+2</a:t>
            </a:r>
            <a:r>
              <a:rPr lang="en-US" sz="3200" dirty="0" smtClean="0">
                <a:sym typeface="Symbol" pitchFamily="18" charset="2"/>
              </a:rPr>
              <a:t>+</a:t>
            </a:r>
            <a:r>
              <a:rPr lang="en-US" sz="3200" baseline="30000" dirty="0" smtClean="0">
                <a:sym typeface="Symbol" pitchFamily="18" charset="2"/>
              </a:rPr>
              <a:t> </a:t>
            </a:r>
            <a:r>
              <a:rPr lang="en-US" sz="3200" dirty="0" smtClean="0">
                <a:sym typeface="Symbol" pitchFamily="18" charset="2"/>
              </a:rPr>
              <a:t>2OH</a:t>
            </a:r>
            <a:r>
              <a:rPr lang="en-US" sz="3200" baseline="30000" dirty="0" smtClean="0">
                <a:sym typeface="Symbol" pitchFamily="18" charset="2"/>
              </a:rPr>
              <a:t>-</a:t>
            </a:r>
            <a:r>
              <a:rPr lang="en-US" sz="3200" dirty="0" smtClean="0">
                <a:sym typeface="Symbol" pitchFamily="18" charset="2"/>
              </a:rPr>
              <a:t> =</a:t>
            </a:r>
            <a:r>
              <a:rPr lang="en-US" sz="3200" dirty="0" smtClean="0"/>
              <a:t>Fe(OH)</a:t>
            </a:r>
            <a:r>
              <a:rPr lang="en-US" sz="3200" baseline="-25000" dirty="0" smtClean="0"/>
              <a:t>2</a:t>
            </a:r>
            <a:r>
              <a:rPr lang="en-US" sz="3200" baseline="-25000" dirty="0" smtClean="0">
                <a:sym typeface="Symbol" pitchFamily="18" charset="2"/>
              </a:rPr>
              <a:t>    </a:t>
            </a:r>
            <a:r>
              <a:rPr lang="en-US" sz="3200" dirty="0" smtClean="0">
                <a:sym typeface="Symbol" pitchFamily="18" charset="2"/>
              </a:rPr>
              <a:t/>
            </a:r>
            <a:br>
              <a:rPr lang="en-US" sz="3200" dirty="0" smtClean="0">
                <a:sym typeface="Symbol" pitchFamily="18" charset="2"/>
              </a:rPr>
            </a:br>
            <a:r>
              <a:rPr lang="en-US" sz="3200" dirty="0" smtClean="0">
                <a:solidFill>
                  <a:srgbClr val="990099"/>
                </a:solidFill>
                <a:sym typeface="Symbol" pitchFamily="18" charset="2"/>
              </a:rPr>
              <a:t>                    </a:t>
            </a:r>
            <a:br>
              <a:rPr lang="en-US" sz="3200" dirty="0" smtClean="0">
                <a:solidFill>
                  <a:srgbClr val="990099"/>
                </a:solidFill>
                <a:sym typeface="Symbol" pitchFamily="18" charset="2"/>
              </a:rPr>
            </a:br>
            <a:r>
              <a:rPr lang="en-US" sz="4000" dirty="0" smtClean="0">
                <a:solidFill>
                  <a:srgbClr val="990099"/>
                </a:solidFill>
                <a:sym typeface="Symbol" pitchFamily="18" charset="2"/>
              </a:rPr>
              <a:t/>
            </a:r>
            <a:br>
              <a:rPr lang="en-US" sz="4000" dirty="0" smtClean="0">
                <a:solidFill>
                  <a:srgbClr val="990099"/>
                </a:solidFill>
                <a:sym typeface="Symbol" pitchFamily="18" charset="2"/>
              </a:rPr>
            </a:br>
            <a:endParaRPr lang="ru-RU" sz="4000" dirty="0" smtClean="0">
              <a:solidFill>
                <a:srgbClr val="990099"/>
              </a:solidFill>
              <a:sym typeface="Symbol" pitchFamily="18" charset="2"/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4114800" y="3505200"/>
            <a:ext cx="4343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latin typeface="Calibri" pitchFamily="34" charset="0"/>
              </a:rPr>
              <a:t>-  </a:t>
            </a:r>
            <a:r>
              <a:rPr lang="ru-RU" sz="2800" b="1" i="1" dirty="0">
                <a:latin typeface="Calibri" pitchFamily="34" charset="0"/>
              </a:rPr>
              <a:t>осадок светло-зеленый</a:t>
            </a:r>
            <a:endParaRPr lang="ru-RU" dirty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75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uild="p" autoUpdateAnimBg="0"/>
      <p:bldP spid="7173" grpId="0" build="p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 descr="Водяные капли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858000"/>
          </a:xfrm>
          <a:blipFill dpi="0" rotWithShape="0">
            <a:blip r:embed="rId3" cstate="print"/>
            <a:srcRect/>
            <a:tile tx="0" ty="0" sx="100000" sy="100000" flip="none" algn="tl"/>
          </a:blipFill>
        </p:spPr>
        <p:txBody>
          <a:bodyPr/>
          <a:lstStyle/>
          <a:p>
            <a:pPr algn="l"/>
            <a:r>
              <a:rPr lang="ru-RU" dirty="0" smtClean="0"/>
              <a:t>4</a:t>
            </a:r>
            <a:r>
              <a:rPr lang="en-US" dirty="0" smtClean="0"/>
              <a:t>Fe(OH)</a:t>
            </a:r>
            <a:r>
              <a:rPr lang="en-US" baseline="-25000" dirty="0" smtClean="0"/>
              <a:t>2</a:t>
            </a:r>
            <a:r>
              <a:rPr lang="en-US" dirty="0" smtClean="0"/>
              <a:t> + O</a:t>
            </a:r>
            <a:r>
              <a:rPr lang="en-US" baseline="-25000" dirty="0" smtClean="0"/>
              <a:t>2</a:t>
            </a:r>
            <a:r>
              <a:rPr lang="en-US" dirty="0" smtClean="0"/>
              <a:t> + 2H</a:t>
            </a:r>
            <a:r>
              <a:rPr lang="en-US" baseline="-25000" dirty="0" smtClean="0"/>
              <a:t>2</a:t>
            </a:r>
            <a:r>
              <a:rPr lang="en-US" dirty="0" smtClean="0"/>
              <a:t>O = 4 Fe(OH)</a:t>
            </a:r>
            <a:r>
              <a:rPr lang="en-US" baseline="-25000" dirty="0" smtClean="0"/>
              <a:t>3</a:t>
            </a:r>
            <a:r>
              <a:rPr lang="en-US" baseline="-25000" dirty="0" smtClean="0">
                <a:sym typeface="Symbol" pitchFamily="18" charset="2"/>
              </a:rPr>
              <a:t></a:t>
            </a:r>
            <a:br>
              <a:rPr lang="en-US" baseline="-25000" dirty="0" smtClean="0">
                <a:sym typeface="Symbol" pitchFamily="18" charset="2"/>
              </a:rPr>
            </a:br>
            <a:r>
              <a:rPr lang="en-US" baseline="-25000" dirty="0" smtClean="0">
                <a:sym typeface="Symbol" pitchFamily="18" charset="2"/>
              </a:rPr>
              <a:t/>
            </a:r>
            <a:br>
              <a:rPr lang="en-US" baseline="-25000" dirty="0" smtClean="0">
                <a:sym typeface="Symbol" pitchFamily="18" charset="2"/>
              </a:rPr>
            </a:br>
            <a:r>
              <a:rPr lang="en-US" dirty="0" smtClean="0">
                <a:sym typeface="Symbol" pitchFamily="18" charset="2"/>
              </a:rPr>
              <a:t>4   1   Fe</a:t>
            </a:r>
            <a:r>
              <a:rPr lang="en-US" baseline="30000" dirty="0" smtClean="0">
                <a:sym typeface="Symbol" pitchFamily="18" charset="2"/>
              </a:rPr>
              <a:t>0</a:t>
            </a:r>
            <a:r>
              <a:rPr lang="en-US" dirty="0" smtClean="0">
                <a:sym typeface="Symbol" pitchFamily="18" charset="2"/>
              </a:rPr>
              <a:t> -  1e  = Fe</a:t>
            </a:r>
            <a:r>
              <a:rPr lang="en-US" baseline="30000" dirty="0" smtClean="0">
                <a:sym typeface="Symbol" pitchFamily="18" charset="2"/>
              </a:rPr>
              <a:t>+1</a:t>
            </a:r>
            <a:r>
              <a:rPr lang="en-US" dirty="0" smtClean="0">
                <a:sym typeface="Symbol" pitchFamily="18" charset="2"/>
              </a:rPr>
              <a:t> -</a:t>
            </a:r>
            <a:br>
              <a:rPr lang="en-US" dirty="0" smtClean="0">
                <a:sym typeface="Symbol" pitchFamily="18" charset="2"/>
              </a:rPr>
            </a:br>
            <a:r>
              <a:rPr lang="en-US" dirty="0" smtClean="0">
                <a:sym typeface="Symbol" pitchFamily="18" charset="2"/>
              </a:rPr>
              <a:t>1   4   </a:t>
            </a:r>
            <a:r>
              <a:rPr lang="en-US" dirty="0" smtClean="0"/>
              <a:t>O</a:t>
            </a:r>
            <a:r>
              <a:rPr lang="en-US" baseline="-25000" dirty="0" smtClean="0"/>
              <a:t>2</a:t>
            </a:r>
            <a:r>
              <a:rPr lang="en-US" dirty="0" smtClean="0"/>
              <a:t>  + 4е  = 2О </a:t>
            </a:r>
            <a:r>
              <a:rPr lang="en-US" baseline="30000" dirty="0" smtClean="0"/>
              <a:t>-2</a:t>
            </a:r>
            <a:br>
              <a:rPr lang="en-US" baseline="30000" dirty="0" smtClean="0"/>
            </a:br>
            <a:endParaRPr lang="ru-RU" baseline="-25000" dirty="0" smtClean="0"/>
          </a:p>
        </p:txBody>
      </p:sp>
      <p:sp>
        <p:nvSpPr>
          <p:cNvPr id="17411" name="Text Box 4"/>
          <p:cNvSpPr txBox="1">
            <a:spLocks noChangeArrowheads="1"/>
          </p:cNvSpPr>
          <p:nvPr/>
        </p:nvSpPr>
        <p:spPr bwMode="auto">
          <a:xfrm>
            <a:off x="5715000" y="38100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latin typeface="Calibri" pitchFamily="34" charset="0"/>
            </a:endParaRPr>
          </a:p>
        </p:txBody>
      </p:sp>
      <p:sp>
        <p:nvSpPr>
          <p:cNvPr id="10248" name="Line 8"/>
          <p:cNvSpPr>
            <a:spLocks noChangeShapeType="1"/>
          </p:cNvSpPr>
          <p:nvPr/>
        </p:nvSpPr>
        <p:spPr bwMode="auto">
          <a:xfrm>
            <a:off x="3124200" y="3276600"/>
            <a:ext cx="228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49" name="Line 9"/>
          <p:cNvSpPr>
            <a:spLocks noChangeShapeType="1"/>
          </p:cNvSpPr>
          <p:nvPr/>
        </p:nvSpPr>
        <p:spPr bwMode="auto">
          <a:xfrm>
            <a:off x="3124200" y="3886200"/>
            <a:ext cx="304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50" name="Line 10"/>
          <p:cNvSpPr>
            <a:spLocks noChangeShapeType="1"/>
          </p:cNvSpPr>
          <p:nvPr/>
        </p:nvSpPr>
        <p:spPr bwMode="auto">
          <a:xfrm>
            <a:off x="533400" y="3276600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51" name="Line 11"/>
          <p:cNvSpPr>
            <a:spLocks noChangeShapeType="1"/>
          </p:cNvSpPr>
          <p:nvPr/>
        </p:nvSpPr>
        <p:spPr bwMode="auto">
          <a:xfrm>
            <a:off x="1143000" y="3200400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5410200" y="3141663"/>
            <a:ext cx="320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 dirty="0">
                <a:latin typeface="Calibri" pitchFamily="34" charset="0"/>
              </a:rPr>
              <a:t>восстановитель-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10254" name="Text Box 14"/>
          <p:cNvSpPr txBox="1">
            <a:spLocks noChangeArrowheads="1"/>
          </p:cNvSpPr>
          <p:nvPr/>
        </p:nvSpPr>
        <p:spPr bwMode="auto">
          <a:xfrm>
            <a:off x="5410200" y="3886200"/>
            <a:ext cx="29718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i="1" dirty="0">
                <a:latin typeface="Calibri" pitchFamily="34" charset="0"/>
              </a:rPr>
              <a:t>-</a:t>
            </a:r>
            <a:r>
              <a:rPr lang="ru-RU" b="1" i="1" dirty="0">
                <a:latin typeface="Calibri" pitchFamily="34" charset="0"/>
              </a:rPr>
              <a:t> окислитель- восстановление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10257" name="Text Box 17"/>
          <p:cNvSpPr txBox="1">
            <a:spLocks noChangeArrowheads="1"/>
          </p:cNvSpPr>
          <p:nvPr/>
        </p:nvSpPr>
        <p:spPr bwMode="auto">
          <a:xfrm>
            <a:off x="6781800" y="3500438"/>
            <a:ext cx="2362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 dirty="0">
                <a:latin typeface="Calibri" pitchFamily="34" charset="0"/>
              </a:rPr>
              <a:t>окисление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10258" name="Text Box 18"/>
          <p:cNvSpPr txBox="1">
            <a:spLocks noChangeArrowheads="1"/>
          </p:cNvSpPr>
          <p:nvPr/>
        </p:nvSpPr>
        <p:spPr bwMode="auto">
          <a:xfrm>
            <a:off x="5105400" y="26670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 dirty="0">
                <a:latin typeface="Calibri" pitchFamily="34" charset="0"/>
              </a:rPr>
              <a:t>Осадок бурого цвета</a:t>
            </a:r>
            <a:endParaRPr lang="ru-RU" dirty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0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uild="p" autoUpdateAnimBg="0"/>
      <p:bldP spid="10248" grpId="0" animBg="1"/>
      <p:bldP spid="10249" grpId="0" animBg="1"/>
      <p:bldP spid="10250" grpId="0" animBg="1"/>
      <p:bldP spid="10251" grpId="0" animBg="1"/>
      <p:bldP spid="10254" grpId="0"/>
      <p:bldP spid="10257" grpId="0"/>
      <p:bldP spid="1025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endParaRPr lang="ru-RU" dirty="0"/>
          </a:p>
        </p:txBody>
      </p:sp>
      <p:sp>
        <p:nvSpPr>
          <p:cNvPr id="15" name="Содержимое 1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6" name="Содержимое 1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падающий метиорит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80112" y="2492896"/>
            <a:ext cx="3168352" cy="4176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635068103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0800000">
            <a:off x="0" y="188640"/>
            <a:ext cx="3275856" cy="4176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7452320" y="21328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  <p:sp>
        <p:nvSpPr>
          <p:cNvPr id="18" name="Блок-схема: перфолента 17"/>
          <p:cNvSpPr/>
          <p:nvPr/>
        </p:nvSpPr>
        <p:spPr>
          <a:xfrm>
            <a:off x="2987824" y="116632"/>
            <a:ext cx="5976664" cy="1296144"/>
          </a:xfrm>
          <a:prstGeom prst="flowChartPunchedTape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«Пришелец» из космоса или «небесный» камень</a:t>
            </a: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0" name="Рисунок 9" descr="метиориты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27784" y="1556792"/>
            <a:ext cx="3384376" cy="4536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506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357938"/>
          </a:xfrm>
        </p:spPr>
        <p:txBody>
          <a:bodyPr/>
          <a:lstStyle/>
          <a:p>
            <a:r>
              <a:rPr lang="ru-RU" dirty="0" smtClean="0"/>
              <a:t>Качественные реакции на ионы железа (</a:t>
            </a:r>
            <a:r>
              <a:rPr lang="en-US" dirty="0" smtClean="0"/>
              <a:t>II</a:t>
            </a:r>
            <a:r>
              <a:rPr lang="ru-RU" dirty="0" smtClean="0"/>
              <a:t>)</a:t>
            </a:r>
            <a:r>
              <a:rPr lang="en-US" dirty="0" smtClean="0"/>
              <a:t> Fe</a:t>
            </a:r>
            <a:r>
              <a:rPr lang="en-US" baseline="30000" dirty="0" smtClean="0"/>
              <a:t>2+</a:t>
            </a:r>
            <a:r>
              <a:rPr lang="ru-RU" dirty="0" smtClean="0"/>
              <a:t> и железа (</a:t>
            </a:r>
            <a:r>
              <a:rPr lang="en-US" dirty="0" smtClean="0"/>
              <a:t>III) Fe</a:t>
            </a:r>
            <a:r>
              <a:rPr lang="en-US" baseline="30000" dirty="0" smtClean="0"/>
              <a:t>3+</a:t>
            </a:r>
            <a:r>
              <a:rPr lang="en-US" dirty="0" smtClean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FeCI</a:t>
            </a:r>
            <a:r>
              <a:rPr lang="en-US" baseline="-25000" dirty="0" smtClean="0"/>
              <a:t>3</a:t>
            </a:r>
            <a:r>
              <a:rPr lang="en-US" dirty="0" smtClean="0"/>
              <a:t> + 3KSCN = </a:t>
            </a:r>
            <a:r>
              <a:rPr lang="en-US" dirty="0" smtClean="0">
                <a:solidFill>
                  <a:srgbClr val="FF0000"/>
                </a:solidFill>
              </a:rPr>
              <a:t>Fe(SCN)</a:t>
            </a:r>
            <a:r>
              <a:rPr lang="en-US" baseline="-25000" dirty="0" smtClean="0">
                <a:solidFill>
                  <a:srgbClr val="FF0000"/>
                </a:solidFill>
              </a:rPr>
              <a:t>3</a:t>
            </a:r>
            <a:r>
              <a:rPr lang="en-US" dirty="0" smtClean="0"/>
              <a:t> + 3KCI </a:t>
            </a:r>
            <a:r>
              <a:rPr lang="ru-RU" dirty="0" smtClean="0"/>
              <a:t>                   </a:t>
            </a:r>
            <a:r>
              <a:rPr lang="ru-RU" dirty="0" smtClean="0">
                <a:solidFill>
                  <a:srgbClr val="FF0000"/>
                </a:solidFill>
              </a:rPr>
              <a:t>                        роданид железа(</a:t>
            </a:r>
            <a:r>
              <a:rPr lang="en-US" dirty="0" smtClean="0">
                <a:solidFill>
                  <a:srgbClr val="FF0000"/>
                </a:solidFill>
              </a:rPr>
              <a:t>III)</a:t>
            </a:r>
            <a:r>
              <a:rPr lang="en-US" dirty="0" smtClean="0"/>
              <a:t>.</a:t>
            </a:r>
            <a:br>
              <a:rPr lang="en-US" dirty="0" smtClean="0"/>
            </a:br>
            <a:r>
              <a:rPr lang="en-US" dirty="0" smtClean="0"/>
              <a:t>2[Fe(CN)</a:t>
            </a:r>
            <a:r>
              <a:rPr lang="en-US" baseline="-25000" dirty="0" smtClean="0"/>
              <a:t>6</a:t>
            </a:r>
            <a:r>
              <a:rPr lang="en-US" dirty="0" smtClean="0"/>
              <a:t>]</a:t>
            </a:r>
            <a:r>
              <a:rPr lang="en-US" baseline="30000" dirty="0" smtClean="0"/>
              <a:t>3-</a:t>
            </a:r>
            <a:r>
              <a:rPr lang="en-US" dirty="0" smtClean="0"/>
              <a:t> +3Fe</a:t>
            </a:r>
            <a:r>
              <a:rPr lang="en-US" baseline="30000" dirty="0" smtClean="0"/>
              <a:t>2+</a:t>
            </a:r>
            <a:r>
              <a:rPr lang="en-US" dirty="0" smtClean="0"/>
              <a:t> = </a:t>
            </a:r>
            <a:r>
              <a:rPr lang="en-US" dirty="0" smtClean="0">
                <a:solidFill>
                  <a:srgbClr val="0070C0"/>
                </a:solidFill>
              </a:rPr>
              <a:t>Fe</a:t>
            </a:r>
            <a:r>
              <a:rPr lang="en-US" baseline="-25000" dirty="0" smtClean="0">
                <a:solidFill>
                  <a:srgbClr val="0070C0"/>
                </a:solidFill>
              </a:rPr>
              <a:t>3</a:t>
            </a:r>
            <a:r>
              <a:rPr lang="en-US" dirty="0" smtClean="0">
                <a:solidFill>
                  <a:srgbClr val="0070C0"/>
                </a:solidFill>
              </a:rPr>
              <a:t>[Fe(CN)</a:t>
            </a:r>
            <a:r>
              <a:rPr lang="en-US" baseline="-25000" dirty="0" smtClean="0">
                <a:solidFill>
                  <a:srgbClr val="0070C0"/>
                </a:solidFill>
              </a:rPr>
              <a:t>6</a:t>
            </a:r>
            <a:r>
              <a:rPr lang="en-US" dirty="0" smtClean="0">
                <a:solidFill>
                  <a:srgbClr val="0070C0"/>
                </a:solidFill>
              </a:rPr>
              <a:t>] </a:t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                                  </a:t>
            </a:r>
            <a:r>
              <a:rPr lang="ru-RU" dirty="0" err="1" smtClean="0">
                <a:solidFill>
                  <a:srgbClr val="0070C0"/>
                </a:solidFill>
              </a:rPr>
              <a:t>турнбулева</a:t>
            </a:r>
            <a:r>
              <a:rPr lang="ru-RU" dirty="0" smtClean="0">
                <a:solidFill>
                  <a:srgbClr val="0070C0"/>
                </a:solidFill>
              </a:rPr>
              <a:t> синь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accent3">
                    <a:lumMod val="75000"/>
                  </a:schemeClr>
                </a:solidFill>
              </a:ln>
            </a:endParaRPr>
          </a:p>
        </p:txBody>
      </p:sp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323528" y="908720"/>
            <a:ext cx="3816424" cy="576064"/>
          </a:xfrm>
          <a:noFill/>
        </p:spPr>
        <p:txBody>
          <a:bodyPr rtlCol="0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b="1" dirty="0" smtClean="0">
                <a:ln w="1905"/>
                <a:blipFill>
                  <a:blip r:embed="rId4"/>
                  <a:tile tx="0" ty="0" sx="100000" sy="100000" flip="none" algn="tl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Задание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484784"/>
            <a:ext cx="8280920" cy="5184576"/>
          </a:xfrm>
          <a:noFill/>
        </p:spPr>
        <p:txBody>
          <a:bodyPr rtlCol="0">
            <a:normAutofit fontScale="40000" lnSpcReduction="20000"/>
          </a:bodyPr>
          <a:lstStyle/>
          <a:p>
            <a:pPr fontAlgn="auto">
              <a:spcAft>
                <a:spcPts val="0"/>
              </a:spcAft>
              <a:buFont typeface="Arial" charset="0"/>
              <a:buNone/>
              <a:defRPr/>
            </a:pPr>
            <a:r>
              <a:rPr lang="en-US" sz="4200" b="1" i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</a:t>
            </a:r>
            <a:r>
              <a:rPr lang="ru-RU" sz="4200" b="1" i="1" dirty="0" smtClean="0">
                <a:ln w="10541" cmpd="sng">
                  <a:noFill/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Раскрасьте рисунок.</a:t>
            </a:r>
          </a:p>
          <a:p>
            <a:pPr fontAlgn="auto">
              <a:spcAft>
                <a:spcPts val="0"/>
              </a:spcAft>
              <a:buFont typeface="Arial" charset="0"/>
              <a:buNone/>
              <a:defRPr/>
            </a:pPr>
            <a:r>
              <a:rPr lang="ru-RU" sz="4200" b="1" i="1" dirty="0" smtClean="0">
                <a:ln w="10541" cmpd="sng">
                  <a:noFill/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Напишите на фрагментах рисунка </a:t>
            </a:r>
          </a:p>
          <a:p>
            <a:pPr fontAlgn="auto">
              <a:spcAft>
                <a:spcPts val="0"/>
              </a:spcAft>
              <a:buFont typeface="Arial" charset="0"/>
              <a:buNone/>
              <a:defRPr/>
            </a:pPr>
            <a:r>
              <a:rPr lang="ru-RU" sz="4200" b="1" i="1" dirty="0" smtClean="0">
                <a:ln w="10541" cmpd="sng">
                  <a:noFill/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формулы катионов </a:t>
            </a:r>
            <a:r>
              <a:rPr lang="en-US" sz="4200" b="1" i="1" dirty="0" smtClean="0">
                <a:ln w="10541" cmpd="sng">
                  <a:noFill/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Fe</a:t>
            </a:r>
            <a:r>
              <a:rPr lang="en-US" sz="4200" b="1" i="1" baseline="30000" dirty="0" smtClean="0">
                <a:ln w="10541" cmpd="sng">
                  <a:noFill/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2+</a:t>
            </a:r>
            <a:r>
              <a:rPr lang="en-US" sz="4200" b="1" i="1" dirty="0" smtClean="0">
                <a:ln w="10541" cmpd="sng">
                  <a:noFill/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4200" b="1" i="1" dirty="0" smtClean="0">
                <a:ln w="10541" cmpd="sng">
                  <a:noFill/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или </a:t>
            </a:r>
            <a:r>
              <a:rPr lang="en-US" sz="4200" b="1" i="1" dirty="0" smtClean="0">
                <a:ln w="10541" cmpd="sng">
                  <a:noFill/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Fe</a:t>
            </a:r>
            <a:r>
              <a:rPr lang="en-US" sz="4200" b="1" i="1" baseline="30000" dirty="0" smtClean="0">
                <a:ln w="10541" cmpd="sng">
                  <a:noFill/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3+</a:t>
            </a:r>
            <a:r>
              <a:rPr lang="ru-RU" sz="4200" b="1" i="1" dirty="0" smtClean="0">
                <a:ln w="10541" cmpd="sng">
                  <a:noFill/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и</a:t>
            </a:r>
          </a:p>
          <a:p>
            <a:pPr fontAlgn="auto">
              <a:spcAft>
                <a:spcPts val="0"/>
              </a:spcAft>
              <a:buFont typeface="Arial" charset="0"/>
              <a:buNone/>
              <a:defRPr/>
            </a:pPr>
            <a:r>
              <a:rPr lang="ru-RU" sz="4200" b="1" i="1" dirty="0" smtClean="0">
                <a:ln w="10541" cmpd="sng">
                  <a:noFill/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соответствующих анионов, при</a:t>
            </a:r>
          </a:p>
          <a:p>
            <a:pPr fontAlgn="auto">
              <a:spcAft>
                <a:spcPts val="0"/>
              </a:spcAft>
              <a:buFont typeface="Arial" charset="0"/>
              <a:buNone/>
              <a:defRPr/>
            </a:pPr>
            <a:r>
              <a:rPr lang="ru-RU" sz="4200" b="1" i="1" dirty="0" smtClean="0">
                <a:ln w="10541" cmpd="sng">
                  <a:noFill/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соединении которых получатся</a:t>
            </a:r>
          </a:p>
          <a:p>
            <a:pPr fontAlgn="auto">
              <a:spcAft>
                <a:spcPts val="0"/>
              </a:spcAft>
              <a:buFont typeface="Arial" charset="0"/>
              <a:buNone/>
              <a:defRPr/>
            </a:pPr>
            <a:r>
              <a:rPr lang="ru-RU" sz="4200" b="1" i="1" dirty="0" smtClean="0">
                <a:ln w="10541" cmpd="sng">
                  <a:noFill/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необходимые цвета</a:t>
            </a:r>
            <a:r>
              <a:rPr lang="ru-RU" sz="4200" b="1" i="1" dirty="0" smtClean="0">
                <a:ln w="10541" cmpd="sng">
                  <a:noFill/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. Допишите уравнения.</a:t>
            </a:r>
            <a:endParaRPr lang="ru-RU" sz="4200" b="1" i="1" dirty="0" smtClean="0">
              <a:ln w="10541" cmpd="sng">
                <a:noFill/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Arial" charset="0"/>
              <a:buNone/>
              <a:defRPr/>
            </a:pPr>
            <a:endParaRPr lang="ru-RU" b="1" dirty="0" smtClean="0">
              <a:ln w="10541" cmpd="sng">
                <a:noFill/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Arial" charset="0"/>
              <a:buNone/>
              <a:defRPr/>
            </a:pPr>
            <a:endParaRPr lang="ru-RU" b="1" dirty="0" smtClean="0">
              <a:ln w="10541" cmpd="sng">
                <a:noFill/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Arial" charset="0"/>
              <a:buNone/>
              <a:defRPr/>
            </a:pPr>
            <a:endParaRPr lang="ru-RU" b="1" dirty="0" smtClean="0">
              <a:ln w="10541" cmpd="sng">
                <a:noFill/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Arial" charset="0"/>
              <a:buNone/>
              <a:defRPr/>
            </a:pPr>
            <a:endParaRPr lang="ru-RU" b="1" dirty="0" smtClean="0">
              <a:ln w="10541" cmpd="sng">
                <a:noFill/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Arial" charset="0"/>
              <a:buNone/>
              <a:defRPr/>
            </a:pPr>
            <a:endParaRPr lang="ru-RU" b="1" dirty="0" smtClean="0">
              <a:ln w="10541" cmpd="sng">
                <a:noFill/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Arial" charset="0"/>
              <a:buNone/>
              <a:defRPr/>
            </a:pPr>
            <a:r>
              <a:rPr lang="en-US" dirty="0" smtClean="0">
                <a:ln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  <a:p>
            <a:pPr fontAlgn="auto">
              <a:spcAft>
                <a:spcPts val="0"/>
              </a:spcAft>
              <a:buFont typeface="Arial" charset="0"/>
              <a:buNone/>
              <a:defRPr/>
            </a:pPr>
            <a:endParaRPr lang="en-US" dirty="0" smtClean="0">
              <a:ln>
                <a:solidFill>
                  <a:schemeClr val="tx1"/>
                </a:solidFill>
              </a:ln>
            </a:endParaRPr>
          </a:p>
          <a:p>
            <a:pPr fontAlgn="auto">
              <a:spcAft>
                <a:spcPts val="0"/>
              </a:spcAft>
              <a:buFont typeface="Arial" charset="0"/>
              <a:buNone/>
              <a:defRPr/>
            </a:pPr>
            <a:endParaRPr lang="ru-RU" b="1" dirty="0" smtClean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Arial" charset="0"/>
              <a:buNone/>
              <a:defRPr/>
            </a:pPr>
            <a:endParaRPr lang="ru-RU" b="1" dirty="0" smtClean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Arial" charset="0"/>
              <a:buNone/>
              <a:defRPr/>
            </a:pPr>
            <a:endParaRPr lang="en-US" b="1" dirty="0" smtClean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marL="514350" indent="-514350" fontAlgn="auto">
              <a:spcAft>
                <a:spcPts val="0"/>
              </a:spcAft>
              <a:buFont typeface="Arial" charset="0"/>
              <a:buAutoNum type="arabicPeriod"/>
              <a:defRPr/>
            </a:pPr>
            <a:r>
              <a:rPr lang="ru-RU" sz="50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…… + </a:t>
            </a:r>
            <a:r>
              <a:rPr lang="en-US" sz="50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r>
              <a:rPr lang="ru-RU" sz="50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0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[Fe(CN)</a:t>
            </a:r>
            <a:r>
              <a:rPr lang="en-US" sz="5000" b="1" baseline="-25000" dirty="0" smtClean="0">
                <a:ln w="17780" cmpd="sng">
                  <a:noFill/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6</a:t>
            </a:r>
            <a:r>
              <a:rPr lang="en-US" sz="50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]</a:t>
            </a:r>
            <a:r>
              <a:rPr lang="en-US" sz="5000" b="1" baseline="30000" dirty="0" smtClean="0">
                <a:ln w="17780" cmpd="sng">
                  <a:noFill/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3-</a:t>
            </a:r>
            <a:r>
              <a:rPr lang="en-US" sz="50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=</a:t>
            </a:r>
            <a:r>
              <a:rPr lang="ru-RU" sz="50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0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Fe</a:t>
            </a:r>
            <a:r>
              <a:rPr lang="en-US" sz="5000" b="1" baseline="-25000" dirty="0" smtClean="0">
                <a:ln w="17780" cmpd="sng">
                  <a:noFill/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3</a:t>
            </a:r>
            <a:r>
              <a:rPr lang="en-US" sz="50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[Fe(CN)</a:t>
            </a:r>
            <a:r>
              <a:rPr lang="en-US" sz="5000" b="1" baseline="-25000" dirty="0" smtClean="0">
                <a:ln w="17780" cmpd="sng">
                  <a:noFill/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6</a:t>
            </a:r>
            <a:r>
              <a:rPr lang="en-US" sz="50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]</a:t>
            </a:r>
            <a:r>
              <a:rPr lang="en-US" sz="5000" b="1" baseline="-25000" dirty="0" smtClean="0">
                <a:ln w="17780" cmpd="sng">
                  <a:noFill/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r>
              <a:rPr lang="en-US" sz="50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– </a:t>
            </a:r>
            <a:r>
              <a:rPr lang="ru-RU" sz="5000" b="1" dirty="0" err="1" smtClean="0">
                <a:ln w="17780" cmpd="sng">
                  <a:noFill/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турнбулева</a:t>
            </a:r>
            <a:r>
              <a:rPr lang="ru-RU" sz="50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синь </a:t>
            </a:r>
          </a:p>
          <a:p>
            <a:pPr marL="514350" indent="-514350" fontAlgn="auto">
              <a:spcAft>
                <a:spcPts val="0"/>
              </a:spcAft>
              <a:buFont typeface="Arial" charset="0"/>
              <a:buAutoNum type="arabicPeriod"/>
              <a:defRPr/>
            </a:pPr>
            <a:r>
              <a:rPr lang="ru-RU" sz="50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……. </a:t>
            </a:r>
            <a:r>
              <a:rPr lang="en-US" sz="50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+</a:t>
            </a:r>
            <a:r>
              <a:rPr lang="ru-RU" sz="50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0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3</a:t>
            </a:r>
            <a:r>
              <a:rPr lang="ru-RU" sz="50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0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[Fe(CN)</a:t>
            </a:r>
            <a:r>
              <a:rPr lang="en-US" sz="5000" b="1" baseline="-25000" dirty="0" smtClean="0">
                <a:ln w="17780" cmpd="sng">
                  <a:noFill/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6</a:t>
            </a:r>
            <a:r>
              <a:rPr lang="en-US" sz="50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]</a:t>
            </a:r>
            <a:r>
              <a:rPr lang="en-US" sz="5000" b="1" baseline="30000" dirty="0" smtClean="0">
                <a:ln w="17780" cmpd="sng">
                  <a:noFill/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4-</a:t>
            </a:r>
            <a:r>
              <a:rPr lang="en-US" sz="50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=</a:t>
            </a:r>
            <a:r>
              <a:rPr lang="ru-RU" sz="50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0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Fe</a:t>
            </a:r>
            <a:r>
              <a:rPr lang="en-US" sz="5000" b="1" baseline="-25000" dirty="0" smtClean="0">
                <a:ln w="17780" cmpd="sng">
                  <a:noFill/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4</a:t>
            </a:r>
            <a:r>
              <a:rPr lang="en-US" sz="50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[Fe(CN)</a:t>
            </a:r>
            <a:r>
              <a:rPr lang="en-US" sz="5000" b="1" baseline="-25000" dirty="0" smtClean="0">
                <a:ln w="17780" cmpd="sng">
                  <a:noFill/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6</a:t>
            </a:r>
            <a:r>
              <a:rPr lang="en-US" sz="50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]</a:t>
            </a:r>
            <a:r>
              <a:rPr lang="en-US" sz="5000" b="1" baseline="-25000" dirty="0" smtClean="0">
                <a:ln w="17780" cmpd="sng">
                  <a:noFill/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3</a:t>
            </a:r>
            <a:r>
              <a:rPr lang="en-US" sz="50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–</a:t>
            </a:r>
            <a:r>
              <a:rPr lang="ru-RU" sz="50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50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берлинская  лазурь  </a:t>
            </a:r>
          </a:p>
          <a:p>
            <a:pPr marL="514350" indent="-514350" fontAlgn="auto">
              <a:spcAft>
                <a:spcPts val="0"/>
              </a:spcAft>
              <a:buFont typeface="Arial" charset="0"/>
              <a:buAutoNum type="arabicPeriod"/>
              <a:defRPr/>
            </a:pPr>
            <a:r>
              <a:rPr lang="ru-RU" sz="50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……. </a:t>
            </a:r>
            <a:r>
              <a:rPr lang="en-US" sz="50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+ 3</a:t>
            </a:r>
            <a:r>
              <a:rPr lang="ru-RU" sz="50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0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SCN</a:t>
            </a:r>
            <a:r>
              <a:rPr lang="en-US" sz="5000" b="1" baseline="30000" dirty="0" smtClean="0">
                <a:ln w="17780" cmpd="sng">
                  <a:noFill/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-</a:t>
            </a:r>
            <a:r>
              <a:rPr lang="en-US" sz="50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 = Fe(SCN)</a:t>
            </a:r>
            <a:r>
              <a:rPr lang="ru-RU" sz="5000" b="1" baseline="-25000" dirty="0" smtClean="0">
                <a:ln w="17780" cmpd="sng">
                  <a:noFill/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3</a:t>
            </a:r>
            <a:r>
              <a:rPr lang="ru-RU" sz="50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 - </a:t>
            </a:r>
            <a:r>
              <a:rPr lang="ru-RU" sz="50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роданид железа</a:t>
            </a:r>
            <a:r>
              <a:rPr lang="en-US" sz="50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(III)</a:t>
            </a:r>
            <a:r>
              <a:rPr lang="ru-RU" sz="50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          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51520" y="3068960"/>
          <a:ext cx="4320478" cy="153020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00088"/>
                <a:gridCol w="568063"/>
                <a:gridCol w="1080120"/>
                <a:gridCol w="1152128"/>
                <a:gridCol w="720079"/>
              </a:tblGrid>
              <a:tr h="369058">
                <a:tc rowSpan="2">
                  <a:txBody>
                    <a:bodyPr/>
                    <a:lstStyle/>
                    <a:p>
                      <a:r>
                        <a:rPr lang="ru-RU" dirty="0" smtClean="0"/>
                        <a:t>Катионы</a:t>
                      </a:r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Анионы</a:t>
                      </a:r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30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OH</a:t>
                      </a:r>
                      <a:r>
                        <a:rPr lang="en-US" baseline="30000" dirty="0" smtClean="0"/>
                        <a:t>-</a:t>
                      </a:r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[Fe(CN)</a:t>
                      </a:r>
                      <a:r>
                        <a:rPr lang="en-US" baseline="-25000" dirty="0" smtClean="0"/>
                        <a:t>6</a:t>
                      </a:r>
                      <a:r>
                        <a:rPr lang="en-US" baseline="30000" dirty="0" smtClean="0"/>
                        <a:t>4-</a:t>
                      </a:r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[Fe(CN)</a:t>
                      </a:r>
                      <a:r>
                        <a:rPr lang="en-US" baseline="-25000" dirty="0" smtClean="0"/>
                        <a:t>6</a:t>
                      </a:r>
                      <a:r>
                        <a:rPr lang="en-US" baseline="0" dirty="0" smtClean="0"/>
                        <a:t>]</a:t>
                      </a:r>
                      <a:r>
                        <a:rPr lang="en-US" baseline="30000" dirty="0" smtClean="0"/>
                        <a:t>3-</a:t>
                      </a:r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SCN</a:t>
                      </a:r>
                      <a:r>
                        <a:rPr lang="en-US" baseline="30000" dirty="0" smtClean="0"/>
                        <a:t>-</a:t>
                      </a:r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05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Fe</a:t>
                      </a:r>
                      <a:r>
                        <a:rPr lang="en-US" baseline="30000" dirty="0" smtClean="0"/>
                        <a:t>2+</a:t>
                      </a:r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92D050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6905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Fe</a:t>
                      </a:r>
                      <a:r>
                        <a:rPr lang="en-US" baseline="30000" dirty="0" smtClean="0"/>
                        <a:t>3+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pic>
        <p:nvPicPr>
          <p:cNvPr id="8" name="Содержимое 8" descr="Безымянный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4711688" y="1202492"/>
            <a:ext cx="4242270" cy="34582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11" descr="Рисунок1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0"/>
            <a:ext cx="8362950" cy="980729"/>
          </a:xfrm>
          <a:prstGeom prst="notchedRightArrow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pic>
        <p:nvPicPr>
          <p:cNvPr id="10" name="Вальс из кинофильма quotМой ласковый и нежный зверьquot (mp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7884368" y="5661248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 tmFilter="0,0; .5, 1; 1, 1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300"/>
                            </p:stCondLst>
                            <p:childTnLst>
                              <p:par>
                                <p:cTn id="1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9" dur="20898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307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3384376" cy="1143000"/>
          </a:xfrm>
        </p:spPr>
        <p:txBody>
          <a:bodyPr rtlCol="0">
            <a:normAutofit/>
            <a:scene3d>
              <a:camera prst="orthographicFront"/>
              <a:lightRig rig="threePt" dir="t"/>
            </a:scene3d>
            <a:sp3d extrusionH="57150">
              <a:bevelT w="38100" h="38100" prst="slope"/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</p:txBody>
      </p:sp>
      <p:pic>
        <p:nvPicPr>
          <p:cNvPr id="19" name="Содержимое 18" descr="94158660_gelezo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372200" y="260648"/>
            <a:ext cx="1325880" cy="1828800"/>
          </a:xfrm>
        </p:spPr>
      </p:pic>
      <p:pic>
        <p:nvPicPr>
          <p:cNvPr id="6" name="Рисунок 5" descr="кровь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59632" y="5013176"/>
            <a:ext cx="3168352" cy="1656184"/>
          </a:xfrm>
          <a:prstGeom prst="rect">
            <a:avLst/>
          </a:prstGeom>
        </p:spPr>
      </p:pic>
      <p:sp>
        <p:nvSpPr>
          <p:cNvPr id="7" name="Прямоугольная выноска 6"/>
          <p:cNvSpPr/>
          <p:nvPr/>
        </p:nvSpPr>
        <p:spPr>
          <a:xfrm rot="10800000" flipV="1">
            <a:off x="323528" y="1484784"/>
            <a:ext cx="4680520" cy="3096344"/>
          </a:xfrm>
          <a:prstGeom prst="wedgeRectCallou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>
              <a:buNone/>
            </a:pPr>
            <a:r>
              <a:rPr lang="ru-RU" sz="20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Биохимики раскрывают огромную </a:t>
            </a:r>
          </a:p>
          <a:p>
            <a:pPr algn="ctr">
              <a:buNone/>
            </a:pPr>
            <a:r>
              <a:rPr lang="ru-RU" sz="20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роль железа в жизни  животных и </a:t>
            </a:r>
          </a:p>
          <a:p>
            <a:pPr algn="ctr">
              <a:buNone/>
            </a:pPr>
            <a:r>
              <a:rPr lang="ru-RU" sz="20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человека. Входя в состав гемоглобина,</a:t>
            </a:r>
          </a:p>
          <a:p>
            <a:pPr algn="ctr">
              <a:buNone/>
            </a:pPr>
            <a:r>
              <a:rPr lang="ru-RU" sz="20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железо обуславливает </a:t>
            </a:r>
            <a:r>
              <a:rPr lang="ru-RU" sz="2000" b="1" i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красный</a:t>
            </a:r>
            <a:r>
              <a:rPr lang="ru-RU" sz="20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цвет</a:t>
            </a:r>
          </a:p>
          <a:p>
            <a:pPr algn="ctr">
              <a:buNone/>
            </a:pPr>
            <a:r>
              <a:rPr lang="ru-RU" sz="20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этого вещества, от которого, в </a:t>
            </a:r>
          </a:p>
          <a:p>
            <a:pPr algn="ctr">
              <a:buNone/>
            </a:pPr>
            <a:r>
              <a:rPr lang="ru-RU" sz="20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свою очередь, зависит цвет крови. </a:t>
            </a:r>
          </a:p>
        </p:txBody>
      </p:sp>
      <p:sp>
        <p:nvSpPr>
          <p:cNvPr id="9" name="Волна 8"/>
          <p:cNvSpPr/>
          <p:nvPr/>
        </p:nvSpPr>
        <p:spPr>
          <a:xfrm>
            <a:off x="611560" y="260648"/>
            <a:ext cx="4104456" cy="1152128"/>
          </a:xfrm>
          <a:prstGeom prst="wav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971600" y="404664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cap="all" dirty="0" smtClean="0">
                <a:ln w="9000" cmpd="sng">
                  <a:noFill/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Остановка № 6</a:t>
            </a:r>
            <a:br>
              <a:rPr lang="ru-RU" b="1" cap="all" dirty="0" smtClean="0">
                <a:ln w="9000" cmpd="sng">
                  <a:noFill/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b="1" cap="all" dirty="0" smtClean="0">
                <a:ln w="9000" cmpd="sng">
                  <a:noFill/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«Значение железа»</a:t>
            </a:r>
            <a:endParaRPr lang="ru-RU" dirty="0">
              <a:ln w="9000" cmpd="sng">
                <a:noFill/>
                <a:prstDash val="solid"/>
              </a:ln>
              <a:solidFill>
                <a:srgbClr val="00B0F0"/>
              </a:solidFill>
            </a:endParaRPr>
          </a:p>
        </p:txBody>
      </p:sp>
      <p:sp>
        <p:nvSpPr>
          <p:cNvPr id="16" name="Загнутый угол 15"/>
          <p:cNvSpPr/>
          <p:nvPr/>
        </p:nvSpPr>
        <p:spPr>
          <a:xfrm>
            <a:off x="5508104" y="2348880"/>
            <a:ext cx="3384376" cy="4320480"/>
          </a:xfrm>
          <a:prstGeom prst="foldedCorner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5652120" y="2780928"/>
            <a:ext cx="302433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организме взрослого человека содержится 3г железа, из них 75% входят в состав гемоглобина, благодаря которому осуществляется важнейший биологический процесс – дыхание. Железо издавна применяется в медицине для лечения малокровия при истощении, упадке сил.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2339752" y="116632"/>
            <a:ext cx="5976664" cy="1008112"/>
          </a:xfrm>
          <a:prstGeom prst="doubleWave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extrusionH="57150" contourW="12700">
              <a:bevelT w="25400" h="25400" prst="angle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Железо – это металл созидания!</a:t>
            </a:r>
          </a:p>
        </p:txBody>
      </p:sp>
      <p:pic>
        <p:nvPicPr>
          <p:cNvPr id="29699" name="Содержимое 3" descr=";железо 2.JPG"/>
          <p:cNvPicPr>
            <a:picLocks noGrp="1" noChangeAspect="1"/>
          </p:cNvPicPr>
          <p:nvPr>
            <p:ph idx="1"/>
          </p:nvPr>
        </p:nvPicPr>
        <p:blipFill>
          <a:blip r:embed="rId4" cstate="screen"/>
          <a:srcRect/>
          <a:stretch>
            <a:fillRect/>
          </a:stretch>
        </p:blipFill>
        <p:spPr>
          <a:xfrm>
            <a:off x="2123728" y="1412776"/>
            <a:ext cx="4392488" cy="4896544"/>
          </a:xfrm>
        </p:spPr>
      </p:pic>
      <p:pic>
        <p:nvPicPr>
          <p:cNvPr id="2050" name="Picture 2" descr="C:\Users\user\Downloads\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2708920"/>
            <a:ext cx="1872209" cy="2376264"/>
          </a:xfrm>
          <a:prstGeom prst="rect">
            <a:avLst/>
          </a:prstGeom>
          <a:noFill/>
        </p:spPr>
      </p:pic>
      <p:pic>
        <p:nvPicPr>
          <p:cNvPr id="2051" name="Picture 3" descr="C:\Users\user\Documents\пришелец из космоса\i (1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88224" y="4653136"/>
            <a:ext cx="2448272" cy="2016224"/>
          </a:xfrm>
          <a:prstGeom prst="rect">
            <a:avLst/>
          </a:prstGeom>
          <a:noFill/>
        </p:spPr>
      </p:pic>
      <p:pic>
        <p:nvPicPr>
          <p:cNvPr id="2052" name="Picture 4" descr="C:\Users\user\Documents\пришелец из космоса\i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504" y="5229200"/>
            <a:ext cx="1905000" cy="1428750"/>
          </a:xfrm>
          <a:prstGeom prst="rect">
            <a:avLst/>
          </a:prstGeom>
          <a:noFill/>
        </p:spPr>
      </p:pic>
      <p:pic>
        <p:nvPicPr>
          <p:cNvPr id="9" name="Рисунок 8" descr="garduri_fier_forjat_0047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732240" y="1700808"/>
            <a:ext cx="2304256" cy="2520280"/>
          </a:xfrm>
          <a:prstGeom prst="rect">
            <a:avLst/>
          </a:prstGeom>
        </p:spPr>
      </p:pic>
      <p:pic>
        <p:nvPicPr>
          <p:cNvPr id="11" name="Рисунок 10" descr="kil[7315](300x238).jpe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79512" y="188640"/>
            <a:ext cx="1800200" cy="230999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512" y="273050"/>
            <a:ext cx="3384376" cy="1284288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dirty="0" smtClean="0">
                <a:ln w="1143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n w="1143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n w="1143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n w="1143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n w="1143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n w="1143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n w="1143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n w="1143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n w="1143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ln w="1143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n w="1143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n w="1143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dirty="0">
              <a:ln w="11430">
                <a:solidFill>
                  <a:srgbClr val="FF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Вертикальный свиток 12"/>
          <p:cNvSpPr/>
          <p:nvPr/>
        </p:nvSpPr>
        <p:spPr>
          <a:xfrm>
            <a:off x="0" y="260648"/>
            <a:ext cx="3275856" cy="6336704"/>
          </a:xfrm>
          <a:prstGeom prst="verticalScroll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Гимн железу.</a:t>
            </a:r>
          </a:p>
          <a:p>
            <a:pPr algn="ctr"/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Железо! Железо! Железо!</a:t>
            </a:r>
          </a:p>
          <a:p>
            <a:pPr algn="ctr"/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 в гимне прославлю его!</a:t>
            </a:r>
          </a:p>
          <a:p>
            <a:pPr algn="ctr"/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пусть сей металл хоть и    черный,</a:t>
            </a:r>
          </a:p>
          <a:p>
            <a:pPr algn="ctr"/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 нам он дороже всего.</a:t>
            </a:r>
          </a:p>
          <a:p>
            <a:pPr algn="ctr"/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что нам металл этот дорог?</a:t>
            </a:r>
          </a:p>
          <a:p>
            <a:pPr algn="ctr"/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Все дал он тебе человек!</a:t>
            </a:r>
          </a:p>
          <a:p>
            <a:pPr algn="ctr"/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Уверен, что помнит потомок</a:t>
            </a:r>
          </a:p>
          <a:p>
            <a:pPr algn="ctr"/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Железный прославленный век.</a:t>
            </a:r>
            <a:endParaRPr lang="ru-RU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80112" y="260648"/>
            <a:ext cx="22322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Рисунок 17" descr="800px-TamentitMeteorit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87824" y="5013176"/>
            <a:ext cx="1800200" cy="15121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Содержимое 15" descr="железо 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4048" y="404664"/>
            <a:ext cx="3761849" cy="621315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angel_278690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59832" y="1700808"/>
            <a:ext cx="1748820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Рефлексивно – оценочный тест</a:t>
            </a:r>
          </a:p>
        </p:txBody>
      </p:sp>
      <p:sp>
        <p:nvSpPr>
          <p:cNvPr id="30723" name="Содержимое 2"/>
          <p:cNvSpPr>
            <a:spLocks noGrp="1"/>
          </p:cNvSpPr>
          <p:nvPr>
            <p:ph idx="1"/>
          </p:nvPr>
        </p:nvSpPr>
        <p:spPr>
          <a:xfrm>
            <a:off x="457200" y="1214438"/>
            <a:ext cx="8229600" cy="5286375"/>
          </a:xfrm>
        </p:spPr>
        <p:txBody>
          <a:bodyPr/>
          <a:lstStyle/>
          <a:p>
            <a:r>
              <a:rPr lang="ru-RU" dirty="0" smtClean="0"/>
              <a:t>1. Я узнал (а) много </a:t>
            </a:r>
            <a:r>
              <a:rPr lang="ru-RU" smtClean="0"/>
              <a:t>нового.</a:t>
            </a:r>
            <a:endParaRPr lang="ru-RU" dirty="0" smtClean="0"/>
          </a:p>
          <a:p>
            <a:r>
              <a:rPr lang="ru-RU" dirty="0" smtClean="0"/>
              <a:t>2. Мне это пригодится в жизни.</a:t>
            </a:r>
          </a:p>
          <a:p>
            <a:r>
              <a:rPr lang="ru-RU" dirty="0" smtClean="0"/>
              <a:t>3. На уроке было над чем подумать.</a:t>
            </a:r>
          </a:p>
          <a:p>
            <a:r>
              <a:rPr lang="ru-RU" dirty="0" smtClean="0"/>
              <a:t>4. На многие вопросы в ходе урока я получил (а) ответы.</a:t>
            </a:r>
          </a:p>
          <a:p>
            <a:r>
              <a:rPr lang="ru-RU" dirty="0" smtClean="0"/>
              <a:t>5. Мне было комфортно на уроке.</a:t>
            </a:r>
          </a:p>
          <a:p>
            <a:pPr algn="ctr">
              <a:buFont typeface="Arial" charset="0"/>
              <a:buNone/>
            </a:pPr>
            <a:r>
              <a:rPr lang="ru-RU" i="1" dirty="0" smtClean="0"/>
              <a:t> (Поставьте знаки «+» и «-» около каждого утверждения.)</a:t>
            </a:r>
            <a:endParaRPr lang="en-US" i="1" dirty="0" smtClean="0"/>
          </a:p>
          <a:p>
            <a:pPr algn="ctr">
              <a:buFont typeface="Arial" charset="0"/>
              <a:buNone/>
            </a:pPr>
            <a:r>
              <a:rPr lang="en-US" b="1" u="sng" dirty="0" smtClean="0">
                <a:solidFill>
                  <a:schemeClr val="accent2">
                    <a:lumMod val="75000"/>
                  </a:schemeClr>
                </a:solidFill>
              </a:rPr>
              <a:t>!!! </a:t>
            </a:r>
            <a:r>
              <a:rPr lang="ru-RU" b="1" u="sng" dirty="0" smtClean="0">
                <a:solidFill>
                  <a:schemeClr val="accent2">
                    <a:lumMod val="75000"/>
                  </a:schemeClr>
                </a:solidFill>
              </a:rPr>
              <a:t>Домашнее задание: параграф № 49 и творческое задание.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3050"/>
            <a:ext cx="4464496" cy="1162050"/>
          </a:xfrm>
        </p:spPr>
        <p:txBody>
          <a:bodyPr>
            <a:scene3d>
              <a:camera prst="perspectiveHeroicExtremeLeftFacing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softRound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Послание…</a:t>
            </a:r>
            <a:endParaRPr lang="ru-RU" sz="60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9552" y="1988840"/>
            <a:ext cx="4258816" cy="4137323"/>
          </a:xfrm>
        </p:spPr>
        <p:txBody>
          <a:bodyPr>
            <a:scene3d>
              <a:camera prst="isometricOffAxis1Right"/>
              <a:lightRig rig="contrasting" dir="t">
                <a:rot lat="0" lon="0" rev="4500000"/>
              </a:lightRig>
            </a:scene3d>
            <a:sp3d extrusionH="57150" contourW="6350" prstMaterial="metal">
              <a:bevelT w="127000" h="31750" prst="angle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Желаем тему изучить,</a:t>
            </a:r>
          </a:p>
          <a:p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      Друзья наши Земляне!</a:t>
            </a:r>
          </a:p>
          <a:p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И получить лишь только «пять»</a:t>
            </a:r>
          </a:p>
          <a:p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         С приветом,</a:t>
            </a:r>
          </a:p>
          <a:p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Марсиане!</a:t>
            </a:r>
          </a:p>
          <a:p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6" name="Рисунок 5" descr="пришелец из космос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4048" y="2348880"/>
            <a:ext cx="3593976" cy="36957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1475656" y="764705"/>
            <a:ext cx="4392488" cy="576064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Содержимое 6" descr="земля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499992" y="1829405"/>
            <a:ext cx="4464496" cy="4067553"/>
          </a:xfrm>
          <a:scene3d>
            <a:camera prst="perspectiveLeft"/>
            <a:lightRig rig="threePt" dir="t"/>
          </a:scene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Эпиграф к уроку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1844824"/>
            <a:ext cx="417646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ru-RU" sz="2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Другого ничего в природе нет</a:t>
            </a:r>
          </a:p>
          <a:p>
            <a:pPr>
              <a:buFont typeface="Arial" charset="0"/>
              <a:buNone/>
            </a:pPr>
            <a:r>
              <a:rPr lang="ru-RU" sz="2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Ни здесь, ни там в космических глубинах:</a:t>
            </a:r>
          </a:p>
          <a:p>
            <a:pPr>
              <a:buFont typeface="Arial" charset="0"/>
              <a:buNone/>
            </a:pPr>
            <a:r>
              <a:rPr lang="ru-RU" sz="2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Все от песчинок малых до планет –</a:t>
            </a:r>
          </a:p>
          <a:p>
            <a:pPr>
              <a:buFont typeface="Arial" charset="0"/>
              <a:buNone/>
            </a:pPr>
            <a:r>
              <a:rPr lang="ru-RU" sz="2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Из элементов состоит единых.</a:t>
            </a:r>
          </a:p>
          <a:p>
            <a:pPr algn="ctr">
              <a:buFont typeface="Arial" charset="0"/>
              <a:buNone/>
            </a:pPr>
            <a:r>
              <a:rPr lang="ru-RU" sz="2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С.Щипачев</a:t>
            </a:r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179512" y="1600201"/>
            <a:ext cx="1008112" cy="100607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пля воды - копи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036496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274638"/>
            <a:ext cx="5698976" cy="1143000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Первая остановка «Историческая»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6" name="Рисунок 5" descr="metall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1960" y="2348880"/>
            <a:ext cx="4429844" cy="4104456"/>
          </a:xfrm>
          <a:prstGeom prst="rect">
            <a:avLst/>
          </a:prstGeom>
        </p:spPr>
      </p:pic>
      <p:pic>
        <p:nvPicPr>
          <p:cNvPr id="7" name="Рисунок 6" descr="5011_589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260648"/>
            <a:ext cx="3048000" cy="3832860"/>
          </a:xfrm>
          <a:prstGeom prst="rect">
            <a:avLst/>
          </a:prstGeom>
        </p:spPr>
      </p:pic>
      <p:pic>
        <p:nvPicPr>
          <p:cNvPr id="8" name="Рисунок 7" descr="1275473349_rrsrrsryos-3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47664" y="4149080"/>
            <a:ext cx="2736304" cy="247682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пля воды - копи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Wave1">
              <a:avLst>
                <a:gd name="adj1" fmla="val 18045"/>
                <a:gd name="adj2" fmla="val 0"/>
              </a:avLst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Сведения о метеоритах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Рисунок 4" descr="богуслав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5976" y="1484784"/>
            <a:ext cx="4603264" cy="5199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39552" y="1772816"/>
            <a:ext cx="3528392" cy="35394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 smtClean="0">
                <a:ln w="10541" cmpd="sng">
                  <a:solidFill>
                    <a:schemeClr val="tx2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18 октября 1916 года вблизи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 smtClean="0">
                <a:ln w="10541" cmpd="sng">
                  <a:solidFill>
                    <a:schemeClr val="tx2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с. </a:t>
            </a:r>
            <a:r>
              <a:rPr lang="ru-RU" sz="2800" b="1" dirty="0" err="1" smtClean="0">
                <a:ln w="10541" cmpd="sng">
                  <a:solidFill>
                    <a:schemeClr val="tx2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Богуславки</a:t>
            </a:r>
            <a:r>
              <a:rPr lang="ru-RU" sz="2800" b="1" dirty="0" smtClean="0">
                <a:ln w="10541" cmpd="sng">
                  <a:solidFill>
                    <a:schemeClr val="tx2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Дальневосточного края наблюдали падение метеорита, два его осколка весили по 256 кг.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пля воды - копи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7632848" cy="2520280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1920 год –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Юго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– Западная Африка, метеорит «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Гоба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»    весом около 60 тонн.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5" name="Рисунок 4" descr="метиорит гоб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35696" y="2636912"/>
            <a:ext cx="5424264" cy="4053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пля воды - копия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224136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30 июня 1908 г. Упал знаменитый Тунгусский метеорит весом 50 тыс. тонн.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6" name="Содержимое 5" descr="Тунгусский-метеорит-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95536" y="2492896"/>
            <a:ext cx="4038600" cy="301930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7" name="Рисунок 6" descr="Тунгусский-метеорит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3068960"/>
            <a:ext cx="4156720" cy="3543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пля вод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074" name="Picture 2" descr="C:\Users\user\Documents\пришелец из космоса\метиоритный дождб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404664"/>
            <a:ext cx="7560840" cy="60486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ишелец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Пришелец</Template>
  <TotalTime>1404</TotalTime>
  <Words>631</Words>
  <Application>Microsoft Office PowerPoint</Application>
  <PresentationFormat>Экран (4:3)</PresentationFormat>
  <Paragraphs>116</Paragraphs>
  <Slides>25</Slides>
  <Notes>2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Пришелец</vt:lpstr>
      <vt:lpstr>Слайд 1</vt:lpstr>
      <vt:lpstr>Слайд 2</vt:lpstr>
      <vt:lpstr>Послание…</vt:lpstr>
      <vt:lpstr>Эпиграф к уроку</vt:lpstr>
      <vt:lpstr>Первая остановка «Историческая»</vt:lpstr>
      <vt:lpstr>Сведения о метеоритах</vt:lpstr>
      <vt:lpstr>1920 год – Юго – Западная Африка, метеорит «Гоба»    весом около 60 тонн.</vt:lpstr>
      <vt:lpstr>30 июня 1908 г. Упал знаменитый Тунгусский метеорит весом 50 тыс. тонн.</vt:lpstr>
      <vt:lpstr>Слайд 9</vt:lpstr>
      <vt:lpstr>Вторая остановка  «Визитная карточка Fe » </vt:lpstr>
      <vt:lpstr>Третья остановка  «Физические свойства Fe» </vt:lpstr>
      <vt:lpstr>Остановка № 4                   «Экспериментальная»  Чтоб жизнь свою не подвергать опасности, ты свято     соблюдай все правила безопасности.</vt:lpstr>
      <vt:lpstr>Химические свойства железа</vt:lpstr>
      <vt:lpstr>1. Fe + S = FeS 2. Fe + 2HCI= FeCI2 + H2 3. Fe + CuSO4 = Fe SO4 + Cu Fe0 - 2e = Fe+2  (восстановитель)   </vt:lpstr>
      <vt:lpstr>Слайд 15</vt:lpstr>
      <vt:lpstr>   Железо может вытеснять водород из воды только при сильном нагревании: Fe + H2O = FeO + H2  Fe0 – 2e = Fe+2 – восстановитель -                                 окисление 2Н+  + 2е = Н0 –  окислитель - восстановление   </vt:lpstr>
      <vt:lpstr>4Fe + 6H2O + 3O2 = 4 Fe(OH)3 4   3  Fe0 - 3 е  =    Fe +3 - восстановитель -                                                                                  окисление 3   4  O2 + 4 e   =   2O -2 -  окислитель -                                                                               восстановление Fe(OH)3-основная часть ржавчины</vt:lpstr>
      <vt:lpstr>FeSO4 + 2 NaOH = Na2SO4 + Fe(OH)2   Fe+2+SO4-2+2Na++ 2OH- =2Na++SO4-2    + Fe(OH)2                                                                                           Fe+2+ 2OH- =Fe(OH)2                           </vt:lpstr>
      <vt:lpstr>4Fe(OH)2 + O2 + 2H2O = 4 Fe(OH)3  4   1   Fe0 -  1e  = Fe+1 - 1   4   O2  + 4е  = 2О -2 </vt:lpstr>
      <vt:lpstr>Качественные реакции на ионы железа (II) Fe2+ и железа (III) Fe3+.  FeCI3 + 3KSCN = Fe(SCN)3 + 3KCI                                            роданид железа(III). 2[Fe(CN)6]3- +3Fe2+ = Fe3[Fe(CN)6]                                    турнбулева синь</vt:lpstr>
      <vt:lpstr>Задание</vt:lpstr>
      <vt:lpstr> </vt:lpstr>
      <vt:lpstr>Железо – это металл созидания!</vt:lpstr>
      <vt:lpstr>      </vt:lpstr>
      <vt:lpstr>Рефлексивно – оценочный тест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30</cp:revision>
  <dcterms:created xsi:type="dcterms:W3CDTF">2009-03-19T15:18:22Z</dcterms:created>
  <dcterms:modified xsi:type="dcterms:W3CDTF">2015-01-03T11:33:19Z</dcterms:modified>
</cp:coreProperties>
</file>