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45" d="100"/>
          <a:sy n="45" d="100"/>
        </p:scale>
        <p:origin x="-66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SkripkaMaste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00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23850" y="1844675"/>
            <a:ext cx="4643438" cy="1830388"/>
          </a:xfrm>
        </p:spPr>
        <p:txBody>
          <a:bodyPr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95288" y="4292600"/>
            <a:ext cx="4430712" cy="1752600"/>
          </a:xfrm>
        </p:spPr>
        <p:txBody>
          <a:bodyPr/>
          <a:lstStyle>
            <a:lvl1pPr marL="0" indent="0" algn="ctr">
              <a:buFontTx/>
              <a:buNone/>
              <a:defRPr sz="4000"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  <p:transition spd="slow"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 spd="slow"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5380038" y="274638"/>
            <a:ext cx="1639887" cy="617855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4770438" cy="61785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 spd="slow"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 spd="slow"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 spd="slow"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205163" cy="48529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814763" y="1600200"/>
            <a:ext cx="3205162" cy="48529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 spd="slow"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 spd="slow"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  <p:transition spd="slow"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 spd="slow"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 spd="slow"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SkripkaSlaid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65627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6562725" cy="4852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zoom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54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5400">
          <a:solidFill>
            <a:schemeClr val="bg1"/>
          </a:solidFill>
          <a:latin typeface="Monotype Corsiva" pitchFamily="66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5400">
          <a:solidFill>
            <a:schemeClr val="bg1"/>
          </a:solidFill>
          <a:latin typeface="Monotype Corsiva" pitchFamily="66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5400">
          <a:solidFill>
            <a:schemeClr val="bg1"/>
          </a:solidFill>
          <a:latin typeface="Monotype Corsiva" pitchFamily="66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5400">
          <a:solidFill>
            <a:schemeClr val="bg1"/>
          </a:solidFill>
          <a:latin typeface="Monotype Corsiva" pitchFamily="66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5400">
          <a:solidFill>
            <a:schemeClr val="bg1"/>
          </a:solidFill>
          <a:latin typeface="Monotype Corsiva" pitchFamily="66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5400">
          <a:solidFill>
            <a:schemeClr val="bg1"/>
          </a:solidFill>
          <a:latin typeface="Monotype Corsiva" pitchFamily="66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5400">
          <a:solidFill>
            <a:schemeClr val="bg1"/>
          </a:solidFill>
          <a:latin typeface="Monotype Corsiva" pitchFamily="66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5400">
          <a:solidFill>
            <a:schemeClr val="bg1"/>
          </a:solidFill>
          <a:latin typeface="Monotype Corsiva" pitchFamily="66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bg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bg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Windows\&#1056;&#1072;&#1073;&#1086;&#1095;&#1080;&#1081;%20&#1089;&#1090;&#1086;&#1083;\&#1076;&#1083;%20&#1091;&#1095;&#1072;&#1089;&#1090;&#1080;&#1103;%20&#1074;%20&#1092;&#1077;&#1089;&#1090;&#1080;&#1074;&#1072;&#1083;&#1077;%20&#1054;&#1090;&#1082;&#1088;&#1099;&#1090;&#1099;&#1081;%20&#1091;&#1088;&#1086;&#1082;.%202014-2015%20&#1091;&#1095;.%20&#1075;&#1086;&#1076;\&#1055;&#1088;&#1077;&#1079;&#1077;&#1085;&#1090;&#1072;&#1094;&#1080;&#1103;.ppt\&#1087;&#1088;&#1080;&#1083;&#1086;&#1078;&#1077;&#1085;&#1080;&#1077;\&#1042;&#1083;&#1072;&#1076;&#1080;&#1084;&#1080;&#1088;%20&#1042;&#1099;&#1089;&#1086;&#1094;&#1082;&#1080;&#1081;%20-%20&#1055;&#1077;&#1089;&#1085;&#1103;%20&#1051;&#1105;&#1090;&#1095;&#1080;&#1082;&#1072;%20(&#1048;&#1093;%20&#1042;&#1086;&#1089;&#1077;&#1084;&#1100;%20-%20&#1053;&#1072;&#1089;%20&#1044;&#1074;&#1086;&#1077;)%20%5b&#1089;%20&#1089;&#1072;&#1081;&#1090;&#1072;%20www.ololo.fm%5d.mp3" TargetMode="External"/><Relationship Id="rId5" Type="http://schemas.openxmlformats.org/officeDocument/2006/relationships/image" Target="../media/image30.png"/><Relationship Id="rId4" Type="http://schemas.openxmlformats.org/officeDocument/2006/relationships/image" Target="../media/image29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4.jpeg"/><Relationship Id="rId2" Type="http://schemas.openxmlformats.org/officeDocument/2006/relationships/audio" Target="file:///C:\Documents%20and%20Settings\Windows\&#1056;&#1072;&#1073;&#1086;&#1095;&#1080;&#1081;%20&#1089;&#1090;&#1086;&#1083;\&#1076;&#1083;%20&#1091;&#1095;&#1072;&#1089;&#1090;&#1080;&#1103;%20&#1074;%20&#1092;&#1077;&#1089;&#1090;&#1080;&#1074;&#1072;&#1083;&#1077;%20&#1054;&#1090;&#1082;&#1088;&#1099;&#1090;&#1099;&#1081;%20&#1091;&#1088;&#1086;&#1082;.%202014-2015%20&#1091;&#1095;.%20&#1075;&#1086;&#1076;\&#1055;&#1088;&#1077;&#1079;&#1077;&#1085;&#1090;&#1072;&#1094;&#1080;&#1103;.ppt\&#1087;&#1088;&#1080;&#1083;&#1086;&#1078;&#1077;&#1085;&#1080;&#1077;\&#1042;&#1083;&#1072;&#1076;&#1080;&#1084;&#1080;&#1088;%20&#1042;&#1099;&#1089;&#1086;&#1094;&#1082;&#1080;&#1081;%20-%20&#1045;&#1089;&#1083;&#1080;%20&#1044;&#1088;&#1091;&#1075;%20&#1054;&#1082;&#1072;&#1079;&#1072;&#1083;&#1089;&#1103;%20&#1042;&#1076;&#1088;&#1091;&#1075;%20%5b&#1089;%20&#1089;&#1072;&#1081;&#1090;&#1072;%20www.ololo.fm%5d.mp3" TargetMode="External"/><Relationship Id="rId1" Type="http://schemas.openxmlformats.org/officeDocument/2006/relationships/audio" Target="file:///C:\Documents%20and%20Settings\Windows\&#1056;&#1072;&#1073;&#1086;&#1095;&#1080;&#1081;%20&#1089;&#1090;&#1086;&#1083;\&#1076;&#1083;%20&#1091;&#1095;&#1072;&#1089;&#1090;&#1080;&#1103;%20&#1074;%20&#1092;&#1077;&#1089;&#1090;&#1080;&#1074;&#1072;&#1083;&#1077;%20&#1054;&#1090;&#1082;&#1088;&#1099;&#1090;&#1099;&#1081;%20&#1091;&#1088;&#1086;&#1082;.%202014-2015%20&#1091;&#1095;.%20&#1075;&#1086;&#1076;\&#1055;&#1088;&#1077;&#1079;&#1077;&#1085;&#1090;&#1072;&#1094;&#1080;&#1103;.ppt\&#1087;&#1088;&#1080;&#1083;&#1086;&#1078;&#1077;&#1085;&#1080;&#1077;\&#1042;&#1083;&#1072;&#1076;&#1080;&#1084;&#1080;&#1088;%20&#1042;&#1099;&#1089;&#1086;&#1094;&#1082;&#1080;&#1081;%20-%20&#1051;&#1091;&#1082;&#1086;&#1084;&#1086;&#1088;&#1100;&#1077;%20%20(audiopoisk.com).mp3" TargetMode="Externa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Relationship Id="rId9" Type="http://schemas.openxmlformats.org/officeDocument/2006/relationships/image" Target="../media/image3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Windows\&#1056;&#1072;&#1073;&#1086;&#1095;&#1080;&#1081;%20&#1089;&#1090;&#1086;&#1083;\&#1076;&#1083;%20&#1091;&#1095;&#1072;&#1089;&#1090;&#1080;&#1103;%20&#1074;%20&#1092;&#1077;&#1089;&#1090;&#1080;&#1074;&#1072;&#1083;&#1077;%20&#1054;&#1090;&#1082;&#1088;&#1099;&#1090;&#1099;&#1081;%20&#1091;&#1088;&#1086;&#1082;.%202014-2015%20&#1091;&#1095;.%20&#1075;&#1086;&#1076;\&#1055;&#1088;&#1077;&#1079;&#1077;&#1085;&#1090;&#1072;&#1094;&#1080;&#1103;.ppt\&#1087;&#1088;&#1080;&#1083;&#1086;&#1078;&#1077;&#1085;&#1080;&#1077;\&#1042;&#1083;&#1072;&#1076;&#1080;&#1084;&#1080;&#1088;%20&#1042;&#1099;&#1089;&#1086;&#1094;&#1082;&#1080;&#1081;%20-%20&#1050;%20&#1042;&#1077;&#1088;&#1096;&#1080;&#1085;&#1077;%20(&#1050;%20-%20&#1060;%20''&#1074;&#1077;&#1088;&#1090;&#1080;&#1082;&#1072;&#1083;&#1100;'',%201966%20&#1043;)%20%5b&#1089;%20&#1089;&#1072;&#1081;&#1090;&#1072;%20www.ololo.fm%5d.mp3" TargetMode="External"/><Relationship Id="rId6" Type="http://schemas.openxmlformats.org/officeDocument/2006/relationships/image" Target="../media/image30.pn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Windows\&#1056;&#1072;&#1073;&#1086;&#1095;&#1080;&#1081;%20&#1089;&#1090;&#1086;&#1083;\&#1076;&#1083;%20&#1091;&#1095;&#1072;&#1089;&#1090;&#1080;&#1103;%20&#1074;%20&#1092;&#1077;&#1089;&#1090;&#1080;&#1074;&#1072;&#1083;&#1077;%20&#1054;&#1090;&#1082;&#1088;&#1099;&#1090;&#1099;&#1081;%20&#1091;&#1088;&#1086;&#1082;.%202014-2015%20&#1091;&#1095;.%20&#1075;&#1086;&#1076;\&#1055;&#1088;&#1077;&#1079;&#1077;&#1085;&#1090;&#1072;&#1094;&#1080;&#1103;.ppt\&#1087;&#1088;&#1080;&#1083;&#1086;&#1078;&#1077;&#1085;&#1080;&#1077;\&#1042;&#1083;&#1072;&#1076;&#1080;&#1084;&#1080;&#1088;%20&#1042;&#1099;&#1089;&#1086;&#1094;&#1082;&#1080;&#1081;%20-%20&#1042;&#1077;&#1088;&#1096;&#1080;&#1085;&#1072;%20%5b&#1089;%20&#1089;&#1072;&#1081;&#1090;&#1072;%20www.ololo.fm%5d.mp3" TargetMode="Externa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Windows\&#1056;&#1072;&#1073;&#1086;&#1095;&#1080;&#1081;%20&#1089;&#1090;&#1086;&#1083;\&#1076;&#1083;%20&#1091;&#1095;&#1072;&#1089;&#1090;&#1080;&#1103;%20&#1074;%20&#1092;&#1077;&#1089;&#1090;&#1080;&#1074;&#1072;&#1083;&#1077;%20&#1054;&#1090;&#1082;&#1088;&#1099;&#1090;&#1099;&#1081;%20&#1091;&#1088;&#1086;&#1082;.%202014-2015%20&#1091;&#1095;.%20&#1075;&#1086;&#1076;\&#1055;&#1088;&#1077;&#1079;&#1077;&#1085;&#1090;&#1072;&#1094;&#1080;&#1103;.ppt\&#1087;&#1088;&#1080;&#1083;&#1086;&#1078;&#1077;&#1085;&#1080;&#1077;\&#1042;&#1083;&#1072;&#1076;&#1080;&#1084;&#1080;&#1088;%20&#1042;&#1099;&#1089;&#1086;&#1094;&#1082;&#1080;&#1081;%20-%20&#1071;%20&#1053;&#1077;%20&#1051;&#1102;&#1073;&#1083;&#1102;%20%5b&#1089;%20&#1089;&#1072;&#1081;&#1090;&#1072;%20www.ololo.fm%5d.mp3" TargetMode="External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F:\&#1055;&#1088;&#1077;&#1079;&#1077;&#1085;&#1090;&#1072;&#1094;&#1080;&#1103;.ppt\&#1087;&#1088;&#1080;&#1083;&#1086;&#1078;&#1077;&#1085;&#1080;&#1077;%202\&#1055;&#1086;&#1089;&#1083;&#1077;&#1076;&#1085;&#1080;&#1081;%20&#1082;&#1086;&#1085;&#1094;&#1077;&#1088;&#1090;%20&#1042;&#1083;&#1072;&#1076;&#1080;&#1084;&#1080;&#1088;&#1072;%20&#1042;&#1099;&#1089;&#1086;&#1094;&#1082;&#1086;&#1075;&#1086;.mp4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Windows\&#1056;&#1072;&#1073;&#1086;&#1095;&#1080;&#1081;%20&#1089;&#1090;&#1086;&#1083;\&#1076;&#1083;%20&#1091;&#1095;&#1072;&#1089;&#1090;&#1080;&#1103;%20&#1074;%20&#1092;&#1077;&#1089;&#1090;&#1080;&#1074;&#1072;&#1083;&#1077;%20&#1054;&#1090;&#1082;&#1088;&#1099;&#1090;&#1099;&#1081;%20&#1091;&#1088;&#1086;&#1082;.%202014-2015%20&#1091;&#1095;.%20&#1075;&#1086;&#1076;\&#1055;&#1088;&#1077;&#1079;&#1077;&#1085;&#1090;&#1072;&#1094;&#1080;&#1103;.ppt\&#1087;&#1088;&#1080;&#1083;&#1086;&#1078;&#1077;&#1085;&#1080;&#1077;\&#1042;&#1099;&#1089;&#1086;&#1094;&#1082;&#1080;&#1081;%20&#1042;&#1083;&#1072;&#1076;&#1080;&#1084;&#1080;&#1088;%20-%20&#1041;&#1072;&#1083;&#1083;&#1072;&#1076;&#1072;%20&#1054;%20&#1044;&#1077;&#1090;&#1089;&#1090;&#1074;&#1077;%20%5b&#1089;%20&#1089;&#1072;&#1081;&#1090;&#1072;%20www.ololo.fm%5d.mp3" TargetMode="Externa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Windows\&#1056;&#1072;&#1073;&#1086;&#1095;&#1080;&#1081;%20&#1089;&#1090;&#1086;&#1083;\&#1076;&#1083;%20&#1091;&#1095;&#1072;&#1089;&#1090;&#1080;&#1103;%20&#1074;%20&#1092;&#1077;&#1089;&#1090;&#1080;&#1074;&#1072;&#1083;&#1077;%20&#1054;&#1090;&#1082;&#1088;&#1099;&#1090;&#1099;&#1081;%20&#1091;&#1088;&#1086;&#1082;.%202014-2015%20&#1091;&#1095;.%20&#1075;&#1086;&#1076;\&#1055;&#1088;&#1077;&#1079;&#1077;&#1085;&#1090;&#1072;&#1094;&#1080;&#1103;.ppt\&#1087;&#1088;&#1080;&#1083;&#1086;&#1078;&#1077;&#1085;&#1080;&#1077;\&#1042;&#1083;&#1072;&#1076;&#1080;&#1084;&#1080;&#1088;%20&#1042;&#1099;&#1089;&#1086;&#1094;&#1082;&#1080;&#1081;%20-%20&#1042;&#1086;&#1077;&#1085;&#1085;&#1072;&#1103;%20&#1087;&#1077;&#1089;&#1085;&#1103;%20%20(audiopoisk.com).mp3" TargetMode="External"/><Relationship Id="rId6" Type="http://schemas.openxmlformats.org/officeDocument/2006/relationships/image" Target="../media/image14.pn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Windows\&#1056;&#1072;&#1073;&#1086;&#1095;&#1080;&#1081;%20&#1089;&#1090;&#1086;&#1083;\&#1076;&#1083;%20&#1091;&#1095;&#1072;&#1089;&#1090;&#1080;&#1103;%20&#1074;%20&#1092;&#1077;&#1089;&#1090;&#1080;&#1074;&#1072;&#1083;&#1077;%20&#1054;&#1090;&#1082;&#1088;&#1099;&#1090;&#1099;&#1081;%20&#1091;&#1088;&#1086;&#1082;.%202014-2015%20&#1091;&#1095;.%20&#1075;&#1086;&#1076;\&#1055;&#1088;&#1077;&#1079;&#1077;&#1085;&#1090;&#1072;&#1094;&#1080;&#1103;.ppt\&#1087;&#1088;&#1080;&#1083;&#1086;&#1078;&#1077;&#1085;&#1080;&#1077;\&#1042;&#1083;&#1072;&#1076;&#1080;&#1084;&#1080;&#1088;%20&#1042;&#1099;&#1089;&#1086;&#1094;&#1082;&#1080;&#1081;%20-%20&#1053;&#1072;%20&#1041;&#1086;&#1083;&#1100;&#1096;&#1086;&#1084;%20&#1050;&#1072;&#1088;&#1077;&#1090;&#1085;&#1086;&#1084;%20%5b&#1089;%20&#1089;&#1072;&#1081;&#1090;&#1072;%20www.ololo.fm%5d.mp3" TargetMode="External"/><Relationship Id="rId6" Type="http://schemas.openxmlformats.org/officeDocument/2006/relationships/image" Target="../media/image21.pn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Windows\&#1056;&#1072;&#1073;&#1086;&#1095;&#1080;&#1081;%20&#1089;&#1090;&#1086;&#1083;\&#1076;&#1083;%20&#1091;&#1095;&#1072;&#1089;&#1090;&#1080;&#1103;%20&#1074;%20&#1092;&#1077;&#1089;&#1090;&#1080;&#1074;&#1072;&#1083;&#1077;%20&#1054;&#1090;&#1082;&#1088;&#1099;&#1090;&#1099;&#1081;%20&#1091;&#1088;&#1086;&#1082;.%202014-2015%20&#1091;&#1095;.%20&#1075;&#1086;&#1076;\&#1055;&#1088;&#1077;&#1079;&#1077;&#1085;&#1090;&#1072;&#1094;&#1080;&#1103;.ppt\&#1087;&#1088;&#1080;&#1083;&#1086;&#1078;&#1077;&#1085;&#1080;&#1077;\&#1042;&#1083;&#1072;&#1076;&#1080;&#1084;&#1080;&#1088;%20&#1042;&#1099;&#1089;&#1086;&#1094;&#1082;&#1080;&#1081;%20-%20&#1058;&#1072;&#1090;&#1091;&#1080;&#1088;&#1086;&#1074;&#1082;&#1072;%20%5b&#1089;%20&#1089;&#1072;&#1081;&#1090;&#1072;%20www.ololo.fm%5d.mp3" TargetMode="External"/><Relationship Id="rId5" Type="http://schemas.openxmlformats.org/officeDocument/2006/relationships/image" Target="../media/image8.png"/><Relationship Id="rId4" Type="http://schemas.openxmlformats.org/officeDocument/2006/relationships/image" Target="../media/image2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1538" y="3429000"/>
            <a:ext cx="8286808" cy="1830388"/>
          </a:xfrm>
        </p:spPr>
        <p:txBody>
          <a:bodyPr/>
          <a:lstStyle/>
          <a:p>
            <a:r>
              <a:rPr lang="ru-RU" dirty="0" smtClean="0"/>
              <a:t>В.С.Высоцкому посвящается</a:t>
            </a:r>
            <a:br>
              <a:rPr lang="ru-RU" dirty="0" smtClean="0"/>
            </a:br>
            <a:r>
              <a:rPr lang="ru-RU" sz="3200" dirty="0" smtClean="0"/>
              <a:t>(1938-1980)</a:t>
            </a:r>
            <a:endParaRPr lang="ru-RU" sz="3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72" y="5572140"/>
            <a:ext cx="4071966" cy="1136664"/>
          </a:xfrm>
        </p:spPr>
        <p:txBody>
          <a:bodyPr/>
          <a:lstStyle/>
          <a:p>
            <a:r>
              <a:rPr lang="ru-RU" sz="1800" dirty="0" smtClean="0"/>
              <a:t>Музыкальная гостиная </a:t>
            </a:r>
          </a:p>
          <a:p>
            <a:r>
              <a:rPr lang="ru-RU" sz="1800" dirty="0" smtClean="0"/>
              <a:t>( в рамках недели музыки в школе)</a:t>
            </a:r>
          </a:p>
          <a:p>
            <a:r>
              <a:rPr lang="ru-RU" sz="1800" dirty="0" smtClean="0"/>
              <a:t>МБОУ «Костинская ООШ»</a:t>
            </a:r>
          </a:p>
          <a:p>
            <a:r>
              <a:rPr lang="ru-RU" sz="1800" dirty="0" smtClean="0"/>
              <a:t>Учитель: Н.В.Черненко</a:t>
            </a:r>
            <a:endParaRPr lang="ru-RU" sz="1800" dirty="0"/>
          </a:p>
        </p:txBody>
      </p:sp>
      <p:pic>
        <p:nvPicPr>
          <p:cNvPr id="23554" name="Picture 2" descr="&amp;Vcy;&amp;lcy;&amp;acy;&amp;dcy;&amp;icy;&amp;mcy;&amp;icy;&amp;rcy; &amp;Vcy;&amp;ycy;&amp;scy;&amp;ocy;&amp;tscy;&amp;kcy;&amp;icy;&amp;j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14290"/>
            <a:ext cx="2500330" cy="312541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3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0"/>
            <a:ext cx="821537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</a:rPr>
              <a:t>В Ленинграде на съемках фильма «713-й просит посадку» Володя познакомился с Люсей Абрамовой, которая стала его второй женой и матерью двоих сыновей. Она училась во </a:t>
            </a:r>
            <a:r>
              <a:rPr lang="ru-RU" sz="2400" dirty="0" err="1" smtClean="0">
                <a:solidFill>
                  <a:schemeClr val="bg1"/>
                </a:solidFill>
              </a:rPr>
              <a:t>ВГИКе</a:t>
            </a:r>
            <a:r>
              <a:rPr lang="ru-RU" sz="2400" dirty="0" smtClean="0">
                <a:solidFill>
                  <a:schemeClr val="bg1"/>
                </a:solidFill>
              </a:rPr>
              <a:t>, и этот фильм стал ее дипломной работой.</a:t>
            </a:r>
          </a:p>
          <a:p>
            <a:r>
              <a:rPr lang="ru-RU" sz="2400" dirty="0" smtClean="0">
                <a:solidFill>
                  <a:schemeClr val="bg1"/>
                </a:solidFill>
              </a:rPr>
              <a:t>В 1962 году у них родился мальчик Аркадий, а через два года – второй сын Никита. В </a:t>
            </a:r>
            <a:r>
              <a:rPr lang="ru-RU" sz="2400" dirty="0" err="1" smtClean="0">
                <a:solidFill>
                  <a:schemeClr val="bg1"/>
                </a:solidFill>
              </a:rPr>
              <a:t>Черемушках</a:t>
            </a:r>
            <a:r>
              <a:rPr lang="ru-RU" sz="2400" dirty="0" smtClean="0">
                <a:solidFill>
                  <a:schemeClr val="bg1"/>
                </a:solidFill>
              </a:rPr>
              <a:t> они все вместе прожили 6 лет. А брак был зарегистрирован только в 1965-м.</a:t>
            </a:r>
            <a:endParaRPr lang="ru-RU" sz="2400" dirty="0">
              <a:solidFill>
                <a:schemeClr val="bg1"/>
              </a:solidFill>
            </a:endParaRPr>
          </a:p>
        </p:txBody>
      </p:sp>
      <p:pic>
        <p:nvPicPr>
          <p:cNvPr id="34818" name="Picture 2" descr="http://lh5.ggpht.com/-_8TM-wNvwBw/Tx__mPaJtUI/AAAAAAAAdcQ/mC8FcuUD9w8/lyudmila_abramova_thumb%25255B1%25255D.jpg?imgmax=8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2714620"/>
            <a:ext cx="4019550" cy="3952876"/>
          </a:xfrm>
          <a:prstGeom prst="rect">
            <a:avLst/>
          </a:prstGeom>
          <a:noFill/>
        </p:spPr>
      </p:pic>
      <p:pic>
        <p:nvPicPr>
          <p:cNvPr id="34820" name="Picture 4" descr="http://goliaf.tv/actors/lyudmila-abramova-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10" y="2714620"/>
            <a:ext cx="2714644" cy="3800502"/>
          </a:xfrm>
          <a:prstGeom prst="rect">
            <a:avLst/>
          </a:prstGeom>
          <a:noFill/>
        </p:spPr>
      </p:pic>
      <p:pic>
        <p:nvPicPr>
          <p:cNvPr id="5" name="Владимир Высоцкий - Песня Лётчика (Их Восемь - Нас Двое) [с сайта www.ololo.fm]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4000496" y="607220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245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3072348"/>
            <a:ext cx="914400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</a:rPr>
              <a:t>1965 год. Появляются песни-отклики на события внешней политики, сказочный цикл и цикл фантастических песен.</a:t>
            </a:r>
          </a:p>
          <a:p>
            <a:r>
              <a:rPr lang="ru-RU" sz="2000" dirty="0" smtClean="0">
                <a:solidFill>
                  <a:schemeClr val="bg1"/>
                </a:solidFill>
              </a:rPr>
              <a:t>(слушаем песни)</a:t>
            </a:r>
          </a:p>
          <a:p>
            <a:r>
              <a:rPr lang="ru-RU" sz="2000" dirty="0" smtClean="0">
                <a:solidFill>
                  <a:schemeClr val="bg1"/>
                </a:solidFill>
              </a:rPr>
              <a:t>В том же 1965 году друг Владимира Валерий Абрамов впервые предпринял попытку записать все написанные к тому времени песни. Получилось 2 часа записи на бытовой магнитофон. Они разошлись в переписях, а вот оригиналы, к сожалению не сохранились.</a:t>
            </a:r>
          </a:p>
          <a:p>
            <a:r>
              <a:rPr lang="ru-RU" sz="2000" dirty="0" smtClean="0">
                <a:solidFill>
                  <a:schemeClr val="bg1"/>
                </a:solidFill>
              </a:rPr>
              <a:t>В эти пленки вошли первые песни: пародии на блатные, часть написанных к тому времени спортивных песен.</a:t>
            </a:r>
          </a:p>
          <a:p>
            <a:r>
              <a:rPr lang="ru-RU" sz="2000" dirty="0" smtClean="0">
                <a:solidFill>
                  <a:schemeClr val="bg1"/>
                </a:solidFill>
              </a:rPr>
              <a:t>В это время Володя уже много и серьезно работает над песнями, растут его популярность. Он сочиняет ночами, и когда ему нужен был слушатель, он просто будил жену Людмилу…</a:t>
            </a:r>
          </a:p>
          <a:p>
            <a:r>
              <a:rPr lang="ru-RU" sz="2000" dirty="0" smtClean="0">
                <a:solidFill>
                  <a:schemeClr val="bg1"/>
                </a:solidFill>
              </a:rPr>
              <a:t>(слушаем песни)</a:t>
            </a:r>
            <a:endParaRPr lang="ru-RU" sz="2000" dirty="0">
              <a:solidFill>
                <a:schemeClr val="bg1"/>
              </a:solidFill>
            </a:endParaRPr>
          </a:p>
        </p:txBody>
      </p:sp>
      <p:pic>
        <p:nvPicPr>
          <p:cNvPr id="35842" name="Picture 2" descr="http://www.kinoru.ru/published/publicdata/KINORU1/attachments/SC/products_pictures/714591_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3248798" cy="2455846"/>
          </a:xfrm>
          <a:prstGeom prst="rect">
            <a:avLst/>
          </a:prstGeom>
          <a:noFill/>
        </p:spPr>
      </p:pic>
      <p:pic>
        <p:nvPicPr>
          <p:cNvPr id="35844" name="Picture 4" descr="http://img-fotki.yandex.ru/get/5103/e675xa.6c/0_43751_ffda03a_XL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00298" y="214289"/>
            <a:ext cx="2000264" cy="2838659"/>
          </a:xfrm>
          <a:prstGeom prst="rect">
            <a:avLst/>
          </a:prstGeom>
          <a:noFill/>
        </p:spPr>
      </p:pic>
      <p:pic>
        <p:nvPicPr>
          <p:cNvPr id="35846" name="Picture 6" descr="http://www.vokrug.tv/pic/person/2/0/e/6/medium_20e6816ec52b361d801ff6618fa3f4f1.jpe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143372" y="0"/>
            <a:ext cx="2574738" cy="3000372"/>
          </a:xfrm>
          <a:prstGeom prst="rect">
            <a:avLst/>
          </a:prstGeom>
          <a:noFill/>
        </p:spPr>
      </p:pic>
      <p:pic>
        <p:nvPicPr>
          <p:cNvPr id="35848" name="Picture 8" descr="http://jobbomb.ru/wp-content/uploads/2012/10/01364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929190" y="0"/>
            <a:ext cx="4019550" cy="3019425"/>
          </a:xfrm>
          <a:prstGeom prst="rect">
            <a:avLst/>
          </a:prstGeom>
          <a:noFill/>
        </p:spPr>
      </p:pic>
      <p:pic>
        <p:nvPicPr>
          <p:cNvPr id="7" name="Владимир Высоцкий - Лукоморье  (audiopoisk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print"/>
          <a:stretch>
            <a:fillRect/>
          </a:stretch>
        </p:blipFill>
        <p:spPr>
          <a:xfrm>
            <a:off x="285720" y="2714620"/>
            <a:ext cx="304800" cy="304800"/>
          </a:xfrm>
          <a:prstGeom prst="rect">
            <a:avLst/>
          </a:prstGeom>
        </p:spPr>
      </p:pic>
      <p:pic>
        <p:nvPicPr>
          <p:cNvPr id="8" name="Владимир Высоцкий - Если Друг Оказался Вдруг [с сайта www.ololo.fm]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9" cstate="print"/>
          <a:stretch>
            <a:fillRect/>
          </a:stretch>
        </p:blipFill>
        <p:spPr>
          <a:xfrm>
            <a:off x="3571868" y="635795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5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24743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17026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3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3072348"/>
            <a:ext cx="814393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</a:rPr>
              <a:t>1965 год… Высоцкий начинает петь со сцены Театра на Таганке, а с 18 января 1967 года состоялся первый сольный концерт в Ленинграде, в клубе самодеятельной песни «Восток». Летом этого же года вышел фильм «Вертикаль» с Владимиром Высоцким в одной из ролей и, самое главное, с его песнями. После этого популярность Высоцкого стала просто всесоюзной.</a:t>
            </a:r>
          </a:p>
          <a:p>
            <a:r>
              <a:rPr lang="ru-RU" sz="2400" dirty="0" smtClean="0">
                <a:solidFill>
                  <a:schemeClr val="bg1"/>
                </a:solidFill>
              </a:rPr>
              <a:t>(слушаем песни)</a:t>
            </a:r>
          </a:p>
          <a:p>
            <a:endParaRPr lang="ru-RU" sz="2400" dirty="0" smtClean="0">
              <a:solidFill>
                <a:schemeClr val="bg1"/>
              </a:solidFill>
            </a:endParaRPr>
          </a:p>
          <a:p>
            <a:r>
              <a:rPr lang="ru-RU" sz="2400" dirty="0" smtClean="0">
                <a:solidFill>
                  <a:schemeClr val="bg1"/>
                </a:solidFill>
              </a:rPr>
              <a:t>1969 год… В этом году на фирме грамзаписи «Мелодия» вышла первая пластинка-миньон с песнями из фильма «Вертикаль».</a:t>
            </a:r>
            <a:endParaRPr lang="ru-RU" sz="2400" dirty="0">
              <a:solidFill>
                <a:schemeClr val="bg1"/>
              </a:solidFill>
            </a:endParaRPr>
          </a:p>
        </p:txBody>
      </p:sp>
      <p:pic>
        <p:nvPicPr>
          <p:cNvPr id="36866" name="Picture 2" descr="http://img.beta.rian.ru/images/54769/00/54769008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0"/>
            <a:ext cx="3429024" cy="2998365"/>
          </a:xfrm>
          <a:prstGeom prst="rect">
            <a:avLst/>
          </a:prstGeom>
          <a:noFill/>
        </p:spPr>
      </p:pic>
      <p:pic>
        <p:nvPicPr>
          <p:cNvPr id="36868" name="Picture 4" descr="http://s02.radikal.ru/i175/1007/2a/30cb215ab47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71736" y="214290"/>
            <a:ext cx="3803985" cy="2857496"/>
          </a:xfrm>
          <a:prstGeom prst="rect">
            <a:avLst/>
          </a:prstGeom>
          <a:noFill/>
        </p:spPr>
      </p:pic>
      <p:pic>
        <p:nvPicPr>
          <p:cNvPr id="36870" name="Picture 6" descr="http://www.eunet.lt/%7Eglobal/Ypatingos_dienos/archyvas/Vysotskij/images/vertika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6314" y="0"/>
            <a:ext cx="4019550" cy="2771776"/>
          </a:xfrm>
          <a:prstGeom prst="rect">
            <a:avLst/>
          </a:prstGeom>
          <a:noFill/>
        </p:spPr>
      </p:pic>
      <p:pic>
        <p:nvPicPr>
          <p:cNvPr id="6" name="Владимир Высоцкий - К Вершине (К - Ф ''вертикаль'', 1966 Г) [с сайта www.ololo.fm]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8501090" y="635795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15552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2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928670"/>
            <a:ext cx="8286808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</a:rPr>
              <a:t>1970 год. Владимир женился на Марине </a:t>
            </a:r>
            <a:r>
              <a:rPr lang="ru-RU" sz="2400" dirty="0" err="1" smtClean="0">
                <a:solidFill>
                  <a:schemeClr val="bg1"/>
                </a:solidFill>
              </a:rPr>
              <a:t>Влади</a:t>
            </a:r>
            <a:r>
              <a:rPr lang="ru-RU" sz="2400" dirty="0" smtClean="0">
                <a:solidFill>
                  <a:schemeClr val="bg1"/>
                </a:solidFill>
              </a:rPr>
              <a:t>, Марине Владимировне Поляковой, французской актрисе из семьи белоэмигрантов. («Да, у меня француженка жена, но русского она происхождения…» – слова из стихов В.С.Высоцкого).</a:t>
            </a:r>
          </a:p>
          <a:p>
            <a:r>
              <a:rPr lang="ru-RU" sz="2400" dirty="0" smtClean="0">
                <a:solidFill>
                  <a:schemeClr val="bg1"/>
                </a:solidFill>
              </a:rPr>
              <a:t>В этом же году ему разрешили впервые выехать за рубеж. Он был с гастролями в Болгарии, Франции, Канаде, Германии, США; в Венгрии участвовал в съемках фильма.</a:t>
            </a:r>
          </a:p>
          <a:p>
            <a:r>
              <a:rPr lang="ru-RU" sz="2400" dirty="0" smtClean="0">
                <a:solidFill>
                  <a:schemeClr val="bg1"/>
                </a:solidFill>
              </a:rPr>
              <a:t>В 70-е годы Высоцкий продолжает активно сниматься в кино: «Четвертый», «Плохой хороший человек», «Единственная дорога», «Сказ про то, как царь Петр арапа женил» и др.</a:t>
            </a:r>
          </a:p>
          <a:p>
            <a:r>
              <a:rPr lang="ru-RU" sz="2400" dirty="0" smtClean="0">
                <a:solidFill>
                  <a:schemeClr val="bg1"/>
                </a:solidFill>
              </a:rPr>
              <a:t>Как композитор выступил в кинолентах «Однажды один», «Ветер «Надежды», «Вооружен и очень опасен», «Точка отсчета». К некоторым фильмам он сам пишет песни.</a:t>
            </a:r>
          </a:p>
          <a:p>
            <a:r>
              <a:rPr lang="ru-RU" sz="2400" dirty="0" smtClean="0">
                <a:solidFill>
                  <a:schemeClr val="bg1"/>
                </a:solidFill>
              </a:rPr>
              <a:t>(слушаем песни)</a:t>
            </a:r>
            <a:endParaRPr lang="ru-RU" sz="2400" dirty="0">
              <a:solidFill>
                <a:schemeClr val="bg1"/>
              </a:solidFill>
            </a:endParaRPr>
          </a:p>
        </p:txBody>
      </p:sp>
      <p:pic>
        <p:nvPicPr>
          <p:cNvPr id="37890" name="Picture 2" descr="http://www.rostovnews.net/wp-content/uploads/2011/07/vysotski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-24"/>
            <a:ext cx="7786742" cy="6901048"/>
          </a:xfrm>
          <a:prstGeom prst="rect">
            <a:avLst/>
          </a:prstGeom>
          <a:noFill/>
        </p:spPr>
      </p:pic>
      <p:pic>
        <p:nvPicPr>
          <p:cNvPr id="4" name="Владимир Высоцкий - Вершина [с сайта www.ololo.fm]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501090" y="621508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30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000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642918"/>
            <a:ext cx="8358246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</a:rPr>
              <a:t>1977 год. Фирма «Мелодия» выпустила мюзикл – двойную пластинку «Алиса в стране чудес» с песнями Высоцкого. В этом же году во Франции вышли сразу  три  авторских пластинки с песнями. Работал Володя, как правило, ночами. Эти ночные бдения сказывались на его здоровье, он постоянно недосыпал. В доме почти всегда работал телевизор, Володя смотрел все подряд: вероятно, ему нужна была разнообразная информация.</a:t>
            </a:r>
          </a:p>
          <a:p>
            <a:r>
              <a:rPr lang="ru-RU" sz="2400" dirty="0" smtClean="0">
                <a:solidFill>
                  <a:schemeClr val="bg1"/>
                </a:solidFill>
              </a:rPr>
              <a:t>1979 год. Станислав Говорухин снял фильм «Место встречи изменить нельзя», где Высоцкий просто легендарно сыграл Глеба Жеглова!</a:t>
            </a:r>
          </a:p>
          <a:p>
            <a:r>
              <a:rPr lang="ru-RU" sz="2400" dirty="0" smtClean="0">
                <a:solidFill>
                  <a:schemeClr val="bg1"/>
                </a:solidFill>
              </a:rPr>
              <a:t>В 1980 году, 16 июля, он в последний раз вышел на сцену, а 25 июля поэта не стало. Он умер в Москве в дни Олимпиады и был похоронен на Ваганьковском кладбище. Тысячи людей пришли проститься со своим любимым певцом. Из всех окон неслись его песни, записанные на магнитофоне, пластинки…</a:t>
            </a:r>
          </a:p>
          <a:p>
            <a:r>
              <a:rPr lang="ru-RU" sz="2400" dirty="0" smtClean="0">
                <a:solidFill>
                  <a:schemeClr val="bg1"/>
                </a:solidFill>
              </a:rPr>
              <a:t>(слушание песен)</a:t>
            </a:r>
            <a:endParaRPr lang="ru-RU" sz="2400" dirty="0">
              <a:solidFill>
                <a:schemeClr val="bg1"/>
              </a:solidFill>
            </a:endParaRPr>
          </a:p>
        </p:txBody>
      </p:sp>
      <p:pic>
        <p:nvPicPr>
          <p:cNvPr id="38914" name="Picture 2" descr="http://myphoto.nnov.ru/img/W3jU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0"/>
            <a:ext cx="8437539" cy="6858000"/>
          </a:xfrm>
          <a:prstGeom prst="rect">
            <a:avLst/>
          </a:prstGeom>
          <a:noFill/>
        </p:spPr>
      </p:pic>
      <p:pic>
        <p:nvPicPr>
          <p:cNvPr id="4" name="Владимир Высоцкий - Я Не Люблю [с сайта www.ololo.fm]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42844" y="635795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2809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http://event-review.ru/attachments/Image/%3DD0%3D92%3DD1%3D8B%3DD1%3D81%3DD0%3DBE%3DD1%3D86%3DD0%3DBA%3DD0%3DB8%3DD0%3DB9_2.jpg?template=generic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571480"/>
            <a:ext cx="4024618" cy="535785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500562" y="1071546"/>
            <a:ext cx="4429156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</a:rPr>
              <a:t>После смерти Высоцкого фильмы с его песнями продолжали выходить. В 1983 году вышел фильм «Баллада о доблестном рыцаре Айвенго». Книжные издательства опубликовали два сборника стихов Владимира Семеновича: «Нерв» и «Я, конечно, вернусь…»</a:t>
            </a:r>
          </a:p>
          <a:p>
            <a:r>
              <a:rPr lang="ru-RU" sz="2400" dirty="0" smtClean="0">
                <a:solidFill>
                  <a:schemeClr val="bg1"/>
                </a:solidFill>
              </a:rPr>
              <a:t>Высоцкий безусловно великий поэт, у него есть чудесные стихи. А музыка собственного сочинения и фирменное хриплое исполнение превращают эти стихи-песни в настоящие шедевры искусства.</a:t>
            </a:r>
            <a:endParaRPr lang="ru-RU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Последний концерт Владимира Высоцкого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3647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://www.vigorish.ru/download/file28923?t=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214290"/>
            <a:ext cx="4019550" cy="300990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42844" y="142852"/>
            <a:ext cx="4714908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</a:rPr>
              <a:t>Владимир Высоцкий родился 25 января 1938 года в Москве. Его отец заканчивал Московский политехникум, отделение связи. Мать, переводчик с немецкого по образованию, работала во </a:t>
            </a:r>
            <a:r>
              <a:rPr lang="ru-RU" sz="2000" dirty="0" err="1" smtClean="0">
                <a:solidFill>
                  <a:schemeClr val="bg1"/>
                </a:solidFill>
              </a:rPr>
              <a:t>Внешторге</a:t>
            </a:r>
            <a:r>
              <a:rPr lang="ru-RU" sz="2000" dirty="0" smtClean="0">
                <a:solidFill>
                  <a:schemeClr val="bg1"/>
                </a:solidFill>
              </a:rPr>
              <a:t>. Отец младшим лейтенантом ушел на фронт – защищать Москву. Потом освобождал Украину, Польшу, с четвёртой танковой армией брал Берлин и освобождал Прагу. Пять орденов, девятнадцать медалей.</a:t>
            </a: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5720" y="3929066"/>
            <a:ext cx="850112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</a:rPr>
              <a:t>В</a:t>
            </a:r>
            <a:r>
              <a:rPr lang="ru-RU" sz="2400" dirty="0" smtClean="0">
                <a:solidFill>
                  <a:schemeClr val="bg1"/>
                </a:solidFill>
              </a:rPr>
              <a:t>начале семья Высоцких жила на Первой Мещанской улице («Дом на Первой Мещанской, в конце…»- согласно его же свидетельству из песни "Баллада о детстве" . )</a:t>
            </a:r>
          </a:p>
          <a:p>
            <a:r>
              <a:rPr lang="ru-RU" sz="2400" i="1" dirty="0" smtClean="0">
                <a:solidFill>
                  <a:schemeClr val="bg1"/>
                </a:solidFill>
              </a:rPr>
              <a:t>(слушание песни)</a:t>
            </a:r>
          </a:p>
          <a:p>
            <a:r>
              <a:rPr lang="ru-RU" sz="2400" dirty="0" smtClean="0">
                <a:solidFill>
                  <a:schemeClr val="bg1"/>
                </a:solidFill>
              </a:rPr>
              <a:t>Во время войны два года были в эвакуации в селе Воронцовка под городом Бузулук в Челябинской области, вернулись в 1943 году в этот же дом и жили там до начала 1947 года.</a:t>
            </a:r>
            <a:endParaRPr lang="ru-RU" sz="2400" dirty="0">
              <a:solidFill>
                <a:schemeClr val="bg1"/>
              </a:solidFill>
            </a:endParaRPr>
          </a:p>
        </p:txBody>
      </p:sp>
      <p:pic>
        <p:nvPicPr>
          <p:cNvPr id="26628" name="Picture 4" descr="http://fun2mass.ru/uploads/shares/img_text/479-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5508525" cy="3929066"/>
          </a:xfrm>
          <a:prstGeom prst="rect">
            <a:avLst/>
          </a:prstGeom>
          <a:noFill/>
        </p:spPr>
      </p:pic>
      <p:pic>
        <p:nvPicPr>
          <p:cNvPr id="26630" name="Picture 6" descr="http://i044.radikal.ru/1105/42/4276c5e1c4e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28992" y="0"/>
            <a:ext cx="5545369" cy="3929066"/>
          </a:xfrm>
          <a:prstGeom prst="rect">
            <a:avLst/>
          </a:prstGeom>
          <a:noFill/>
        </p:spPr>
      </p:pic>
      <p:pic>
        <p:nvPicPr>
          <p:cNvPr id="26632" name="Picture 8" descr="http://img-fotki.yandex.ru/get/5501/meshchanskiy.1/0_4e67f_a86fd46b_L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42975" y="0"/>
            <a:ext cx="6252637" cy="4000504"/>
          </a:xfrm>
          <a:prstGeom prst="rect">
            <a:avLst/>
          </a:prstGeom>
          <a:noFill/>
        </p:spPr>
      </p:pic>
      <p:pic>
        <p:nvPicPr>
          <p:cNvPr id="8" name="Picture 4" descr="http://fun2mass.ru/uploads/shares/img_text/479-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0100" y="285728"/>
            <a:ext cx="7215238" cy="5146413"/>
          </a:xfrm>
          <a:prstGeom prst="rect">
            <a:avLst/>
          </a:prstGeom>
          <a:noFill/>
        </p:spPr>
      </p:pic>
      <p:pic>
        <p:nvPicPr>
          <p:cNvPr id="10" name="Высоцкий Владимир - Баллада О Детстве [с сайта www.ololo.fm]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8501090" y="621508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decel="100000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2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600" decel="1000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600" decel="1000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00" decel="1000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600" decel="1000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6" dur="2000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8" dur="20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8" dur="401097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7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3" grpId="0"/>
      <p:bldP spid="3" grpId="1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://data.megalyrics.ru/photo/21365/1003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48" y="1071546"/>
            <a:ext cx="4857752" cy="4857752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14282" y="500042"/>
            <a:ext cx="3929090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</a:rPr>
              <a:t>Когда на Парад Победы вернулся отец, Володя встречал его на вокзале. На радостях отец подарил ему майорские погоны («…взял у отца на станции погоны словно цацки я…» - слова из его стихов).</a:t>
            </a:r>
          </a:p>
          <a:p>
            <a:r>
              <a:rPr lang="ru-RU" sz="2000" dirty="0" smtClean="0">
                <a:solidFill>
                  <a:schemeClr val="bg1"/>
                </a:solidFill>
              </a:rPr>
              <a:t>Потом отец забрал Володю с собой в Германию. К этому времени у отца уже была другая семья, но детей, кроме Володи, не было. </a:t>
            </a:r>
          </a:p>
          <a:p>
            <a:r>
              <a:rPr lang="ru-RU" sz="2000" dirty="0" smtClean="0">
                <a:solidFill>
                  <a:schemeClr val="bg1"/>
                </a:solidFill>
              </a:rPr>
              <a:t>В интервью Семен Высоцкий рассказывал, что Володя дружил и со сверстниками, и с немецкими детьми, причем одному из них подарил свой велосипед, а на упрек отца сказал просто: «…у меня есть ты, а ему никто велосипед не подарит.»</a:t>
            </a:r>
            <a:endParaRPr lang="ru-RU" sz="2000" dirty="0">
              <a:solidFill>
                <a:schemeClr val="bg1"/>
              </a:solidFill>
            </a:endParaRPr>
          </a:p>
        </p:txBody>
      </p:sp>
      <p:pic>
        <p:nvPicPr>
          <p:cNvPr id="27652" name="Picture 4" descr="http://lichnosti.net/photos/267/sets/8_4f20003281fa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14290"/>
            <a:ext cx="9144000" cy="600210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://img-fotki.yandex.ru/get/4811/47867939.74/0_63f7d_559075d6_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581399"/>
            <a:ext cx="4019550" cy="327660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000496" y="142852"/>
            <a:ext cx="514350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</a:rPr>
              <a:t>Володя плавал в </a:t>
            </a:r>
            <a:r>
              <a:rPr lang="ru-RU" sz="2400" dirty="0" err="1" smtClean="0">
                <a:solidFill>
                  <a:schemeClr val="bg1"/>
                </a:solidFill>
              </a:rPr>
              <a:t>неразминированной</a:t>
            </a:r>
            <a:r>
              <a:rPr lang="ru-RU" sz="2400" dirty="0" smtClean="0">
                <a:solidFill>
                  <a:schemeClr val="bg1"/>
                </a:solidFill>
              </a:rPr>
              <a:t> речке </a:t>
            </a:r>
            <a:r>
              <a:rPr lang="ru-RU" sz="2400" dirty="0" err="1" smtClean="0">
                <a:solidFill>
                  <a:schemeClr val="bg1"/>
                </a:solidFill>
              </a:rPr>
              <a:t>Финоф</a:t>
            </a:r>
            <a:r>
              <a:rPr lang="ru-RU" sz="2400" dirty="0" smtClean="0">
                <a:solidFill>
                  <a:schemeClr val="bg1"/>
                </a:solidFill>
              </a:rPr>
              <a:t> и, «так как был очень любознательный», вместе с местными пацанами подрывал найденные там боеприпасы. Домой шел с опаленными волосами. Он жадно слушал рассказы боевых офицеров о всяких случаях на войне, бегал на стрельбы с офицерами.</a:t>
            </a:r>
          </a:p>
          <a:p>
            <a:r>
              <a:rPr lang="ru-RU" sz="2400" dirty="0" smtClean="0">
                <a:solidFill>
                  <a:schemeClr val="bg1"/>
                </a:solidFill>
              </a:rPr>
              <a:t>Вот откуда такие точные его военные песни.</a:t>
            </a:r>
            <a:endParaRPr lang="ru-RU" sz="2400" dirty="0">
              <a:solidFill>
                <a:schemeClr val="bg1"/>
              </a:solidFill>
            </a:endParaRPr>
          </a:p>
        </p:txBody>
      </p:sp>
      <p:pic>
        <p:nvPicPr>
          <p:cNvPr id="28676" name="Picture 4" descr="http://www.tvcenter.ru/images/hello1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24450" y="3505199"/>
            <a:ext cx="4019550" cy="3352801"/>
          </a:xfrm>
          <a:prstGeom prst="rect">
            <a:avLst/>
          </a:prstGeom>
          <a:noFill/>
        </p:spPr>
      </p:pic>
      <p:pic>
        <p:nvPicPr>
          <p:cNvPr id="28678" name="Picture 6" descr="http://goratchok.narod.ru/Vysotsky_jpg/Stu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44" y="571480"/>
            <a:ext cx="3857620" cy="2440722"/>
          </a:xfrm>
          <a:prstGeom prst="rect">
            <a:avLst/>
          </a:prstGeom>
          <a:noFill/>
        </p:spPr>
      </p:pic>
      <p:pic>
        <p:nvPicPr>
          <p:cNvPr id="6" name="Владимир Высоцкий - Военная песня  (audiopoisk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4429124" y="6143644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12627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2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://www.yaroslavova.ru/images/news/2010/10/29/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71836" y="0"/>
            <a:ext cx="4672164" cy="3000372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14282" y="214290"/>
            <a:ext cx="421484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</a:rPr>
              <a:t>С мачехой Евгенией Степановной, которая к нему очень хорошо относилась, брал уроки </a:t>
            </a:r>
            <a:r>
              <a:rPr lang="ru-RU" sz="2400" dirty="0">
                <a:solidFill>
                  <a:schemeClr val="bg1"/>
                </a:solidFill>
              </a:rPr>
              <a:t> </a:t>
            </a:r>
            <a:r>
              <a:rPr lang="ru-RU" sz="2400" dirty="0" smtClean="0">
                <a:solidFill>
                  <a:schemeClr val="bg1"/>
                </a:solidFill>
              </a:rPr>
              <a:t>игры на фортепиано у немецкого учителя. Потом признавался, что те уроки очень помогли ему, когда он по самоучителю учился играть на гитаре и начал писать песни.</a:t>
            </a:r>
            <a:endParaRPr lang="ru-RU" sz="2400" dirty="0">
              <a:solidFill>
                <a:schemeClr val="bg1"/>
              </a:solidFill>
            </a:endParaRPr>
          </a:p>
        </p:txBody>
      </p:sp>
      <p:pic>
        <p:nvPicPr>
          <p:cNvPr id="29700" name="Picture 4" descr="http://img.galya.ru/galya.ru/Pictures/catalog_dir/2006/02/01/5170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3357562"/>
            <a:ext cx="2857520" cy="3291864"/>
          </a:xfrm>
          <a:prstGeom prst="rect">
            <a:avLst/>
          </a:prstGeom>
          <a:noFill/>
        </p:spPr>
      </p:pic>
      <p:pic>
        <p:nvPicPr>
          <p:cNvPr id="29702" name="Picture 6" descr="http://stat11.privet.ru/lr/0825384e47e785d7f730ea972ce43acc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86380" y="3119416"/>
            <a:ext cx="2964784" cy="373858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600" decel="1000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600" decel="1000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00" decel="1000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00" decel="1000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214290"/>
            <a:ext cx="8358246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</a:rPr>
              <a:t>В 1949 году Высоцкие возвращаются в Москву. Володя живет в семье отца в Большом Каретном переулке. («Где твои семнадцать лет?.. На Большом Каретном! А где твой черный пистолет?» – слова из его песни). Черный пистолет – это не метафора: трофейный «</a:t>
            </a:r>
            <a:r>
              <a:rPr lang="ru-RU" sz="2400" dirty="0" err="1" smtClean="0">
                <a:solidFill>
                  <a:schemeClr val="bg1"/>
                </a:solidFill>
              </a:rPr>
              <a:t>вальтер</a:t>
            </a:r>
            <a:r>
              <a:rPr lang="ru-RU" sz="2400" dirty="0" smtClean="0">
                <a:solidFill>
                  <a:schemeClr val="bg1"/>
                </a:solidFill>
              </a:rPr>
              <a:t>» отец привез с войны и залил ствол свинцом. Но Володя пугал им девчонок во дворе, и от греха подальше мачеха разобрала пистолет и выкинула.</a:t>
            </a:r>
            <a:endParaRPr lang="ru-RU" sz="2400" i="1" dirty="0" smtClean="0">
              <a:solidFill>
                <a:schemeClr val="bg1"/>
              </a:solidFill>
            </a:endParaRPr>
          </a:p>
          <a:p>
            <a:r>
              <a:rPr lang="ru-RU" sz="1400" i="1" dirty="0" smtClean="0">
                <a:solidFill>
                  <a:schemeClr val="bg1"/>
                </a:solidFill>
              </a:rPr>
              <a:t>(слушание песни)</a:t>
            </a:r>
            <a:endParaRPr lang="ru-RU" sz="1400" dirty="0">
              <a:solidFill>
                <a:schemeClr val="bg1"/>
              </a:solidFill>
            </a:endParaRPr>
          </a:p>
        </p:txBody>
      </p:sp>
      <p:pic>
        <p:nvPicPr>
          <p:cNvPr id="30722" name="Picture 2" descr="http://www.vashdosug.ru/upl/images/Vysotsky-B_Karetny15%285%2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3214686"/>
            <a:ext cx="7128312" cy="3429024"/>
          </a:xfrm>
          <a:prstGeom prst="rect">
            <a:avLst/>
          </a:prstGeom>
          <a:noFill/>
        </p:spPr>
      </p:pic>
      <p:pic>
        <p:nvPicPr>
          <p:cNvPr id="30724" name="Picture 4" descr="http://www.forumimage.ru/uploads/20111109/13208658496700959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4019550" cy="3019425"/>
          </a:xfrm>
          <a:prstGeom prst="rect">
            <a:avLst/>
          </a:prstGeom>
          <a:noFill/>
        </p:spPr>
      </p:pic>
      <p:pic>
        <p:nvPicPr>
          <p:cNvPr id="30726" name="Picture 6" descr="http://automir2011.ru/media/f/orig/13400/133994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71934" y="285728"/>
            <a:ext cx="4857734" cy="2428868"/>
          </a:xfrm>
          <a:prstGeom prst="rect">
            <a:avLst/>
          </a:prstGeom>
          <a:noFill/>
        </p:spPr>
      </p:pic>
      <p:pic>
        <p:nvPicPr>
          <p:cNvPr id="6" name="Владимир Высоцкий - На Большом Каретном [с сайта www.ololo.fm]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8215338" y="607220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600" decel="100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600" decel="100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00" decel="100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00" decel="100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0" presetClass="entr" presetSubtype="0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500"/>
                            </p:stCondLst>
                            <p:childTnLst>
                              <p:par>
                                <p:cTn id="18" presetID="20" presetClass="entr" presetSubtype="0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20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12263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2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472" y="500042"/>
            <a:ext cx="750099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</a:rPr>
              <a:t>В то время на Первой Мещанской улице рядом с их домом на стройке работали пленные немцы. («Вели дела обменные, сопливые острожники. На стройке немцы пленные на хлеб меняли ножики…» – слова из стихов). Так вот, один из </a:t>
            </a:r>
            <a:r>
              <a:rPr lang="ru-RU" sz="2400" smtClean="0">
                <a:solidFill>
                  <a:schemeClr val="bg1"/>
                </a:solidFill>
              </a:rPr>
              <a:t>пленных  узнал</a:t>
            </a:r>
            <a:r>
              <a:rPr lang="ru-RU" sz="2400" dirty="0" smtClean="0">
                <a:solidFill>
                  <a:schemeClr val="bg1"/>
                </a:solidFill>
              </a:rPr>
              <a:t>, что Володя жил в </a:t>
            </a:r>
            <a:r>
              <a:rPr lang="ru-RU" sz="2400" dirty="0" err="1" smtClean="0">
                <a:solidFill>
                  <a:schemeClr val="bg1"/>
                </a:solidFill>
              </a:rPr>
              <a:t>Эберсвальде</a:t>
            </a:r>
            <a:r>
              <a:rPr lang="ru-RU" sz="2400" dirty="0" smtClean="0">
                <a:solidFill>
                  <a:schemeClr val="bg1"/>
                </a:solidFill>
              </a:rPr>
              <a:t>, его родном городе. И спрашивал, не пострадал ли город от бомбежек, цел ли его дом…</a:t>
            </a:r>
            <a:endParaRPr lang="ru-RU" sz="2400" dirty="0">
              <a:solidFill>
                <a:schemeClr val="bg1"/>
              </a:solidFill>
            </a:endParaRPr>
          </a:p>
        </p:txBody>
      </p:sp>
      <p:pic>
        <p:nvPicPr>
          <p:cNvPr id="31746" name="Picture 2" descr="http://www.forumimage.ru/uploads/20111109/13208658278800586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3357562"/>
            <a:ext cx="4357718" cy="3273451"/>
          </a:xfrm>
          <a:prstGeom prst="rect">
            <a:avLst/>
          </a:prstGeom>
          <a:noFill/>
        </p:spPr>
      </p:pic>
      <p:pic>
        <p:nvPicPr>
          <p:cNvPr id="31748" name="Picture 4" descr="http://www.magput.ru/pics/large/6627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4481" y="3357562"/>
            <a:ext cx="4279519" cy="321471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428604"/>
            <a:ext cx="83582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</a:rPr>
              <a:t>-   Весной 1955-го  Владимир переехал к матери на Первую Мещанскую и жил там, правда, улицу в честь фестиваля молодежи и студентов переименовали в проспект Мира.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7158" y="1643050"/>
            <a:ext cx="821537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</a:rPr>
              <a:t>-   После окончания школы он поступает в московский инженерно-строительный институт, но проучившись в нем полгода, бросает его. Это решение он принял в новогоднюю ночь с 1955 на 1956 год. После этого он сдал экзамены за семестр и поступил в Театр-студию МХАТ. Там он учился с 1956-го по 1960-й.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0034" y="3857628"/>
            <a:ext cx="807249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</a:rPr>
              <a:t>-    На первом курсе он познакомился с </a:t>
            </a:r>
            <a:r>
              <a:rPr lang="ru-RU" sz="2400" dirty="0" err="1" smtClean="0">
                <a:solidFill>
                  <a:schemeClr val="bg1"/>
                </a:solidFill>
              </a:rPr>
              <a:t>Изой</a:t>
            </a:r>
            <a:r>
              <a:rPr lang="ru-RU" sz="2400" dirty="0" smtClean="0">
                <a:solidFill>
                  <a:schemeClr val="bg1"/>
                </a:solidFill>
              </a:rPr>
              <a:t> Жуковой, которая в 1960 году стала его первой женой. В 1959 году Владимир играет свою первую роль – следователя в учебном спектакле «Преступление и наказание» и первый раз снялся в кино, сыграв эпизодическую роль студента Пети.</a:t>
            </a:r>
            <a:endParaRPr lang="ru-RU" sz="2400" dirty="0">
              <a:solidFill>
                <a:schemeClr val="bg1"/>
              </a:solidFill>
            </a:endParaRPr>
          </a:p>
        </p:txBody>
      </p:sp>
      <p:pic>
        <p:nvPicPr>
          <p:cNvPr id="32770" name="Picture 2" descr="http://www.kulichki.com/vv/ovys/bio/images/bio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571480"/>
            <a:ext cx="4572032" cy="5553598"/>
          </a:xfrm>
          <a:prstGeom prst="rect">
            <a:avLst/>
          </a:prstGeom>
          <a:noFill/>
        </p:spPr>
      </p:pic>
      <p:pic>
        <p:nvPicPr>
          <p:cNvPr id="32772" name="Picture 4" descr="http://i1.i.ua/prikol/pic/1/5/576851_54577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1" y="285728"/>
            <a:ext cx="4100541" cy="614366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428604"/>
            <a:ext cx="8072494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</a:rPr>
              <a:t>Первая песня Высоцкого – «Сорок девять» – появилась в 1960 году, в 1961 – вторая: «Татуировка». Забавно, что в эти годы Высоцкий пишет пародии на блатные песни, как сказали бы через несколько десятилетий – в стиле черного юмора.</a:t>
            </a:r>
            <a:endParaRPr lang="ru-RU" sz="1400" i="1" dirty="0" smtClean="0">
              <a:solidFill>
                <a:schemeClr val="bg1"/>
              </a:solidFill>
            </a:endParaRPr>
          </a:p>
          <a:p>
            <a:r>
              <a:rPr lang="ru-RU" i="1" dirty="0" smtClean="0">
                <a:solidFill>
                  <a:schemeClr val="bg1"/>
                </a:solidFill>
              </a:rPr>
              <a:t>(Слушание песни «49», песни «Татуировка»)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33794" name="Picture 2" descr="http://rnns.ru/uploads/posts/2009-03/1236955948_pic_id345694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2357430"/>
            <a:ext cx="2914650" cy="4095750"/>
          </a:xfrm>
          <a:prstGeom prst="rect">
            <a:avLst/>
          </a:prstGeom>
          <a:noFill/>
        </p:spPr>
      </p:pic>
      <p:pic>
        <p:nvPicPr>
          <p:cNvPr id="33796" name="Picture 4" descr="http://www.ashkelon.ru/_nw/2/s8293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00562" y="2357430"/>
            <a:ext cx="4019550" cy="4019550"/>
          </a:xfrm>
          <a:prstGeom prst="rect">
            <a:avLst/>
          </a:prstGeom>
          <a:noFill/>
        </p:spPr>
      </p:pic>
      <p:pic>
        <p:nvPicPr>
          <p:cNvPr id="5" name="Владимир Высоцкий - Татуировка [с сайта www.ololo.fm]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3643306" y="607220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024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5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Тема Office">
      <a:majorFont>
        <a:latin typeface="Monotype Corsiva"/>
        <a:ea typeface=""/>
        <a:cs typeface=""/>
      </a:majorFont>
      <a:minorFont>
        <a:latin typeface="Monotype Corsiv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Тема5</Template>
  <TotalTime>231</TotalTime>
  <Words>1360</Words>
  <Application>Microsoft Office PowerPoint</Application>
  <PresentationFormat>Экран (4:3)</PresentationFormat>
  <Paragraphs>46</Paragraphs>
  <Slides>16</Slides>
  <Notes>0</Notes>
  <HiddenSlides>0</HiddenSlides>
  <MMClips>11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Тема5</vt:lpstr>
      <vt:lpstr>В.С.Высоцкому посвящается (1938-1980)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В.С.Высоцкий (1938-1980)</dc:title>
  <dc:creator>Windows</dc:creator>
  <cp:lastModifiedBy>учитель</cp:lastModifiedBy>
  <cp:revision>27</cp:revision>
  <dcterms:created xsi:type="dcterms:W3CDTF">2013-01-22T14:14:55Z</dcterms:created>
  <dcterms:modified xsi:type="dcterms:W3CDTF">2014-12-23T06:59:43Z</dcterms:modified>
</cp:coreProperties>
</file>