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12" r:id="rId5"/>
    <p:sldId id="259" r:id="rId6"/>
    <p:sldId id="260" r:id="rId7"/>
    <p:sldId id="313" r:id="rId8"/>
    <p:sldId id="261" r:id="rId9"/>
    <p:sldId id="266" r:id="rId10"/>
    <p:sldId id="262" r:id="rId11"/>
    <p:sldId id="263" r:id="rId12"/>
    <p:sldId id="264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4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304" r:id="rId41"/>
    <p:sldId id="314" r:id="rId42"/>
    <p:sldId id="305" r:id="rId43"/>
    <p:sldId id="306" r:id="rId44"/>
    <p:sldId id="307" r:id="rId45"/>
    <p:sldId id="296" r:id="rId46"/>
    <p:sldId id="297" r:id="rId47"/>
    <p:sldId id="310" r:id="rId48"/>
    <p:sldId id="311" r:id="rId49"/>
    <p:sldId id="315" r:id="rId50"/>
    <p:sldId id="298" r:id="rId51"/>
    <p:sldId id="300" r:id="rId52"/>
    <p:sldId id="301" r:id="rId53"/>
    <p:sldId id="302" r:id="rId54"/>
    <p:sldId id="303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ljplus.ru/img4/g/r/gromovski/newphoto851.jpg" TargetMode="Externa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s41.radikal.ru/i093/0905/ca/fb7fc902848b.jpg" TargetMode="Externa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warheroes.ru/hero/images/monuments/Kosmodemyanskaya_Z_A_pam1.jpg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204864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990000"/>
                </a:solidFill>
                <a:cs typeface="FrankRuehl" pitchFamily="34" charset="-79"/>
              </a:rPr>
              <a:t>Битва за Москву  </a:t>
            </a:r>
            <a:br>
              <a:rPr lang="ru-RU" b="1" dirty="0" smtClean="0">
                <a:solidFill>
                  <a:srgbClr val="990000"/>
                </a:solidFill>
                <a:cs typeface="FrankRuehl" pitchFamily="34" charset="-79"/>
              </a:rPr>
            </a:br>
            <a:r>
              <a:rPr lang="ru-RU" b="1" dirty="0" smtClean="0">
                <a:solidFill>
                  <a:srgbClr val="990000"/>
                </a:solidFill>
                <a:cs typeface="FrankRuehl" pitchFamily="34" charset="-79"/>
              </a:rPr>
              <a:t>1941</a:t>
            </a:r>
            <a:endParaRPr lang="ru-RU" dirty="0">
              <a:cs typeface="FrankRuehl" pitchFamily="34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8002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Подготовила</a:t>
            </a:r>
          </a:p>
          <a:p>
            <a:pPr algn="l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учитель начальных классов</a:t>
            </a:r>
          </a:p>
          <a:p>
            <a:pPr algn="l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ГБОУ Школы № 601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Гомонова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Н.В.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229200"/>
            <a:ext cx="7416824" cy="1074242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Немецко-фашистские войска атакуют один из советских приграничных пунктов. 1941 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6912768" cy="409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germ194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8933" r="18933"/>
          <a:stretch>
            <a:fillRect/>
          </a:stretch>
        </p:blipFill>
        <p:spPr bwMode="auto">
          <a:xfrm>
            <a:off x="1259633" y="908720"/>
            <a:ext cx="732081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003-pribaltika-sm[1]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600" r="5600"/>
          <a:stretch>
            <a:fillRect/>
          </a:stretch>
        </p:blipFill>
        <p:spPr bwMode="auto">
          <a:xfrm>
            <a:off x="1259632" y="764704"/>
            <a:ext cx="6827308" cy="512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Рабочий стол\Битва за Москву\0009-009-5-dekabrja-1941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122" r="412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body" sz="half" idx="2"/>
          </p:nvPr>
        </p:nvSpPr>
        <p:spPr>
          <a:xfrm>
            <a:off x="1763688" y="5013176"/>
            <a:ext cx="5442992" cy="1296144"/>
          </a:xfrm>
        </p:spPr>
        <p:txBody>
          <a:bodyPr rtlCol="0">
            <a:normAutofit fontScale="250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Война стала тяжелым испытанием для людей. Фашисты рвались к сердцу нашей Родины - Москве.</a:t>
            </a:r>
            <a:b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691" b="9691"/>
          <a:stretch>
            <a:fillRect/>
          </a:stretch>
        </p:blipFill>
        <p:spPr>
          <a:noFill/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5696" y="5373216"/>
            <a:ext cx="5486400" cy="1092894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/>
              <a:t>              «Солдаты! За два года все столицы склонились перед вами!»</a:t>
            </a:r>
          </a:p>
          <a:p>
            <a:pPr algn="r"/>
            <a:r>
              <a:rPr lang="ru-RU" sz="2400" b="1" dirty="0" smtClean="0"/>
              <a:t>Гитлер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644008" y="260648"/>
            <a:ext cx="3960440" cy="2232248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«Велика Россия,</a:t>
            </a:r>
            <a:b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отступать некуда.</a:t>
            </a:r>
            <a:b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Позади – Москва!»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16" name="Picture 3" descr="G:\БИТВА ПОД МОСКВОЙ\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3749206" cy="57680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Picture 2" descr="Картинка 1 из 655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132856"/>
            <a:ext cx="3201733" cy="44644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Картинка 2 из 261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000" r="8000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5517232"/>
            <a:ext cx="7992888" cy="1008112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эти грозные дни сотни тысяч москвичей </a:t>
            </a:r>
          </a:p>
          <a:p>
            <a:pPr algn="ctr">
              <a:lnSpc>
                <a:spcPct val="120000"/>
              </a:lnSpc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вступали в народное ополчение. </a:t>
            </a:r>
          </a:p>
          <a:p>
            <a:pPr algn="ctr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Картинка 26 из 26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176464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G:\БИТВА ПОД МОСКВОЙ\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6672"/>
            <a:ext cx="4248471" cy="5976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70567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Century Schoolbook" pitchFamily="18" charset="0"/>
              </a:rPr>
              <a:t>Москвичи на строительстве оборонительных рубежей</a:t>
            </a:r>
            <a:r>
              <a:rPr lang="ru-RU" b="1" dirty="0" smtClean="0">
                <a:latin typeface="Century Schoolbook" pitchFamily="18" charset="0"/>
              </a:rPr>
              <a:t/>
            </a:r>
            <a:br>
              <a:rPr lang="ru-RU" b="1" dirty="0" smtClean="0">
                <a:latin typeface="Century Schoolbook" pitchFamily="18" charset="0"/>
              </a:rPr>
            </a:br>
            <a:endParaRPr lang="ru-RU" dirty="0"/>
          </a:p>
        </p:txBody>
      </p:sp>
      <p:pic>
        <p:nvPicPr>
          <p:cNvPr id="7" name="Picture 4" descr="C9C682F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51720" y="1385863"/>
            <a:ext cx="5129212" cy="4851449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entury Schoolbook" pitchFamily="18" charset="0"/>
              </a:rPr>
              <a:t>Москва готова к обороне</a:t>
            </a:r>
            <a:br>
              <a:rPr lang="ru-RU" b="1" dirty="0" smtClean="0">
                <a:latin typeface="Century Schoolbook" pitchFamily="18" charset="0"/>
              </a:rPr>
            </a:br>
            <a:endParaRPr lang="ru-RU" dirty="0"/>
          </a:p>
        </p:txBody>
      </p:sp>
      <p:pic>
        <p:nvPicPr>
          <p:cNvPr id="4" name="Picture 4" descr="315E8BB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1556792"/>
            <a:ext cx="7217483" cy="452596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Мои рисунки\кртинки корал\Москва\foto1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5832648" cy="437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63688" y="4725144"/>
            <a:ext cx="5688632" cy="1800200"/>
          </a:xfrm>
        </p:spPr>
        <p:txBody>
          <a:bodyPr>
            <a:noAutofit/>
          </a:bodyPr>
          <a:lstStyle/>
          <a:p>
            <a:pPr algn="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Москва, Москва!.. люблю тебя как сын,</a:t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Как русский, – сильно, пламенно и нежно!</a:t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Люблю священный блеск твоих седин</a:t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И этот Кремль зубчатый, безмятежный.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620688"/>
            <a:ext cx="7118920" cy="5760639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User\Рабочий стол\Битва за Москву\battle_of_moscow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476672"/>
            <a:ext cx="741682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733256"/>
            <a:ext cx="8964488" cy="79208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3600" dirty="0" smtClean="0">
                <a:latin typeface="Century Schoolbook" pitchFamily="18" charset="0"/>
              </a:rPr>
              <a:t>Сапёры готовят проходы в заграждениях </a:t>
            </a:r>
            <a:br>
              <a:rPr lang="ru-RU" sz="3600" dirty="0" smtClean="0">
                <a:latin typeface="Century Schoolbook" pitchFamily="18" charset="0"/>
              </a:rPr>
            </a:br>
            <a:r>
              <a:rPr lang="ru-RU" sz="3600" dirty="0" smtClean="0">
                <a:latin typeface="Century Schoolbook" pitchFamily="18" charset="0"/>
              </a:rPr>
              <a:t>перед контрнаступлением</a:t>
            </a:r>
            <a:br>
              <a:rPr lang="ru-RU" sz="3600" dirty="0" smtClean="0">
                <a:latin typeface="Century Schoolbook" pitchFamily="18" charset="0"/>
              </a:rPr>
            </a:br>
            <a:endParaRPr lang="ru-RU" sz="3600" dirty="0"/>
          </a:p>
        </p:txBody>
      </p:sp>
      <p:pic>
        <p:nvPicPr>
          <p:cNvPr id="4" name="Picture 4" descr="1E9D581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712" y="404664"/>
            <a:ext cx="5184576" cy="504056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Только бы прозвучал короткий, Долгожданный приказ: «Вперёд!»</a:t>
            </a:r>
            <a:endParaRPr lang="ru-RU" dirty="0"/>
          </a:p>
        </p:txBody>
      </p:sp>
      <p:pic>
        <p:nvPicPr>
          <p:cNvPr id="4" name="Picture 4" descr="482232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3497" y="1600200"/>
            <a:ext cx="7857006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3600" dirty="0" smtClean="0">
                <a:latin typeface="Century Schoolbook" pitchFamily="18" charset="0"/>
              </a:rPr>
              <a:t>Генерал-майор И.В.Панфилов (слева) </a:t>
            </a:r>
            <a:br>
              <a:rPr lang="ru-RU" sz="3600" dirty="0" smtClean="0">
                <a:latin typeface="Century Schoolbook" pitchFamily="18" charset="0"/>
              </a:rPr>
            </a:br>
            <a:r>
              <a:rPr lang="ru-RU" sz="3600" dirty="0" smtClean="0">
                <a:latin typeface="Century Schoolbook" pitchFamily="18" charset="0"/>
              </a:rPr>
              <a:t>с командирами штаба дивизии</a:t>
            </a:r>
            <a:r>
              <a:rPr lang="ru-RU" b="1" dirty="0" smtClean="0">
                <a:latin typeface="Century Schoolbook" pitchFamily="18" charset="0"/>
              </a:rPr>
              <a:t/>
            </a:r>
            <a:br>
              <a:rPr lang="ru-RU" b="1" dirty="0" smtClean="0">
                <a:latin typeface="Century Schoolbook" pitchFamily="18" charset="0"/>
              </a:rPr>
            </a:br>
            <a:endParaRPr lang="ru-RU" dirty="0"/>
          </a:p>
        </p:txBody>
      </p:sp>
      <p:pic>
        <p:nvPicPr>
          <p:cNvPr id="4" name="Picture 4" descr="21F100D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48883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686800" cy="23762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j-lt"/>
              </a:rPr>
              <a:t> </a:t>
            </a:r>
            <a:r>
              <a:rPr lang="ru-RU" sz="4000" b="1" dirty="0" smtClean="0">
                <a:latin typeface="+mj-lt"/>
              </a:rPr>
              <a:t>К фронту были подтянуты воинские подкрепления. 5 декабря началось контрнаступление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4000" b="1" dirty="0"/>
          </a:p>
        </p:txBody>
      </p:sp>
      <p:pic>
        <p:nvPicPr>
          <p:cNvPr id="4" name="Picture 2" descr="G:\БИТВА ПОД МОСКВОЙ\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820891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Documents and Settings\User\Рабочий стол\Битва за Москву\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548680"/>
            <a:ext cx="590465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3" y="1435100"/>
            <a:ext cx="3024336" cy="46910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«Штыки от стужи побелели,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Снега мерцали синевой.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Мы,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первый раз надев шинели,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Сурово бились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под Москвой…»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472" b="9472"/>
          <a:stretch>
            <a:fillRect/>
          </a:stretch>
        </p:blipFill>
        <p:spPr>
          <a:noFill/>
          <a:effectLst/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5733256"/>
            <a:ext cx="9144000" cy="804862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/>
              <a:t>«За Москву! За Россию! Вперёд!»</a:t>
            </a:r>
            <a:endParaRPr lang="ru-RU" sz="4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User\Рабочий стол\Битва за Москву\Pan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764704"/>
            <a:ext cx="396044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038600" cy="543346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Осенью 1941 года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 Москвой 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бойцы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 командованием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Ивана Васильевича Панфилова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приняли неравный бой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фашистскими танками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а 14 из 6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392488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836712"/>
            <a:ext cx="4038600" cy="568863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Именно тогда </a:t>
            </a:r>
            <a:br>
              <a:rPr lang="ru-RU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всю страну </a:t>
            </a:r>
            <a:br>
              <a:rPr lang="ru-RU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стали известны слова </a:t>
            </a:r>
            <a:br>
              <a:rPr lang="ru-RU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политрука</a:t>
            </a:r>
            <a:br>
              <a:rPr lang="ru-RU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Василия Георгиевича </a:t>
            </a:r>
            <a:r>
              <a:rPr lang="ru-RU" sz="1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Клочкова</a:t>
            </a:r>
            <a:r>
              <a:rPr lang="ru-RU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ru-RU" sz="1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«Велика Россия,</a:t>
            </a:r>
            <a:br>
              <a:rPr lang="ru-RU" sz="1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 отступать некуда: позади - Москва!»</a:t>
            </a:r>
            <a:r>
              <a:rPr lang="ru-RU" sz="1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rmAutofit fontScale="90000"/>
          </a:bodyPr>
          <a:lstStyle/>
          <a:p>
            <a:r>
              <a:rPr lang="ru-RU" sz="11000" b="1" dirty="0" smtClean="0"/>
              <a:t>Битва</a:t>
            </a:r>
            <a:br>
              <a:rPr lang="ru-RU" sz="11000" b="1" dirty="0" smtClean="0"/>
            </a:br>
            <a:r>
              <a:rPr lang="ru-RU" sz="11000" b="1" dirty="0" smtClean="0"/>
              <a:t> под Москвой</a:t>
            </a:r>
            <a:endParaRPr lang="ru-RU" sz="1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800600"/>
            <a:ext cx="9144000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Выдающийся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подвиг совершили 28 бойцов 4-й роты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2-го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батальона 1075-го стрелкового полка во главе с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Клочковым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которые занимали оборону в районе разъезда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Дубосеково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вблизи Волоколамска.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8" name="Picture 4" descr="Картинка 18 из 5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4333" r="14333"/>
          <a:stretch>
            <a:fillRect/>
          </a:stretch>
        </p:blipFill>
        <p:spPr bwMode="auto">
          <a:xfrm>
            <a:off x="1115616" y="260648"/>
            <a:ext cx="6984776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а 2 из 17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33785" y="273050"/>
            <a:ext cx="4594280" cy="585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394720" cy="6048672"/>
          </a:xfrm>
        </p:spPr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Герои-панфиловцы </a:t>
            </a: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четырехчасовом бою </a:t>
            </a: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подбили 18 вражеских танков, </a:t>
            </a: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почти все погибли, </a:t>
            </a: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том числе политрук </a:t>
            </a: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Василий Клочков.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Мемориал героям-панфиловцам</a:t>
            </a:r>
            <a:endParaRPr lang="ru-RU" dirty="0"/>
          </a:p>
        </p:txBody>
      </p:sp>
      <p:pic>
        <p:nvPicPr>
          <p:cNvPr id="7" name="Picture 3" descr="C:\Documents and Settings\User\Рабочий стол\0_57434_28567083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1765" y="1600200"/>
            <a:ext cx="67804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Картинка 2 из 1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02175" y="808831"/>
            <a:ext cx="2857500" cy="478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4042792" cy="396044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Мужественно держали оборону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летчики-истребители.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воздушный таран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небе над Москвой совершил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 Васильевич Талалихин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8" name="Picture 2" descr="Картинка 2 из 10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432048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91072" y="4005064"/>
            <a:ext cx="8352928" cy="324036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Во время воздушного боя у него кончились патроны,                                                           он был ранен в руку. Тогда он направил свою машину в хвост вражеского самолета. Фашистская машина рухнула вниз. Стал падать и самолет Талалихина, но летчику удалось выпрыгнуть на парашюте</a:t>
            </a:r>
            <a:r>
              <a:rPr lang="ru-RU" sz="2400" dirty="0" smtClean="0"/>
              <a:t>.  </a:t>
            </a:r>
            <a:r>
              <a:rPr lang="ru-RU" sz="2400" dirty="0"/>
              <a:t>Это был первый таран в ночном воздушном бою.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8" name="Picture 2" descr="Картинка 7 из 10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140" b="1140"/>
          <a:stretch>
            <a:fillRect/>
          </a:stretch>
        </p:blipFill>
        <p:spPr bwMode="auto">
          <a:xfrm>
            <a:off x="827584" y="188640"/>
            <a:ext cx="7704856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Галерея Подольска - Памятник В. Талалихину в Кузнечиках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11662" y="818356"/>
            <a:ext cx="3438525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7544" y="620688"/>
            <a:ext cx="3008313" cy="6048672"/>
          </a:xfrm>
        </p:spPr>
        <p:txBody>
          <a:bodyPr>
            <a:noAutofit/>
          </a:bodyPr>
          <a:lstStyle/>
          <a:p>
            <a:r>
              <a:rPr lang="ru-RU" sz="2800" b="1" dirty="0"/>
              <a:t>Герой Советского Союза </a:t>
            </a:r>
          </a:p>
          <a:p>
            <a:r>
              <a:rPr lang="ru-RU" sz="2800" b="1" dirty="0"/>
              <a:t>Виктор Талалихин </a:t>
            </a:r>
          </a:p>
          <a:p>
            <a:r>
              <a:rPr lang="ru-RU" sz="2800" b="1" dirty="0"/>
              <a:t>участвовал во многих </a:t>
            </a:r>
            <a:r>
              <a:rPr lang="ru-RU" sz="2800" b="1" dirty="0" smtClean="0"/>
              <a:t>боях</a:t>
            </a:r>
            <a:endParaRPr lang="ru-RU" sz="2800" b="1" dirty="0"/>
          </a:p>
          <a:p>
            <a:r>
              <a:rPr lang="ru-RU" sz="2800" b="1" dirty="0"/>
              <a:t> и погиб, защищая Москву.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а 1 из 1216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4392488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072" y="404664"/>
            <a:ext cx="3672408" cy="69847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Ученица 10 класса школы № 201 г.Москвы —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Зоя Космодемьянская в октябре 1941 года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ушла добровольцем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партизаны.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Она активно боролась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 фашистами.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 была схвачена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немецкими часовыми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836712"/>
            <a:ext cx="3008313" cy="40200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29 ноября 1941 года после страшных пыток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Зою привели к виселице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Picture 5" descr="C:\Documents and Settings\User\Рабочий стол\Битва за Москву\img2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635896" y="404664"/>
            <a:ext cx="4968552" cy="59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а 30 из 1216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2952" r="2952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11560" y="5373216"/>
            <a:ext cx="8280920" cy="129614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Она, обращаясь к жителям деревни, крикнула: «Мне не страшно умирать, товарищи!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Это счастье — умереть за свой народ!»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а 24 из 6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06862" y="499269"/>
            <a:ext cx="4048125" cy="540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88640"/>
            <a:ext cx="3610744" cy="648072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/>
              <a:t>Зое Космодемьянской посмертно присвоено звание героя Советского Союза</a:t>
            </a:r>
            <a:r>
              <a:rPr lang="ru-RU" sz="2400" b="1" dirty="0" smtClean="0"/>
              <a:t>.</a:t>
            </a:r>
            <a:r>
              <a:rPr lang="ru-RU" sz="2400" b="1" dirty="0"/>
              <a:t> </a:t>
            </a:r>
            <a:r>
              <a:rPr lang="ru-RU" sz="2400" b="1" dirty="0" smtClean="0"/>
              <a:t> В</a:t>
            </a:r>
            <a:r>
              <a:rPr lang="ru-RU" sz="2400" b="1" dirty="0"/>
              <a:t> 5 км от </a:t>
            </a:r>
            <a:r>
              <a:rPr lang="ru-RU" sz="2400" b="1" dirty="0" smtClean="0"/>
              <a:t>Петрищева Зое Космодемьянской </a:t>
            </a:r>
            <a:r>
              <a:rPr lang="ru-RU" sz="2400" b="1" dirty="0"/>
              <a:t>установлен памятник. На постаменте из гранита надпись: </a:t>
            </a:r>
          </a:p>
          <a:p>
            <a:pPr algn="ctr">
              <a:lnSpc>
                <a:spcPct val="150000"/>
              </a:lnSpc>
            </a:pPr>
            <a:r>
              <a:rPr lang="ru-RU" sz="2400" b="1" dirty="0"/>
              <a:t>«Зое — бессмертной героине советского народа.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 войне мы знаем из книг и фильмов</a:t>
            </a:r>
            <a:endParaRPr lang="ru-RU" dirty="0"/>
          </a:p>
        </p:txBody>
      </p:sp>
      <p:pic>
        <p:nvPicPr>
          <p:cNvPr id="8" name="Содержимое 7" descr="i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979712" y="4581128"/>
            <a:ext cx="1423591" cy="2114244"/>
          </a:xfrm>
        </p:spPr>
      </p:pic>
      <p:pic>
        <p:nvPicPr>
          <p:cNvPr id="9" name="Содержимое 8" descr="i (2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156176" y="1700808"/>
            <a:ext cx="1440160" cy="2076822"/>
          </a:xfrm>
        </p:spPr>
      </p:pic>
      <p:pic>
        <p:nvPicPr>
          <p:cNvPr id="1026" name="Picture 2" descr="\\TOSHIBA\Users\Наталья Владимировна\Desktop\i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84784"/>
            <a:ext cx="3672408" cy="2880320"/>
          </a:xfrm>
          <a:prstGeom prst="rect">
            <a:avLst/>
          </a:prstGeom>
          <a:noFill/>
        </p:spPr>
      </p:pic>
      <p:pic>
        <p:nvPicPr>
          <p:cNvPr id="1027" name="Picture 3" descr="\\TOSHIBA\Users\Наталья Владимировна\Desktop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933056"/>
            <a:ext cx="3905994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271" r="6271"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7544" y="5367338"/>
            <a:ext cx="8496944" cy="115800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 счастье свободной жизни не жалко голов сложить!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клятв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492896"/>
            <a:ext cx="2916832" cy="3888432"/>
          </a:xfrm>
        </p:spPr>
      </p:pic>
      <p:pic>
        <p:nvPicPr>
          <p:cNvPr id="9" name="Содержимое 8" descr="парад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63888" y="404664"/>
            <a:ext cx="5328592" cy="4464496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09464010_0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048" r="9048"/>
          <a:stretch>
            <a:fillRect/>
          </a:stretch>
        </p:blipFill>
        <p:spPr>
          <a:xfrm>
            <a:off x="1043608" y="692696"/>
            <a:ext cx="7211351" cy="5408513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ost-2-1232170612622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1" b="61"/>
          <a:stretch>
            <a:fillRect/>
          </a:stretch>
        </p:blipFill>
        <p:spPr>
          <a:xfrm>
            <a:off x="1187624" y="836712"/>
            <a:ext cx="6827308" cy="5120481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bitva_moskv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742" r="17742"/>
          <a:stretch>
            <a:fillRect/>
          </a:stretch>
        </p:blipFill>
        <p:spPr>
          <a:xfrm>
            <a:off x="1115616" y="908720"/>
            <a:ext cx="6827308" cy="512048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5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764704"/>
            <a:ext cx="7632848" cy="511256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4602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Памятник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 подмосковного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г. Дмитрова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Здесь наши войска перешли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наступление.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План Гитлера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 захвате Москвы провалился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4" name="Picture 2" descr="C:\Documents and Settings\User\Рабочий стол\perem_viso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01513" y="2361406"/>
            <a:ext cx="125882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Тысячи известных и неизвестных героев совершили замечательные подвиги во имя защиты своего Отечества. Десятки тысяч воинов за мужество и стойкость, проявленные при обороне столицы, были награждены орденами и медалями. Сто десять отличившихся бойцов и командиров удостоились звания Героя Советского Союза.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Documents and Settings\User\Рабочий стол\07375937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12480" y="273050"/>
            <a:ext cx="3236889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dirty="0" smtClean="0"/>
              <a:t> Более  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млн. человек получили медаль «За оборону Москвы».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768" b="9768"/>
          <a:stretch>
            <a:fillRect/>
          </a:stretch>
        </p:blipFill>
        <p:spPr>
          <a:xfrm>
            <a:off x="467544" y="548680"/>
            <a:ext cx="8064896" cy="5832648"/>
          </a:xfr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9463E97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7432" b="7432"/>
          <a:stretch>
            <a:fillRect/>
          </a:stretch>
        </p:blipFill>
        <p:spPr bwMode="auto">
          <a:xfrm>
            <a:off x="1835150" y="549275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ru-RU" b="1" kern="0" dirty="0" smtClean="0">
                <a:latin typeface="Century Schoolbook" pitchFamily="18" charset="0"/>
              </a:rPr>
              <a:t>22 июня 1941 года. Москвичи слушают по радио объявление о начале войны.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2288" y="6093296"/>
            <a:ext cx="54864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Минута молчания</a:t>
            </a:r>
            <a:endParaRPr lang="ru-RU" sz="2400" dirty="0"/>
          </a:p>
        </p:txBody>
      </p:sp>
      <p:pic>
        <p:nvPicPr>
          <p:cNvPr id="8" name="Picture 2" descr="C:\Documents and Settings\User\Рабочий стол\Рисунок 6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023" r="9023"/>
          <a:stretch>
            <a:fillRect/>
          </a:stretch>
        </p:blipFill>
        <p:spPr bwMode="auto">
          <a:xfrm>
            <a:off x="611560" y="612774"/>
            <a:ext cx="7704856" cy="555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0800000" flipV="1">
            <a:off x="683568" y="5019600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Мы свою победу выстрадали честно,</a:t>
            </a:r>
            <a:br>
              <a:rPr lang="ru-RU" sz="2400" b="1" dirty="0" smtClean="0"/>
            </a:br>
            <a:r>
              <a:rPr lang="ru-RU" sz="2400" b="1" dirty="0" smtClean="0"/>
              <a:t>Преданы святому кровному родству.</a:t>
            </a:r>
            <a:br>
              <a:rPr lang="ru-RU" sz="2400" b="1" dirty="0" smtClean="0"/>
            </a:br>
            <a:r>
              <a:rPr lang="ru-RU" sz="2400" b="1" dirty="0" smtClean="0"/>
              <a:t>В каждом новом доме, в каждой новой песне</a:t>
            </a:r>
            <a:br>
              <a:rPr lang="ru-RU" sz="2400" b="1" dirty="0" smtClean="0"/>
            </a:br>
            <a:r>
              <a:rPr lang="ru-RU" sz="2400" b="1" dirty="0" smtClean="0"/>
              <a:t>Помните ушедших в битву за Москву!</a:t>
            </a:r>
            <a:endParaRPr lang="ru-RU" sz="2400" b="1" dirty="0"/>
          </a:p>
        </p:txBody>
      </p:sp>
      <p:pic>
        <p:nvPicPr>
          <p:cNvPr id="11" name="Содержимое 10" descr="танк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3960440" cy="4032448"/>
          </a:xfrm>
        </p:spPr>
      </p:pic>
      <p:pic>
        <p:nvPicPr>
          <p:cNvPr id="14" name="Содержимое 13" descr="пам мор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980728"/>
            <a:ext cx="3950153" cy="3672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User\Рабочий стол\Битва за Москву\54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44768" y="273050"/>
            <a:ext cx="3972313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4149080"/>
            <a:ext cx="4211960" cy="270892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Москва – </a:t>
            </a:r>
            <a:br>
              <a:rPr lang="ru-RU" sz="5400" b="1" dirty="0" smtClean="0"/>
            </a:br>
            <a:r>
              <a:rPr lang="ru-RU" sz="5400" b="1" dirty="0" smtClean="0"/>
              <a:t>город-герой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525" r="852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51520" y="5589240"/>
            <a:ext cx="8892480" cy="1008112"/>
          </a:xfrm>
        </p:spPr>
        <p:txBody>
          <a:bodyPr>
            <a:noAutofit/>
          </a:bodyPr>
          <a:lstStyle/>
          <a:p>
            <a:r>
              <a:rPr lang="ru-RU" sz="4800" b="1" i="1" dirty="0" smtClean="0"/>
              <a:t>Да здравствует наша Москва!</a:t>
            </a:r>
            <a:endParaRPr lang="ru-RU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3024336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843" r="7843"/>
          <a:stretch>
            <a:fillRect/>
          </a:stretch>
        </p:blipFill>
        <p:spPr bwMode="auto">
          <a:xfrm>
            <a:off x="1115616" y="836712"/>
            <a:ext cx="6923319" cy="51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Новая папка\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05325" y="977106"/>
            <a:ext cx="3251200" cy="444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«Вставай,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страна огромная,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вставай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смертный бой!»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146226" y="260649"/>
            <a:ext cx="5495425" cy="79208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22 июня 1941 года</a:t>
            </a:r>
            <a:endParaRPr lang="ru-RU" sz="48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043" r="5043"/>
          <a:stretch>
            <a:fillRect/>
          </a:stretch>
        </p:blipFill>
        <p:spPr bwMode="auto">
          <a:xfrm>
            <a:off x="1792288" y="1700808"/>
            <a:ext cx="5486400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087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Земля гудела под гусеницами танков,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рвалась снарядами,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прошивалась автоматными очередями.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Начался отчет 1418 кровавых дней Великой Отечественной войны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382</Words>
  <Application>Microsoft Office PowerPoint</Application>
  <PresentationFormat>Экран (4:3)</PresentationFormat>
  <Paragraphs>56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Битва за Москву   1941</vt:lpstr>
      <vt:lpstr>Слайд 2</vt:lpstr>
      <vt:lpstr>Битва  под Москвой</vt:lpstr>
      <vt:lpstr>О войне мы знаем из книг и фильмов</vt:lpstr>
      <vt:lpstr>Слайд 5</vt:lpstr>
      <vt:lpstr>Слайд 6</vt:lpstr>
      <vt:lpstr>Слайд 7</vt:lpstr>
      <vt:lpstr>22 июня 1941 года</vt:lpstr>
      <vt:lpstr> Земля гудела под гусеницами танков,  рвалась снарядами,  прошивалась автоматными очередями.  Начался отчет 1418 кровавых дней Великой Отечественной войны. </vt:lpstr>
      <vt:lpstr>Немецко-фашистские войска атакуют один из советских приграничных пунктов. 1941 г. </vt:lpstr>
      <vt:lpstr>Слайд 11</vt:lpstr>
      <vt:lpstr>Слайд 12</vt:lpstr>
      <vt:lpstr>Слайд 13</vt:lpstr>
      <vt:lpstr>Слайд 14</vt:lpstr>
      <vt:lpstr>«Велика Россия,  а отступать некуда.  Позади – Москва!»  </vt:lpstr>
      <vt:lpstr>Слайд 16</vt:lpstr>
      <vt:lpstr>Слайд 17</vt:lpstr>
      <vt:lpstr>Москвичи на строительстве оборонительных рубежей </vt:lpstr>
      <vt:lpstr>Москва готова к обороне </vt:lpstr>
      <vt:lpstr>Слайд 20</vt:lpstr>
      <vt:lpstr>Слайд 21</vt:lpstr>
      <vt:lpstr>Сапёры готовят проходы в заграждениях  перед контрнаступлением </vt:lpstr>
      <vt:lpstr>Только бы прозвучал короткий, Долгожданный приказ: «Вперёд!»</vt:lpstr>
      <vt:lpstr>Генерал-майор И.В.Панфилов (слева)  с командирами штаба дивизии </vt:lpstr>
      <vt:lpstr> К фронту были подтянуты воинские подкрепления. 5 декабря началось контрнаступление </vt:lpstr>
      <vt:lpstr>Слайд 26</vt:lpstr>
      <vt:lpstr>Слайд 27</vt:lpstr>
      <vt:lpstr>Слайд 28</vt:lpstr>
      <vt:lpstr>Слайд 29</vt:lpstr>
      <vt:lpstr> Выдающийся подвиг совершили 28 бойцов 4-й роты 2-го батальона 1075-го стрелкового полка во главе с Клочковым, которые занимали оборону в районе разъезда Дубосеково    вблизи Волоколамска.  </vt:lpstr>
      <vt:lpstr>Слайд 31</vt:lpstr>
      <vt:lpstr>Мемориал героям-панфиловцам</vt:lpstr>
      <vt:lpstr>Слайд 33</vt:lpstr>
      <vt:lpstr>Во время воздушного боя у него кончились патроны,                                                           он был ранен в руку. Тогда он направил свою машину в хвост вражеского самолета. Фашистская машина рухнула вниз. Стал падать и самолет Талалихина, но летчику удалось выпрыгнуть на парашюте.  Это был первый таран в ночном воздушном бою.  </vt:lpstr>
      <vt:lpstr>Слайд 35</vt:lpstr>
      <vt:lpstr>Слайд 36</vt:lpstr>
      <vt:lpstr>29 ноября 1941 года после страшных пыток  Зою привели к виселице  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Памятник  у подмосковного  г. Дмитрова  Здесь наши войска перешли  в наступление. План Гитлера  о захвате Москвы провалился </vt:lpstr>
      <vt:lpstr>Слайд 47</vt:lpstr>
      <vt:lpstr>Слайд 48</vt:lpstr>
      <vt:lpstr>Слайд 49</vt:lpstr>
      <vt:lpstr>Минута молчания</vt:lpstr>
      <vt:lpstr>Слайд 51</vt:lpstr>
      <vt:lpstr>Слайд 52</vt:lpstr>
      <vt:lpstr>Слайд 53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Владимировна</dc:creator>
  <cp:lastModifiedBy>Наталья Владимировна</cp:lastModifiedBy>
  <cp:revision>70</cp:revision>
  <dcterms:created xsi:type="dcterms:W3CDTF">2012-11-24T18:21:30Z</dcterms:created>
  <dcterms:modified xsi:type="dcterms:W3CDTF">2014-12-28T09:49:16Z</dcterms:modified>
</cp:coreProperties>
</file>