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9" r:id="rId5"/>
    <p:sldId id="271" r:id="rId6"/>
    <p:sldId id="268" r:id="rId7"/>
    <p:sldId id="266" r:id="rId8"/>
    <p:sldId id="272" r:id="rId9"/>
    <p:sldId id="273" r:id="rId10"/>
    <p:sldId id="267" r:id="rId11"/>
    <p:sldId id="274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C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76C87-652A-4038-8574-2856D69DC08F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43FE1-C464-4E31-BB11-827665CF0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952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43FE1-C464-4E31-BB11-827665CF028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422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74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962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559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09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59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896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4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6417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269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001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217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7E0DC-ECD7-49C9-BE6D-2FC5EF6C8115}" type="datetimeFigureOut">
              <a:rPr lang="ru-RU" smtClean="0"/>
              <a:pPr/>
              <a:t>03.12.2014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47BA9-F808-48A3-9066-3E6EB8E2C42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53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____________Microsoft_PowerPoint1.ppt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package" Target="../embeddings/____________Microsoft_PowerPoint2.ppt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114571"/>
              </p:ext>
            </p:extLst>
          </p:nvPr>
        </p:nvGraphicFramePr>
        <p:xfrm>
          <a:off x="21994" y="17287"/>
          <a:ext cx="9122006" cy="684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Презентация" r:id="rId4" imgW="4570378" imgH="3427533" progId="PowerPoint.Show.12">
                  <p:embed/>
                </p:oleObj>
              </mc:Choice>
              <mc:Fallback>
                <p:oleObj name="Презентация" r:id="rId4" imgW="4570378" imgH="3427533" progId="PowerPoint.Show.12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94" y="17287"/>
                        <a:ext cx="9122006" cy="6840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равописание суффиксов –ИК, -ЕК»</a:t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УМК «Школа России»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653136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Челмакина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Наталья Александровна,</a:t>
            </a:r>
          </a:p>
          <a:p>
            <a:pPr algn="l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МОУ «Ильинская СОШ»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24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655" y="-24472"/>
            <a:ext cx="9267655" cy="694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92279" y="1422404"/>
            <a:ext cx="1702285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ыкр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6859" y="620688"/>
            <a:ext cx="216024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галстуч е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3032" y="620688"/>
            <a:ext cx="1519968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ант и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9604" y="620688"/>
            <a:ext cx="1882951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ловар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934" y="1403435"/>
            <a:ext cx="2008691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еловеч е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2323" y="1408293"/>
            <a:ext cx="1860254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лубоч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е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5051" y="1408293"/>
            <a:ext cx="1798853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букет и 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6019" y="5013176"/>
            <a:ext cx="718466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82619" y="5016801"/>
            <a:ext cx="670376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1863" y="620688"/>
            <a:ext cx="360040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60520" y="627022"/>
            <a:ext cx="321124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5896" y="1402050"/>
            <a:ext cx="325858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7583" y="1403435"/>
            <a:ext cx="257669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620688"/>
            <a:ext cx="29730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5050" y="1403435"/>
            <a:ext cx="252757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5939" y="1408456"/>
            <a:ext cx="297122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Дуга 17"/>
          <p:cNvSpPr/>
          <p:nvPr/>
        </p:nvSpPr>
        <p:spPr>
          <a:xfrm>
            <a:off x="7668344" y="1483640"/>
            <a:ext cx="1030648" cy="360040"/>
          </a:xfrm>
          <a:prstGeom prst="arc">
            <a:avLst>
              <a:gd name="adj1" fmla="val 11170894"/>
              <a:gd name="adj2" fmla="val 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http://www.captainposix.net/pictures/DHPointFaible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16801"/>
            <a:ext cx="1739394" cy="171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9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66528E-6 C 0.00052 0.01042 0.00156 0.02082 0.00191 0.03123 C 0.00243 0.04488 0.0007 0.07842 0.00851 0.09346 C 0.01077 0.10572 0.01788 0.1159 0.02344 0.12584 C 0.02743 0.13302 0.03021 0.14157 0.03455 0.14828 C 0.04167 0.15915 0.05052 0.16841 0.0599 0.17558 C 0.06372 0.17859 0.06563 0.18159 0.07014 0.18298 C 0.07656 0.18714 0.08264 0.19038 0.08976 0.19177 C 0.09202 0.19408 0.09375 0.19732 0.09636 0.19917 C 0.10191 0.20311 0.10834 0.20658 0.11406 0.21051 C 0.11771 0.21305 0.12535 0.21791 0.12535 0.21791 C 0.13038 0.22462 0.13854 0.22855 0.14497 0.23295 C 0.15382 0.23873 0.16146 0.24752 0.17101 0.25145 C 0.1783 0.25932 0.18542 0.26741 0.19358 0.27389 C 0.19775 0.27736 0.20313 0.27759 0.20747 0.28152 C 0.21198 0.28546 0.21511 0.29124 0.21962 0.29517 C 0.23316 0.30674 0.24584 0.31877 0.25886 0.33126 C 0.2625 0.33473 0.26667 0.33727 0.27014 0.3412 C 0.28038 0.35277 0.29063 0.36434 0.30191 0.37359 C 0.30851 0.37891 0.31511 0.38862 0.3224 0.39233 C 0.32656 0.39672 0.33125 0.4025 0.33646 0.40459 C 0.33872 0.40921 0.34097 0.41176 0.34497 0.41338 C 0.34844 0.41685 0.35104 0.42147 0.35521 0.42332 C 0.36354 0.43188 0.36007 0.42864 0.36545 0.43327 C 0.36979 0.44206 0.36736 0.43928 0.37205 0.44322 C 0.37813 0.45594 0.38525 0.46704 0.39167 0.4793 C 0.39566 0.48694 0.39879 0.49503 0.40382 0.50174 C 0.40504 0.50706 0.40608 0.51215 0.40851 0.51678 C 0.40955 0.53551 0.41042 0.5369 0.40938 0.55795 C 0.40851 0.5524 0.40851 0.55471 0.40851 0.55171 " pathEditMode="relative" ptsTypes="fffffffffffffffffffffffffffff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2.06107E-6 C -0.00086 0.01157 -0.00225 0.02175 -0.00555 0.03239 C -0.00729 0.04557 -0.0085 0.062 -0.01388 0.07356 C -0.01614 0.08443 -0.01302 0.07194 -0.01857 0.08351 C -0.02152 0.08952 -0.02308 0.09554 -0.02708 0.10086 C -0.02829 0.10664 -0.0368 0.11682 -0.0401 0.12214 C -0.04774 0.13463 -0.05677 0.1455 -0.06545 0.15707 C -0.06944 0.16239 -0.07361 0.16864 -0.07847 0.17187 C -0.08211 0.17904 -0.09236 0.18969 -0.09895 0.19177 C -0.10295 0.19732 -0.10815 0.19917 -0.11302 0.2031 C -0.11579 0.20842 -0.11927 0.20842 -0.12326 0.21166 C -0.12933 0.21675 -0.13593 0.22508 -0.14288 0.22785 C -0.15052 0.23479 -0.15989 0.23919 -0.16822 0.24405 C -0.16944 0.24474 -0.17065 0.24567 -0.17187 0.24659 C -0.17326 0.24775 -0.1743 0.24937 -0.17569 0.25029 C -0.18246 0.25446 -0.19166 0.25908 -0.19895 0.26024 C -0.20833 0.2644 -0.21736 0.26926 -0.22604 0.27527 C -0.23159 0.27898 -0.23628 0.28499 -0.24201 0.28777 C -0.24739 0.29494 -0.25364 0.29933 -0.25972 0.30511 C -0.27777 0.322 -0.29548 0.33912 -0.31388 0.35508 C -0.31909 0.36526 -0.32881 0.37035 -0.33541 0.37867 C -0.33871 0.38284 -0.34097 0.3877 -0.34479 0.39117 C -0.34791 0.39926 -0.35208 0.40643 -0.35607 0.4136 C -0.36006 0.42101 -0.36284 0.42933 -0.36631 0.4372 C -0.36822 0.44183 -0.36996 0.44622 -0.37187 0.45085 C -0.37326 0.45409 -0.37569 0.46079 -0.37569 0.46079 C -0.37864 0.47861 -0.3809 0.49665 -0.38402 0.51446 C -0.38506 0.52765 -0.38385 0.52302 -0.38593 0.52926 " pathEditMode="relative" ptsTypes="fffffffffffffffffffffffffff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8.66528E-6 C 0.00365 0.00695 0.00157 0.00116 0.00105 0.01365 C 0.00035 0.03586 0.00226 0.08791 -0.01302 0.10826 C -0.01527 0.11798 -0.0118 0.10479 -0.01684 0.1159 C -0.0177 0.11775 -0.0177 0.12029 -0.01857 0.12214 C -0.02048 0.12654 -0.02291 0.12839 -0.02517 0.13209 C -0.0309 0.14157 -0.03628 0.14828 -0.04288 0.15684 C -0.04704 0.16239 -0.05121 0.16794 -0.05694 0.16933 C -0.06562 0.1809 -0.05173 0.16355 -0.06545 0.17558 C -0.08229 0.19038 -0.0618 0.1772 -0.07569 0.18668 C -0.08871 0.1957 -0.10329 0.20403 -0.11684 0.21166 C -0.12048 0.21375 -0.12413 0.21513 -0.12795 0.21675 C -0.12986 0.21745 -0.13177 0.21814 -0.13368 0.21907 C -0.14479 0.22531 -0.1552 0.23457 -0.16631 0.24035 C -0.17048 0.24243 -0.175 0.24359 -0.17934 0.24521 C -0.18802 0.24844 -0.19704 0.25492 -0.20555 0.25909 C -0.22447 0.26834 -0.24565 0.27158 -0.26545 0.27528 C -0.2802 0.28384 -0.29635 0.29031 -0.31215 0.29378 C -0.31614 0.29563 -0.32031 0.29679 -0.3243 0.29887 C -0.33177 0.3028 -0.33784 0.30813 -0.34583 0.30998 C -0.35399 0.31576 -0.36197 0.31969 -0.371 0.32247 C -0.38315 0.33103 -0.39756 0.33542 -0.41111 0.33866 C -0.41927 0.34398 -0.41024 0.33889 -0.4243 0.34236 C -0.43628 0.34537 -0.44843 0.35023 -0.45972 0.35624 C -0.46631 0.35971 -0.47534 0.35925 -0.48125 0.3648 C -0.48802 0.37104 -0.49513 0.37567 -0.50173 0.38238 C -0.50607 0.38677 -0.51093 0.39395 -0.51579 0.39718 C -0.51961 0.39973 -0.52343 0.40158 -0.52708 0.40459 C -0.52934 0.40898 -0.53177 0.40967 -0.53454 0.41338 " pathEditMode="relative" ptsTypes="ffffffffffffffffffffffffffff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6893E-6 C 0.00226 0.00347 0.00608 0.00926 0.0092 0.01226 C 0.01111 0.01388 0.01371 0.01435 0.01562 0.0162 C 0.02639 0.02476 0.01632 0.01782 0.02222 0.02429 C 0.02726 0.02961 0.03403 0.03378 0.03976 0.03863 C 0.04219 0.04072 0.04323 0.04419 0.04601 0.04557 C 0.05555 0.05089 0.06441 0.0576 0.07378 0.06292 C 0.08368 0.06848 0.09722 0.07218 0.10799 0.07403 C 0.11545 0.0775 0.12326 0.08166 0.13108 0.0842 C 0.13785 0.08652 0.14479 0.08767 0.15139 0.09045 C 0.16892 0.09762 0.18663 0.10479 0.20486 0.10965 C 0.21476 0.11219 0.20642 0.10896 0.21875 0.11289 C 0.2349 0.11821 0.25191 0.12399 0.26875 0.12584 C 0.28385 0.13255 0.29983 0.13602 0.31562 0.14111 C 0.33142 0.1462 0.34757 0.1536 0.36371 0.15545 C 0.38628 0.16216 0.40868 0.16956 0.43108 0.17673 C 0.44618 0.18182 0.46094 0.19061 0.47552 0.19709 C 0.49757 0.20657 0.51788 0.22577 0.54184 0.23063 C 0.55469 0.23965 0.5658 0.2459 0.58073 0.24983 C 0.58646 0.25376 0.5908 0.25376 0.59722 0.25492 C 0.6 0.25561 0.60573 0.257 0.60573 0.25723 C 0.60625 0.25908 0.60642 0.2614 0.60746 0.26325 C 0.60816 0.26417 0.60885 0.2651 0.60937 0.26625 C 0.6099 0.26718 0.61042 0.26949 0.61042 0.26949 " pathEditMode="relative" rAng="0" ptsTypes="fffffffffffffffffffffff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21" y="13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0.04048 C 0.06146 0.0502 0.05903 0.04025 0.06076 0.06037 C 0.06128 0.06616 0.06319 0.0724 0.06441 0.07795 C 0.0651 0.09114 0.06649 0.10224 0.06736 0.1152 C 0.06788 0.13879 0.07257 0.18621 0.06736 0.20865 C 0.06649 0.21767 0.06666 0.22762 0.06441 0.23618 C 0.06319 0.24705 0.06319 0.25931 0.06076 0.26972 C 0.05989 0.28568 0.05764 0.29609 0.05521 0.31089 C 0.05399 0.31807 0.05399 0.32292 0.05139 0.3294 C 0.04826 0.34791 0.025 0.36225 0.01406 0.37543 C 0.00955 0.38098 0.00607 0.38792 2.77778E-6 0.39047 C -0.00764 0.40435 -0.02032 0.41268 -0.02986 0.42401 C -0.03455 0.42956 -0.03716 0.43812 -0.04202 0.44275 C -0.04948 0.45709 -0.05174 0.45269 -0.06823 0.45269 " pathEditMode="relative" ptsTypes="fffffffffffffA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959E-6 C -0.00156 0.01712 -0.0026 0.03261 -0.00746 0.04858 C -0.00816 0.05459 -0.00903 0.06014 -0.01024 0.06592 C -0.01285 0.09484 -0.01267 0.12468 -0.00746 0.15313 C -0.00694 0.15614 -0.00503 0.15892 -0.00451 0.16192 C -0.00087 0.18089 -0.00417 0.17303 2.22222E-6 0.18182 C 0.00226 0.19778 0.00017 0.19153 0.00469 0.20171 C 0.00729 0.21443 0.01615 0.22646 0.02153 0.2378 C 0.02274 0.24381 0.03212 0.26139 0.03646 0.26532 C 0.04097 0.27411 0.03507 0.2637 0.04219 0.27157 C 0.06215 0.29331 0.03611 0.26902 0.05521 0.28522 C 0.07396 0.30095 0.08941 0.31321 0.11042 0.32385 C 0.11163 0.325 0.11267 0.32662 0.11406 0.32755 C 0.11649 0.3294 0.12153 0.33241 0.12153 0.33241 C 0.12674 0.33981 0.12135 0.33379 0.12813 0.3375 C 0.13177 0.33958 0.13472 0.3442 0.13837 0.34629 C 0.14236 0.3486 0.14688 0.34952 0.15052 0.35253 C 0.15938 0.3597 0.15521 0.35762 0.16267 0.35993 C 0.16615 0.36456 0.16962 0.36479 0.17396 0.36849 C 0.17882 0.37266 0.18229 0.37798 0.18785 0.37983 C 0.19514 0.38677 0.20382 0.3907 0.21129 0.39718 C 0.22066 0.40527 0.22813 0.41776 0.23941 0.421 C 0.24497 0.4284 0.24722 0.43627 0.25156 0.4446 C 0.25365 0.45362 0.2533 0.44945 0.2533 0.45709 " pathEditMode="relative" ptsTypes="fffffffffffffffffffffffA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уард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157163"/>
            <a:ext cx="9572626" cy="71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лыбающееся лицо 1"/>
          <p:cNvSpPr/>
          <p:nvPr/>
        </p:nvSpPr>
        <p:spPr>
          <a:xfrm>
            <a:off x="890351" y="764704"/>
            <a:ext cx="914400" cy="91440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лыбающееся лицо 3"/>
          <p:cNvSpPr/>
          <p:nvPr/>
        </p:nvSpPr>
        <p:spPr>
          <a:xfrm>
            <a:off x="890351" y="2213459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890351" y="3834876"/>
            <a:ext cx="914400" cy="91440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35018" y="850973"/>
            <a:ext cx="6264696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уроке мне было легко. Я чувствовал себя комфортно.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1760" y="2296862"/>
            <a:ext cx="6264695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испытывал затруднения, но справился с ними. Мне на уроке было интересно.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59" y="4005064"/>
            <a:ext cx="6264695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уроке было трудно.  Мне необходимо поработать над темой.</a:t>
            </a:r>
          </a:p>
        </p:txBody>
      </p:sp>
    </p:spTree>
    <p:extLst>
      <p:ext uri="{BB962C8B-B14F-4D97-AF65-F5344CB8AC3E}">
        <p14:creationId xmlns:p14="http://schemas.microsoft.com/office/powerpoint/2010/main" val="339550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585" y="-315415"/>
            <a:ext cx="9572886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1103259">
            <a:off x="543781" y="2128713"/>
            <a:ext cx="70571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45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056101"/>
              </p:ext>
            </p:extLst>
          </p:nvPr>
        </p:nvGraphicFramePr>
        <p:xfrm>
          <a:off x="-41054" y="-57334"/>
          <a:ext cx="9185054" cy="6887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Презентация" r:id="rId4" imgW="4570378" imgH="3427533" progId="PowerPoint.Show.12">
                  <p:embed/>
                </p:oleObj>
              </mc:Choice>
              <mc:Fallback>
                <p:oleObj name="Презентация" r:id="rId4" imgW="4570378" imgH="3427533" progId="PowerPoint.Show.12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1054" y="-57334"/>
                        <a:ext cx="9185054" cy="68879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 rot="21365941">
            <a:off x="1205764" y="4016196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463428">
            <a:off x="3654036" y="448823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512804"/>
            <a:ext cx="6662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 rot="21074907">
            <a:off x="598266" y="742778"/>
            <a:ext cx="3340892" cy="1001998"/>
          </a:xfrm>
          <a:prstGeom prst="cloudCallout">
            <a:avLst>
              <a:gd name="adj1" fmla="val -16865"/>
              <a:gd name="adj2" fmla="val 438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 rot="20933605">
            <a:off x="679681" y="908975"/>
            <a:ext cx="3038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прилагательное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223149">
            <a:off x="5036934" y="1011718"/>
            <a:ext cx="3828733" cy="1138265"/>
          </a:xfrm>
          <a:prstGeom prst="cloudCallout">
            <a:avLst>
              <a:gd name="adj1" fmla="val -16865"/>
              <a:gd name="adj2" fmla="val 438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-облако 13"/>
          <p:cNvSpPr/>
          <p:nvPr/>
        </p:nvSpPr>
        <p:spPr>
          <a:xfrm rot="21074907">
            <a:off x="2236666" y="2322268"/>
            <a:ext cx="3340892" cy="1001998"/>
          </a:xfrm>
          <a:prstGeom prst="cloudCallout">
            <a:avLst>
              <a:gd name="adj1" fmla="val -16865"/>
              <a:gd name="adj2" fmla="val 438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 rot="345332">
            <a:off x="5130902" y="3519101"/>
            <a:ext cx="3340892" cy="1001998"/>
          </a:xfrm>
          <a:prstGeom prst="cloudCallout">
            <a:avLst>
              <a:gd name="adj1" fmla="val -16865"/>
              <a:gd name="adj2" fmla="val 438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суффикс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31311" y="2506974"/>
            <a:ext cx="189809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64089" y="1220874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ыноска-облако 17"/>
          <p:cNvSpPr/>
          <p:nvPr/>
        </p:nvSpPr>
        <p:spPr>
          <a:xfrm rot="223149">
            <a:off x="515298" y="4082599"/>
            <a:ext cx="3828733" cy="1138265"/>
          </a:xfrm>
          <a:prstGeom prst="cloudCallout">
            <a:avLst>
              <a:gd name="adj1" fmla="val -16865"/>
              <a:gd name="adj2" fmla="val 438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7516" y="4308583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местоимение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22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31801" y="332656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СУФФИКС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639" y="5157191"/>
            <a:ext cx="618933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служит для образования новых слов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2596" y="1268760"/>
            <a:ext cx="6176613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– это часть слова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1639" y="1910860"/>
            <a:ext cx="6160335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– это значимая часть слова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441" y="2476059"/>
            <a:ext cx="619268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находится в основе слова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стоит после корня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596" y="3501008"/>
            <a:ext cx="6169378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стоит перед корнем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4559" y="4090985"/>
            <a:ext cx="619268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служит для связи слов в предложении</a:t>
            </a:r>
          </a:p>
        </p:txBody>
      </p:sp>
    </p:spTree>
    <p:extLst>
      <p:ext uri="{BB962C8B-B14F-4D97-AF65-F5344CB8AC3E}">
        <p14:creationId xmlns:p14="http://schemas.microsoft.com/office/powerpoint/2010/main" val="249636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6.02359E-6 L 0.00018 -0.09716 " pathEditMode="relative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509 0.00035 -0.01018 0.00087 -0.01503 C 0.00122 -0.01804 0.00278 -0.02383 0.00278 -0.02383 C 0.00244 -0.03007 0.00244 -0.03609 0.00191 -0.04233 C 0.00157 -0.04626 -0.00086 -0.05367 -0.00086 -0.05367 C -0.00017 -0.06431 0.00191 -0.07564 0.00191 -0.08605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6.38908E-6 C 0.00279 -0.01203 0.00088 -0.0236 7.5E-6 -0.03609 C 0.00105 -0.09971 -0.00902 -0.17257 0.00383 -0.23271 C 0.00469 -0.29633 0.00469 -0.27273 0.00469 -0.30373 " pathEditMode="relative" ptsTypes="fff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1113"/>
            <a:ext cx="9137135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2238" y="548680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Конструкторское бюро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8946" y="1652403"/>
            <a:ext cx="97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808946" y="1470136"/>
            <a:ext cx="436504" cy="320923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45450" y="1470135"/>
            <a:ext cx="390446" cy="325088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08602" y="1648084"/>
            <a:ext cx="101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-ЕК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4757908" y="1470135"/>
            <a:ext cx="434387" cy="320924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192295" y="1491481"/>
            <a:ext cx="387817" cy="303742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15616" y="2708920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Мяч, горох, билет, баран,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платок.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8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уард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157163"/>
            <a:ext cx="9572626" cy="71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260630"/>
            <a:ext cx="1944216" cy="14465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1280211"/>
            <a:ext cx="1908091" cy="14465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800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1547664" y="1340768"/>
            <a:ext cx="648072" cy="5539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160315" y="1340768"/>
            <a:ext cx="648072" cy="49247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526045" y="1340768"/>
            <a:ext cx="648072" cy="5539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174117" y="1367571"/>
            <a:ext cx="648072" cy="46567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http://www.wellensittichclub.com/Images/Smiles/smiles2/questio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68960"/>
            <a:ext cx="2174583" cy="23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0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1" y="-13963"/>
            <a:ext cx="9173841" cy="687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844824"/>
            <a:ext cx="5157530" cy="132343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ёж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ёжики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кирпич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 кирпичики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07904" y="3421096"/>
            <a:ext cx="4320480" cy="132343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ореш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орешки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чулоч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чулочки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9712" y="692696"/>
            <a:ext cx="1368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69269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2180" y="298909"/>
            <a:ext cx="64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1187624" y="1868570"/>
            <a:ext cx="288032" cy="26428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475656" y="1868570"/>
            <a:ext cx="288032" cy="26428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единительная линия 5119"/>
          <p:cNvCxnSpPr/>
          <p:nvPr/>
        </p:nvCxnSpPr>
        <p:spPr>
          <a:xfrm flipV="1">
            <a:off x="2195736" y="2506543"/>
            <a:ext cx="270030" cy="2023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3" name="Прямая соединительная линия 5122"/>
          <p:cNvCxnSpPr/>
          <p:nvPr/>
        </p:nvCxnSpPr>
        <p:spPr>
          <a:xfrm>
            <a:off x="2465766" y="2506543"/>
            <a:ext cx="198022" cy="2023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9" name="Прямая соединительная линия 5128"/>
          <p:cNvCxnSpPr/>
          <p:nvPr/>
        </p:nvCxnSpPr>
        <p:spPr>
          <a:xfrm flipV="1">
            <a:off x="4942819" y="3501008"/>
            <a:ext cx="216024" cy="21602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1" name="Прямая соединительная линия 5130"/>
          <p:cNvCxnSpPr/>
          <p:nvPr/>
        </p:nvCxnSpPr>
        <p:spPr>
          <a:xfrm>
            <a:off x="5158843" y="3501008"/>
            <a:ext cx="216024" cy="21602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3" name="Прямая соединительная линия 5132"/>
          <p:cNvCxnSpPr/>
          <p:nvPr/>
        </p:nvCxnSpPr>
        <p:spPr>
          <a:xfrm flipV="1">
            <a:off x="5004048" y="4082815"/>
            <a:ext cx="216024" cy="28228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5" name="Прямая соединительная линия 5134"/>
          <p:cNvCxnSpPr/>
          <p:nvPr/>
        </p:nvCxnSpPr>
        <p:spPr>
          <a:xfrm>
            <a:off x="5220072" y="4082815"/>
            <a:ext cx="288032" cy="28228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0" name="Прямая соединительная линия 5139"/>
          <p:cNvCxnSpPr>
            <a:endCxn id="2" idx="0"/>
          </p:cNvCxnSpPr>
          <p:nvPr/>
        </p:nvCxnSpPr>
        <p:spPr>
          <a:xfrm flipV="1">
            <a:off x="2771800" y="1844824"/>
            <a:ext cx="346517" cy="288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2" name="Прямая соединительная линия 5141"/>
          <p:cNvCxnSpPr>
            <a:endCxn id="2" idx="0"/>
          </p:cNvCxnSpPr>
          <p:nvPr/>
        </p:nvCxnSpPr>
        <p:spPr>
          <a:xfrm flipH="1" flipV="1">
            <a:off x="3118317" y="1844824"/>
            <a:ext cx="229547" cy="288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4" name="Прямая соединительная линия 5143"/>
          <p:cNvCxnSpPr/>
          <p:nvPr/>
        </p:nvCxnSpPr>
        <p:spPr>
          <a:xfrm flipV="1">
            <a:off x="4716016" y="2420888"/>
            <a:ext cx="226803" cy="288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6" name="Прямая соединительная линия 5145"/>
          <p:cNvCxnSpPr/>
          <p:nvPr/>
        </p:nvCxnSpPr>
        <p:spPr>
          <a:xfrm>
            <a:off x="4942819" y="2420888"/>
            <a:ext cx="277253" cy="288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8" name="Прямая соединительная линия 5147"/>
          <p:cNvCxnSpPr/>
          <p:nvPr/>
        </p:nvCxnSpPr>
        <p:spPr>
          <a:xfrm flipV="1">
            <a:off x="6985905" y="3501008"/>
            <a:ext cx="144016" cy="21602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4" name="Прямая соединительная линия 5153"/>
          <p:cNvCxnSpPr/>
          <p:nvPr/>
        </p:nvCxnSpPr>
        <p:spPr>
          <a:xfrm>
            <a:off x="7129921" y="3501008"/>
            <a:ext cx="134573" cy="21602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6" name="Прямая соединительная линия 5155"/>
          <p:cNvCxnSpPr/>
          <p:nvPr/>
        </p:nvCxnSpPr>
        <p:spPr>
          <a:xfrm flipV="1">
            <a:off x="7210488" y="4082815"/>
            <a:ext cx="108012" cy="28228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8" name="Прямая соединительная линия 5157"/>
          <p:cNvCxnSpPr/>
          <p:nvPr/>
        </p:nvCxnSpPr>
        <p:spPr>
          <a:xfrm>
            <a:off x="7346152" y="4082815"/>
            <a:ext cx="102914" cy="28228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2" descr="http://pozdravite.com.ua/images/image01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Picture 4" descr="j03433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9017" flipH="1">
            <a:off x="558390" y="3708691"/>
            <a:ext cx="2381250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781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394" y="-35990"/>
            <a:ext cx="9387288" cy="694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678164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678164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1387" y="1902316"/>
            <a:ext cx="6624736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Изменить форму слова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149246" y="2610202"/>
            <a:ext cx="0" cy="4587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149246" y="306896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149246" y="3068960"/>
            <a:ext cx="186291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411760" y="3052888"/>
            <a:ext cx="17374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12160" y="3068960"/>
            <a:ext cx="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411760" y="3068960"/>
            <a:ext cx="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35696" y="3582864"/>
            <a:ext cx="115212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32428" y="3566646"/>
            <a:ext cx="115946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35696" y="3582864"/>
            <a:ext cx="115212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единительная линия 27"/>
          <p:cNvCxnSpPr>
            <a:stCxn id="26" idx="1"/>
            <a:endCxn id="26" idx="0"/>
          </p:cNvCxnSpPr>
          <p:nvPr/>
        </p:nvCxnSpPr>
        <p:spPr>
          <a:xfrm flipV="1">
            <a:off x="1835696" y="3582864"/>
            <a:ext cx="576064" cy="35394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6" idx="0"/>
            <a:endCxn id="26" idx="3"/>
          </p:cNvCxnSpPr>
          <p:nvPr/>
        </p:nvCxnSpPr>
        <p:spPr>
          <a:xfrm>
            <a:off x="2411760" y="3582864"/>
            <a:ext cx="576064" cy="35394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30728" y="3566646"/>
            <a:ext cx="116116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ек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45" name="Прямая соединительная линия 6144"/>
          <p:cNvCxnSpPr/>
          <p:nvPr/>
        </p:nvCxnSpPr>
        <p:spPr>
          <a:xfrm flipV="1">
            <a:off x="5458744" y="3582864"/>
            <a:ext cx="580582" cy="35394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8" name="Прямая соединительная линия 6147"/>
          <p:cNvCxnSpPr>
            <a:stCxn id="31" idx="0"/>
            <a:endCxn id="31" idx="3"/>
          </p:cNvCxnSpPr>
          <p:nvPr/>
        </p:nvCxnSpPr>
        <p:spPr>
          <a:xfrm>
            <a:off x="6011310" y="3566646"/>
            <a:ext cx="580582" cy="35394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0" name="Прямая соединительная линия 6149"/>
          <p:cNvCxnSpPr>
            <a:endCxn id="2" idx="0"/>
          </p:cNvCxnSpPr>
          <p:nvPr/>
        </p:nvCxnSpPr>
        <p:spPr>
          <a:xfrm flipV="1">
            <a:off x="1979712" y="678164"/>
            <a:ext cx="648072" cy="384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2" name="Прямая соединительная линия 6151"/>
          <p:cNvCxnSpPr>
            <a:stCxn id="2" idx="0"/>
          </p:cNvCxnSpPr>
          <p:nvPr/>
        </p:nvCxnSpPr>
        <p:spPr>
          <a:xfrm>
            <a:off x="2627784" y="678164"/>
            <a:ext cx="648072" cy="384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4" name="Прямая соединительная линия 6153"/>
          <p:cNvCxnSpPr>
            <a:stCxn id="3" idx="1"/>
            <a:endCxn id="3" idx="0"/>
          </p:cNvCxnSpPr>
          <p:nvPr/>
        </p:nvCxnSpPr>
        <p:spPr>
          <a:xfrm flipV="1">
            <a:off x="5004048" y="678164"/>
            <a:ext cx="540060" cy="38472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6" name="Прямая соединительная линия 6155"/>
          <p:cNvCxnSpPr/>
          <p:nvPr/>
        </p:nvCxnSpPr>
        <p:spPr>
          <a:xfrm>
            <a:off x="5544108" y="678163"/>
            <a:ext cx="540060" cy="38472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9" name="TextBox 6158"/>
          <p:cNvSpPr txBox="1"/>
          <p:nvPr/>
        </p:nvSpPr>
        <p:spPr>
          <a:xfrm>
            <a:off x="3765315" y="188640"/>
            <a:ext cx="76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58744" y="3521309"/>
            <a:ext cx="504056" cy="769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9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6" grpId="0" animBg="1"/>
      <p:bldP spid="31" grpId="0" animBg="1"/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дуард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157163"/>
            <a:ext cx="9572626" cy="71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524" y="332656"/>
            <a:ext cx="8568952" cy="2062103"/>
          </a:xfrm>
          <a:prstGeom prst="rect">
            <a:avLst/>
          </a:prstGeom>
          <a:solidFill>
            <a:srgbClr val="66CCFF"/>
          </a:solidFill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1 уровень</a:t>
            </a: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Ковр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замоч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клубоч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прут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луч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бараш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веноч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кармаш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ключ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дожд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фонар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852936"/>
            <a:ext cx="8532948" cy="2339102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2 уровень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лоник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хвост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овраж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птенч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шарфик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дожд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листик,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сухар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ящичек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кирпичик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щеноч</a:t>
            </a:r>
            <a:r>
              <a:rPr lang="ru-RU" sz="3200" u="sng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шалаш</a:t>
            </a:r>
            <a:r>
              <a:rPr lang="ru-RU" sz="3200" u="sng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7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Эдуард\Pictures\Мои сканированные изображения\сканирование002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" t="4983" r="4332" b="2547"/>
          <a:stretch/>
        </p:blipFill>
        <p:spPr bwMode="auto">
          <a:xfrm rot="16200000">
            <a:off x="1248501" y="-963787"/>
            <a:ext cx="6624737" cy="89512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93594" y="6054053"/>
            <a:ext cx="115212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ёжик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4549" y="5448269"/>
            <a:ext cx="151216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Жорик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3573016"/>
            <a:ext cx="151216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Толик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2557" y="2061211"/>
            <a:ext cx="187449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рябчик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6888" y="5467871"/>
            <a:ext cx="144016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зайчик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9658" y="544324"/>
            <a:ext cx="154580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дождик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2348880"/>
            <a:ext cx="180889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шалашик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232</Words>
  <Application>Microsoft Office PowerPoint</Application>
  <PresentationFormat>Экран (4:3)</PresentationFormat>
  <Paragraphs>65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</vt:lpstr>
      <vt:lpstr>Урок русского языка «Правописание суффиксов –ИК, -ЕК» 3 класс УМК «Школа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«Правописание суффиксов –ИК, -ЕК» 3 класс УМК «Школа России»</dc:title>
  <dc:creator>Эдуард</dc:creator>
  <cp:lastModifiedBy>Эдуард</cp:lastModifiedBy>
  <cp:revision>55</cp:revision>
  <dcterms:created xsi:type="dcterms:W3CDTF">2013-12-15T03:44:48Z</dcterms:created>
  <dcterms:modified xsi:type="dcterms:W3CDTF">2014-12-03T02:41:00Z</dcterms:modified>
</cp:coreProperties>
</file>