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304" r:id="rId2"/>
    <p:sldId id="326" r:id="rId3"/>
    <p:sldId id="324" r:id="rId4"/>
    <p:sldId id="323" r:id="rId5"/>
    <p:sldId id="313" r:id="rId6"/>
    <p:sldId id="314" r:id="rId7"/>
    <p:sldId id="315" r:id="rId8"/>
    <p:sldId id="316" r:id="rId9"/>
    <p:sldId id="317" r:id="rId10"/>
    <p:sldId id="267" r:id="rId11"/>
    <p:sldId id="318" r:id="rId12"/>
    <p:sldId id="319" r:id="rId13"/>
    <p:sldId id="320" r:id="rId14"/>
    <p:sldId id="321" r:id="rId15"/>
    <p:sldId id="322" r:id="rId16"/>
    <p:sldId id="260" r:id="rId17"/>
    <p:sldId id="261" r:id="rId18"/>
    <p:sldId id="262" r:id="rId19"/>
    <p:sldId id="263" r:id="rId20"/>
    <p:sldId id="264" r:id="rId21"/>
    <p:sldId id="265" r:id="rId22"/>
    <p:sldId id="278" r:id="rId23"/>
    <p:sldId id="279" r:id="rId24"/>
    <p:sldId id="280" r:id="rId25"/>
    <p:sldId id="281" r:id="rId26"/>
    <p:sldId id="282" r:id="rId27"/>
    <p:sldId id="283" r:id="rId28"/>
    <p:sldId id="306" r:id="rId29"/>
    <p:sldId id="307" r:id="rId30"/>
    <p:sldId id="308" r:id="rId31"/>
    <p:sldId id="309" r:id="rId32"/>
    <p:sldId id="310" r:id="rId33"/>
    <p:sldId id="311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28" r:id="rId47"/>
    <p:sldId id="330" r:id="rId48"/>
    <p:sldId id="329" r:id="rId49"/>
    <p:sldId id="331" r:id="rId50"/>
    <p:sldId id="312" r:id="rId5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342"/>
    <a:srgbClr val="F50B6F"/>
    <a:srgbClr val="2C5E56"/>
    <a:srgbClr val="F12F9E"/>
    <a:srgbClr val="FF0066"/>
    <a:srgbClr val="09F736"/>
    <a:srgbClr val="990033"/>
    <a:srgbClr val="F5F5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01" autoAdjust="0"/>
    <p:restoredTop sz="94638" autoAdjust="0"/>
  </p:normalViewPr>
  <p:slideViewPr>
    <p:cSldViewPr>
      <p:cViewPr>
        <p:scale>
          <a:sx n="66" d="100"/>
          <a:sy n="66" d="100"/>
        </p:scale>
        <p:origin x="-1542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EDA7F-DA35-4239-AD1F-5EBF1E159512}" type="datetimeFigureOut">
              <a:rPr lang="ru-RU" smtClean="0"/>
              <a:pPr/>
              <a:t>10.01.2015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BFA9D-91D0-4E83-BA9E-1F45724DD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48C6783-2A60-4A33-B2E3-13D1EFCF9A32}" type="datetimeFigureOut">
              <a:rPr lang="ru-RU"/>
              <a:pPr>
                <a:defRPr/>
              </a:pPr>
              <a:t>10.01.2015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3983762-47DA-4937-AD78-E3BE3AAAC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слайде «</a:t>
            </a:r>
            <a:r>
              <a:rPr lang="ru-RU" b="1" dirty="0" smtClean="0"/>
              <a:t>Ответ верный</a:t>
            </a:r>
            <a:r>
              <a:rPr lang="ru-RU" dirty="0" smtClean="0"/>
              <a:t>» (при необходимости) кликнуть на название сектора,</a:t>
            </a:r>
            <a:r>
              <a:rPr lang="ru-RU" baseline="0" dirty="0" smtClean="0"/>
              <a:t> появится изображение (</a:t>
            </a:r>
            <a:r>
              <a:rPr lang="ru-RU" b="1" baseline="0" dirty="0" smtClean="0"/>
              <a:t>фото, рисунок</a:t>
            </a:r>
            <a:r>
              <a:rPr lang="ru-RU" baseline="0" dirty="0" smtClean="0"/>
              <a:t>)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Вельвичия удивительная,</a:t>
            </a:r>
            <a:r>
              <a:rPr lang="ru-RU" baseline="0" dirty="0" smtClean="0"/>
              <a:t> отдел </a:t>
            </a:r>
            <a:r>
              <a:rPr lang="ru-RU" baseline="0" dirty="0" err="1" smtClean="0"/>
              <a:t>Гнетовидные</a:t>
            </a:r>
            <a:r>
              <a:rPr lang="ru-RU" baseline="0" dirty="0" smtClean="0"/>
              <a:t>, относится к группе Голосеменных, не является цветковым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Астрагал </a:t>
            </a:r>
            <a:r>
              <a:rPr lang="ru-RU" dirty="0" err="1" smtClean="0"/>
              <a:t>кунгурский</a:t>
            </a:r>
            <a:r>
              <a:rPr lang="ru-RU" dirty="0" smtClean="0"/>
              <a:t> сем. Бобовые, эндемик, находится под</a:t>
            </a:r>
            <a:r>
              <a:rPr lang="ru-RU" baseline="0" dirty="0" smtClean="0"/>
              <a:t> угрозой исчезновения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Из ныне живущих самым высоким считается </a:t>
            </a:r>
            <a:r>
              <a:rPr lang="ru-RU" dirty="0" err="1" smtClean="0"/>
              <a:t>секвойядендрон</a:t>
            </a:r>
            <a:r>
              <a:rPr lang="ru-RU" dirty="0" smtClean="0"/>
              <a:t> –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мамонтово</a:t>
            </a:r>
            <a:r>
              <a:rPr lang="ru-RU" baseline="0" dirty="0" smtClean="0"/>
              <a:t> дерево,</a:t>
            </a:r>
            <a:r>
              <a:rPr lang="ru-RU" dirty="0" smtClean="0"/>
              <a:t>«</a:t>
            </a:r>
            <a:r>
              <a:rPr lang="ru-RU" dirty="0" err="1" smtClean="0"/>
              <a:t>Гипереон</a:t>
            </a:r>
            <a:r>
              <a:rPr lang="ru-RU" dirty="0" smtClean="0"/>
              <a:t>» – 112 м (северное полушарие, Калифорния; в южном полушарии –эвкалипты  до 155 метров</a:t>
            </a:r>
            <a:r>
              <a:rPr lang="ru-RU" baseline="0" dirty="0" smtClean="0"/>
              <a:t> 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Кедровые «орешки» – семена сосны сибирской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Белена чёрная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Рябчик шахматный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Сложноцветные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Паслёновые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Мотыльковые (Бобовые)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клетке 3 основные части: мембрана, цитоплазма, ядро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Астра</a:t>
            </a:r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9E749D3-1EED-46BF-B32C-38131812E81A}" type="slidenum">
              <a:rPr lang="ru-RU" smtClean="0"/>
              <a:pPr>
                <a:defRPr/>
              </a:pPr>
              <a:t>34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Львиный зев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Соловья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Лилии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Тюльпан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Гвоздика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Теофраст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Линней Карл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Тимирязев </a:t>
            </a:r>
            <a:r>
              <a:rPr lang="ru-RU" dirty="0" err="1" smtClean="0"/>
              <a:t>Климент</a:t>
            </a:r>
            <a:r>
              <a:rPr lang="ru-RU" dirty="0" smtClean="0"/>
              <a:t> Аркадьевич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Верзилин Николай Михайлович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Цитология – наука о клетке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Вавилов Николай Иванович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Ламарк </a:t>
            </a:r>
            <a:r>
              <a:rPr lang="ru-RU" smtClean="0"/>
              <a:t>Жан Батист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ядре находятся хромосомы, в которых содержится наследственная информация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Вакуоль содержит клеточный сок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Зелёные пластиды - хлоропласты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Митохондрии обеспечивают клетку энергией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Самый длинный стебель у ротанговой</a:t>
            </a:r>
            <a:r>
              <a:rPr lang="ru-RU" baseline="0" dirty="0" smtClean="0"/>
              <a:t> пальмы (каламуса)</a:t>
            </a:r>
            <a:r>
              <a:rPr lang="ru-RU" dirty="0" smtClean="0"/>
              <a:t> 200-250 м, диаметром 3-5 см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Плоды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сейшельской</a:t>
            </a:r>
            <a:r>
              <a:rPr lang="ru-RU" baseline="0" dirty="0" smtClean="0"/>
              <a:t> пальмы достигают массы 13-18 кг созревают 7-10 лет, некоторые плоды имеют 3 семени, их масса 45 кг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983762-47DA-4937-AD78-E3BE3AAACDF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  <a:cs typeface="+mn-cs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  <a:cs typeface="+mn-cs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AE13F-1D88-4C18-890C-11CCC55B2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616E2-53FF-4673-805D-B54F0CED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C8853-6A08-41BF-9B08-CFB4172A5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78B5-3813-4B53-8BDA-54AEB6173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A5659-BD60-4663-8CF6-197FAF366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9EF79-F134-4DFC-9154-83D6B43A9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A00BE-A95F-4D97-97A1-F21BF562FE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4DB37-F732-4ACB-A177-A62165F37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104D0-15B8-4955-8368-91355D0D5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94514-CC74-41C9-8959-E090DA160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A00FA-6472-4879-B170-365D61A3E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73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ru-RU" smtClean="0"/>
              <a:t>Баянова И. В., учитель биологии МБОУ Кыласовская СОШ</a:t>
            </a: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fld id="{8AF59211-76A9-42CE-8E7A-92962C6BD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advClick="0">
    <p:cut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.gif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3;&#1086;&#1090;&#1072;&#1085;&#1080;&#1082;&#1072;\&#1048;&#1043;&#1056;&#1040;%206%20&#1050;&#1051;%20&#1089;&#1090;&#1072;&#1088;\&#1092;&#1072;&#1085;&#1092;&#1072;&#1088;&#1099;%2056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7.gif"/><Relationship Id="rId4" Type="http://schemas.openxmlformats.org/officeDocument/2006/relationships/hyperlink" Target="http://liubavyshka.ru/photo/10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hyperlink" Target="http://liubavyshka.ru/photo/102" TargetMode="Externa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gif"/><Relationship Id="rId5" Type="http://schemas.openxmlformats.org/officeDocument/2006/relationships/hyperlink" Target="http://liubavyshka.ru/photo/102" TargetMode="Externa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7.gif"/><Relationship Id="rId4" Type="http://schemas.openxmlformats.org/officeDocument/2006/relationships/hyperlink" Target="http://liubavyshka.ru/photo/10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7.gif"/><Relationship Id="rId4" Type="http://schemas.openxmlformats.org/officeDocument/2006/relationships/hyperlink" Target="http://liubavyshka.ru/photo/10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7.gif"/><Relationship Id="rId4" Type="http://schemas.openxmlformats.org/officeDocument/2006/relationships/hyperlink" Target="http://liubavyshka.ru/photo/10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10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5.xml"/><Relationship Id="rId4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12.xml"/><Relationship Id="rId4" Type="http://schemas.openxmlformats.org/officeDocument/2006/relationships/slide" Target="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14.xml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9.xml"/><Relationship Id="rId4" Type="http://schemas.openxmlformats.org/officeDocument/2006/relationships/slide" Target="slide1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1.xml"/><Relationship Id="rId4" Type="http://schemas.openxmlformats.org/officeDocument/2006/relationships/image" Target="../media/image1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audio" Target="../media/audio4.wav"/><Relationship Id="rId7" Type="http://schemas.openxmlformats.org/officeDocument/2006/relationships/slide" Target="slide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38.jpeg"/><Relationship Id="rId4" Type="http://schemas.openxmlformats.org/officeDocument/2006/relationships/image" Target="../media/image1.gif"/><Relationship Id="rId9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7.xml"/><Relationship Id="rId4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8.xml"/><Relationship Id="rId4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5.xml"/><Relationship Id="rId4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1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27.xml"/><Relationship Id="rId18" Type="http://schemas.openxmlformats.org/officeDocument/2006/relationships/slide" Target="slide32.xml"/><Relationship Id="rId26" Type="http://schemas.openxmlformats.org/officeDocument/2006/relationships/slide" Target="slide40.xml"/><Relationship Id="rId3" Type="http://schemas.openxmlformats.org/officeDocument/2006/relationships/slide" Target="slide17.xml"/><Relationship Id="rId21" Type="http://schemas.openxmlformats.org/officeDocument/2006/relationships/slide" Target="slide35.xml"/><Relationship Id="rId34" Type="http://schemas.openxmlformats.org/officeDocument/2006/relationships/slide" Target="slide46.xml"/><Relationship Id="rId7" Type="http://schemas.openxmlformats.org/officeDocument/2006/relationships/slide" Target="slide21.xml"/><Relationship Id="rId12" Type="http://schemas.openxmlformats.org/officeDocument/2006/relationships/slide" Target="slide26.xml"/><Relationship Id="rId17" Type="http://schemas.openxmlformats.org/officeDocument/2006/relationships/slide" Target="slide31.xml"/><Relationship Id="rId25" Type="http://schemas.openxmlformats.org/officeDocument/2006/relationships/slide" Target="slide39.xml"/><Relationship Id="rId33" Type="http://schemas.openxmlformats.org/officeDocument/2006/relationships/slide" Target="slide1.xml"/><Relationship Id="rId2" Type="http://schemas.openxmlformats.org/officeDocument/2006/relationships/slide" Target="slide16.xml"/><Relationship Id="rId16" Type="http://schemas.openxmlformats.org/officeDocument/2006/relationships/slide" Target="slide30.xml"/><Relationship Id="rId20" Type="http://schemas.openxmlformats.org/officeDocument/2006/relationships/slide" Target="slide34.xml"/><Relationship Id="rId29" Type="http://schemas.openxmlformats.org/officeDocument/2006/relationships/slide" Target="slide4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11" Type="http://schemas.openxmlformats.org/officeDocument/2006/relationships/slide" Target="slide25.xml"/><Relationship Id="rId24" Type="http://schemas.openxmlformats.org/officeDocument/2006/relationships/slide" Target="slide38.xml"/><Relationship Id="rId32" Type="http://schemas.openxmlformats.org/officeDocument/2006/relationships/image" Target="../media/image5.gif"/><Relationship Id="rId5" Type="http://schemas.openxmlformats.org/officeDocument/2006/relationships/slide" Target="slide19.xml"/><Relationship Id="rId15" Type="http://schemas.openxmlformats.org/officeDocument/2006/relationships/slide" Target="slide29.xml"/><Relationship Id="rId23" Type="http://schemas.openxmlformats.org/officeDocument/2006/relationships/slide" Target="slide37.xml"/><Relationship Id="rId28" Type="http://schemas.openxmlformats.org/officeDocument/2006/relationships/slide" Target="slide42.xml"/><Relationship Id="rId10" Type="http://schemas.openxmlformats.org/officeDocument/2006/relationships/slide" Target="slide24.xml"/><Relationship Id="rId19" Type="http://schemas.openxmlformats.org/officeDocument/2006/relationships/slide" Target="slide33.xml"/><Relationship Id="rId31" Type="http://schemas.openxmlformats.org/officeDocument/2006/relationships/slide" Target="slide45.xml"/><Relationship Id="rId4" Type="http://schemas.openxmlformats.org/officeDocument/2006/relationships/slide" Target="slide18.xml"/><Relationship Id="rId9" Type="http://schemas.openxmlformats.org/officeDocument/2006/relationships/slide" Target="slide23.xml"/><Relationship Id="rId14" Type="http://schemas.openxmlformats.org/officeDocument/2006/relationships/slide" Target="slide28.xml"/><Relationship Id="rId22" Type="http://schemas.openxmlformats.org/officeDocument/2006/relationships/slide" Target="slide36.xml"/><Relationship Id="rId27" Type="http://schemas.openxmlformats.org/officeDocument/2006/relationships/slide" Target="slide41.xml"/><Relationship Id="rId30" Type="http://schemas.openxmlformats.org/officeDocument/2006/relationships/slide" Target="slide4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12.xml"/><Relationship Id="rId4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7.xml"/><Relationship Id="rId4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14.xml"/><Relationship Id="rId4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9.xml"/><Relationship Id="rId4" Type="http://schemas.openxmlformats.org/officeDocument/2006/relationships/image" Target="../media/image1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4.xml"/><Relationship Id="rId4" Type="http://schemas.openxmlformats.org/officeDocument/2006/relationships/image" Target="../media/image1.gi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1.xml"/><Relationship Id="rId4" Type="http://schemas.openxmlformats.org/officeDocument/2006/relationships/image" Target="../media/image1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slide" Target="slide6.xml"/><Relationship Id="rId4" Type="http://schemas.openxmlformats.org/officeDocument/2006/relationships/image" Target="../media/image1.gi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4" Type="http://schemas.openxmlformats.org/officeDocument/2006/relationships/image" Target="../media/image1.gi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14.xml"/><Relationship Id="rId4" Type="http://schemas.openxmlformats.org/officeDocument/2006/relationships/image" Target="../media/image1.gi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5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Theophrastus.jpg?uselang=ru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8.jpeg"/><Relationship Id="rId12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images/search?text=%D0%BA%D0%BB%D0%B5%D1%82%D0%BE%D1%87%D0%BD%D0%BE%D0%B5%20%D1%8F%D0%B4%D1%80%D0%BE%20%20%D0%B2%20%D1%80%D0%B0%D1%81%D1%82%D0%B8%D1%82%D0%B5%D0%BB%D1%8C%D0%BD%D0%BE%D0%B9%20%D0%BA%D0%BB%D0%B5%D1%82%D0%BA%D0%B5%20%D1%84%D0%BE%D1%82%D0%BE&amp;img_url=http://festival.1september.ru/articles/508963/img10.JPG&amp;pos=28&amp;uinfo=sw-1366-sh-768-ww-1349-wh-650-pd-1-wp-16x9_1366x768&amp;rpt=simage&amp;_=1408269247310&amp;pin=1" TargetMode="External"/><Relationship Id="rId11" Type="http://schemas.openxmlformats.org/officeDocument/2006/relationships/hyperlink" Target="http://yandex.ru/images/search?text=%D1%81%D0%BE%D1%86%D0%B2%D0%B5%D1%82%D0%B8%D0%B5%20%D0%BA%D0%BE%D1%80%D0%B7%D0%B8%D0%BD%D0%BA%D0%B0&amp;img_url=http://trifoly.ru/wp-content/uploads/15.jpg&amp;pos=26&amp;uinfo=sw-1366-sh-768-ww-1349-wh-650-pd-1-wp-16x9_1366x768&amp;rpt=simage&amp;_=1408289782606&amp;pin=1" TargetMode="External"/><Relationship Id="rId5" Type="http://schemas.openxmlformats.org/officeDocument/2006/relationships/image" Target="../media/image7.jpeg"/><Relationship Id="rId10" Type="http://schemas.openxmlformats.org/officeDocument/2006/relationships/image" Target="../media/image10.jpeg"/><Relationship Id="rId4" Type="http://schemas.openxmlformats.org/officeDocument/2006/relationships/slide" Target="slide3.xml"/><Relationship Id="rId9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10.xml"/><Relationship Id="rId4" Type="http://schemas.openxmlformats.org/officeDocument/2006/relationships/image" Target="../media/image1.gi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1.xml"/><Relationship Id="rId4" Type="http://schemas.openxmlformats.org/officeDocument/2006/relationships/image" Target="../media/image1.gi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12.xml"/><Relationship Id="rId4" Type="http://schemas.openxmlformats.org/officeDocument/2006/relationships/image" Target="../media/image1.gi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13.xml"/><Relationship Id="rId4" Type="http://schemas.openxmlformats.org/officeDocument/2006/relationships/image" Target="../media/image1.gi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slide" Target="slide8.xml"/><Relationship Id="rId4" Type="http://schemas.openxmlformats.org/officeDocument/2006/relationships/image" Target="../media/image1.gi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audio" Target="../media/audio4.wav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5.xml"/><Relationship Id="rId4" Type="http://schemas.openxmlformats.org/officeDocument/2006/relationships/image" Target="../media/image1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3;&#1086;&#1090;&#1072;&#1085;&#1080;&#1082;&#1072;\&#1048;&#1043;&#1056;&#1040;%206%20&#1050;&#1051;%20&#1089;&#1090;&#1072;&#1088;\&#1092;&#1072;&#1085;&#1092;&#1072;&#1088;&#1099;%2056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3;&#1086;&#1090;&#1072;&#1085;&#1080;&#1082;&#1072;\&#1048;&#1043;&#1056;&#1040;%206%20&#1050;&#1051;%20&#1089;&#1090;&#1072;&#1088;\&#1092;&#1072;&#1085;&#1092;&#1072;&#1088;&#1099;%2056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6.jpeg"/><Relationship Id="rId3" Type="http://schemas.openxmlformats.org/officeDocument/2006/relationships/slide" Target="slide3.xml"/><Relationship Id="rId7" Type="http://schemas.openxmlformats.org/officeDocument/2006/relationships/hyperlink" Target="https://commons.wikimedia.org/wiki/File:Hyoscyamus_niger_001.jpg?uselang=ru" TargetMode="External"/><Relationship Id="rId12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hyperlink" Target="https://commons.wikimedia.org/wiki/File:Carl_von_Linn%C3%A9.jpg?uselang=ru" TargetMode="External"/><Relationship Id="rId5" Type="http://schemas.openxmlformats.org/officeDocument/2006/relationships/hyperlink" Target="http://yandex.ru/images/search?text=%D0%BA%D0%BB%D0%B5%D1%82%D0%BE%D1%87%D0%BD%D0%BE%D0%B5%20%D1%8F%D0%B4%D1%80%D0%BE%20%20%D0%B2%20%D1%80%D0%B0%D1%81%D1%82%D0%B8%D1%82%D0%B5%D0%BB%D1%8C%D0%BD%D0%BE%D0%B9%20%D0%BA%D0%BB%D0%B5%D1%82%D0%BA%D0%B5%20%D1%84%D0%BE%D1%82%D0%BE&amp;img_url=http://scienceland.info/images/biology6/pic21.png&amp;pos=23&amp;uinfo=sw-1366-sh-768-ww-1349-wh-650-pd-1-wp-16x9_1366x768&amp;rpt=simage&amp;_=1408269247310&amp;pin=1" TargetMode="External"/><Relationship Id="rId10" Type="http://schemas.openxmlformats.org/officeDocument/2006/relationships/image" Target="../media/image14.jpeg"/><Relationship Id="rId4" Type="http://schemas.openxmlformats.org/officeDocument/2006/relationships/image" Target="../media/image6.gif"/><Relationship Id="rId9" Type="http://schemas.openxmlformats.org/officeDocument/2006/relationships/hyperlink" Target="https://commons.wikimedia.org/wiki/File:Coco_de_mer_3_seeds.jpg?uselang=ru" TargetMode="Externa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rudocs.exdat.com/docs/index-323597.html" TargetMode="External"/><Relationship Id="rId13" Type="http://schemas.openxmlformats.org/officeDocument/2006/relationships/hyperlink" Target="http://www.zapoved.ru/species" TargetMode="External"/><Relationship Id="rId3" Type="http://schemas.openxmlformats.org/officeDocument/2006/relationships/hyperlink" Target="http://commons.wikimedia.org/wiki/" TargetMode="External"/><Relationship Id="rId7" Type="http://schemas.openxmlformats.org/officeDocument/2006/relationships/hyperlink" Target="http://read.ru/author/20728" TargetMode="External"/><Relationship Id="rId12" Type="http://schemas.openxmlformats.org/officeDocument/2006/relationships/hyperlink" Target="http://yandex.ru/clck/jsredir?from=yandex.ru;yandsearch;web;;&amp;text=&amp;etext=419.W3QisrUtxDdMNsJRETJTUDeJABZv_vnTPXyGc0NPAPQnXSGakKeCkeLhRXkzctWK-uAJL5QtHfG_dYHmiTgY3xwI0SzEbhzSYib8n1bKm_q3BIYx96YUyGusCAgQDTKdn2u4pDtHxUbt6BMprQJdWSQ7rhr8u8DkjiYQNgsMSjhC7ihAZ-seMZMngR8GijzRFf1Aydq4KQTyBDhk_y8qqw.0bf0ddff73dffa110ee9865b3be5427c4a7c7787&amp;uuid=&amp;state=AiuY0DBWFJ4ePaEse6rgeKdnI0e4oXuRYo0IEhrXr7yzC-cy8qJC97rqrEOY1rnnUJ-uZErGLCCffUsrQWtJHsbPKs2XkCLNTHe5XXbOqXJWsAHBKM0qPANijV3WwBNLNPb-KzZmxgRELLo0f1LDJI8Qh1sw8rNa88D2yC534BthAR2OdPtsnfCXTCnfzCdATvr5Jx-Mo9k9TA0XU0mYuHnkb8DXhyl09j-VeRfgIEPhjFUJKN2LCg&amp;data=UlNrNmk5WktYejR0eWJFYk1Ldmtxa0lyeE9XZHp1RTlnWVRNSndoZzRiRHNWRGxKeWhyMTlScnZKRWV4RmpMeU9LaEF4S3pKZTZObHRWczVBdGhSQlVFVF90TXRZNTda&amp;b64e=2&amp;sign=ff16b07c1ffeeacd53b0fac380c081b0&amp;keyno=0&amp;l10n=ru&amp;cts=1408265428644&amp;mc=5.298161082320605" TargetMode="External"/><Relationship Id="rId2" Type="http://schemas.openxmlformats.org/officeDocument/2006/relationships/hyperlink" Target="http://biology623.blogspot.ru/2011/11/blog-post_2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tkrytkabest.ru/photo/347-0-24950" TargetMode="External"/><Relationship Id="rId11" Type="http://schemas.openxmlformats.org/officeDocument/2006/relationships/hyperlink" Target="NULL" TargetMode="External"/><Relationship Id="rId5" Type="http://schemas.openxmlformats.org/officeDocument/2006/relationships/hyperlink" Target="http://liubavyshka.ru/photo" TargetMode="External"/><Relationship Id="rId10" Type="http://schemas.openxmlformats.org/officeDocument/2006/relationships/hyperlink" Target="http://www.sc109.ru/content/distant/bio/6.html" TargetMode="External"/><Relationship Id="rId4" Type="http://schemas.openxmlformats.org/officeDocument/2006/relationships/hyperlink" Target="http://lekci.ru/docs/index-119542.html-" TargetMode="External"/><Relationship Id="rId9" Type="http://schemas.openxmlformats.org/officeDocument/2006/relationships/hyperlink" Target="http://test.henrik-viebrock.de/ocw/vacuole-cell" TargetMode="External"/><Relationship Id="rId14" Type="http://schemas.openxmlformats.org/officeDocument/2006/relationships/hyperlink" Target="http://www.zapoved.ru/species/346/%D0%90%D1%81%D1%82%D1%80%D0%B0%D0%B3%D0%B0%D0%BB-%D0%BA%D1%83%D0%BD%D0%B3%D1%83%D1%80%D1%81%D0%BA%D0%B8%D0%B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0.jpeg"/><Relationship Id="rId3" Type="http://schemas.openxmlformats.org/officeDocument/2006/relationships/image" Target="../media/image6.gif"/><Relationship Id="rId7" Type="http://schemas.openxmlformats.org/officeDocument/2006/relationships/hyperlink" Target="https://commons.wikimedia.org/wiki/File:Welwitschia-mirabilis-female.jpg?uselang=ru" TargetMode="External"/><Relationship Id="rId12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hyperlink" Target="https://commons.wikimedia.org/wiki/File:Kliment_Timiryazev.jpg?uselang=ru" TargetMode="External"/><Relationship Id="rId5" Type="http://schemas.openxmlformats.org/officeDocument/2006/relationships/hyperlink" Target="http://yandex.ru/images/search?text=%D0%BA%D0%BB%D0%B5%D1%82%D0%BE%D1%87%D0%BD%D0%BE%D0%B5%20%D1%8F%D0%B4%D1%80%D0%BE%20%20%D0%B2%20%D1%80%D0%B0%D1%81%D1%82%D0%B8%D1%82%D0%B5%D0%BB%D1%8C%D0%BD%D0%BE%D0%B9%20%D0%BA%D0%BB%D0%B5%D1%82%D0%BA%D0%B5%20%D1%84%D0%BE%D1%82%D0%BE&amp;img_url=http://festival.1september.ru/articles/508963/img10.JPG&amp;pos=28&amp;uinfo=sw-1366-sh-768-ww-1349-wh-650-pd-1-wp-16x9_1366x768&amp;rpt=simage&amp;_=1408269247310&amp;pin=1" TargetMode="External"/><Relationship Id="rId15" Type="http://schemas.openxmlformats.org/officeDocument/2006/relationships/image" Target="../media/image21.jpeg"/><Relationship Id="rId10" Type="http://schemas.openxmlformats.org/officeDocument/2006/relationships/image" Target="../media/image18.jpeg"/><Relationship Id="rId4" Type="http://schemas.openxmlformats.org/officeDocument/2006/relationships/slide" Target="slide3.xml"/><Relationship Id="rId9" Type="http://schemas.openxmlformats.org/officeDocument/2006/relationships/hyperlink" Target="https://commons.wikimedia.org/wiki/File:Fritillaria_meleagris_LJ_barje.jpg?uselang=ru" TargetMode="External"/><Relationship Id="rId14" Type="http://schemas.openxmlformats.org/officeDocument/2006/relationships/hyperlink" Target="https://commons.wikimedia.org/wiki/File:Luscinia_megarhynchos_Istria_01.jpg?uselang=ru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DahliaDahlstarSunsetPink.jpg?uselang=ru" TargetMode="External"/><Relationship Id="rId3" Type="http://schemas.openxmlformats.org/officeDocument/2006/relationships/image" Target="../media/image6.gif"/><Relationship Id="rId7" Type="http://schemas.openxmlformats.org/officeDocument/2006/relationships/image" Target="../media/image23.jpeg"/><Relationship Id="rId12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5.jpeg"/><Relationship Id="rId5" Type="http://schemas.openxmlformats.org/officeDocument/2006/relationships/hyperlink" Target="http://yandex.ru/images/search?text=%D0%B2%D0%B0%D0%BA%D1%83%D0%BE%D0%BB%D1%8C%20%D1%84%D0%BE%D1%82%D0%BE&amp;img_url=http://c85c7a.medialib.glogster.com/media/07/0739d66f9a55a680d136a321b29f4fb9d1ba00de1c1b22e3c8fb252e794c042f/vacuole.jpg&amp;pos=3&amp;rpt=simage&amp;stype=image&amp;lr=50&amp;noreask=1&amp;source=wiz&amp;uinfo=sw-1366-sh-768-ww-1349-wh-650-pd-1-wp-16x9_1366x768" TargetMode="External"/><Relationship Id="rId10" Type="http://schemas.openxmlformats.org/officeDocument/2006/relationships/hyperlink" Target="https://commons.wikimedia.org/wiki/File:Lilium_candidum_2.jpg?uselang=ru" TargetMode="External"/><Relationship Id="rId4" Type="http://schemas.openxmlformats.org/officeDocument/2006/relationships/slide" Target="slide3.xml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1.jpeg"/><Relationship Id="rId3" Type="http://schemas.openxmlformats.org/officeDocument/2006/relationships/image" Target="../media/image6.gif"/><Relationship Id="rId7" Type="http://schemas.openxmlformats.org/officeDocument/2006/relationships/hyperlink" Target="https://commons.wikimedia.org/wiki/File:CaliforniaTree.jpg?uselang=ru" TargetMode="External"/><Relationship Id="rId12" Type="http://schemas.openxmlformats.org/officeDocument/2006/relationships/hyperlink" Target="https://commons.wikimedia.org/wiki/File:Nikolai_Vavilov_NYWTS.jpg?uselang=ru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0.jpeg"/><Relationship Id="rId5" Type="http://schemas.openxmlformats.org/officeDocument/2006/relationships/hyperlink" Target="http://yandex.ru/images/search?text=%D1%85%D0%BB%D0%BE%D1%80%D0%BE%D0%BF%D0%BB%D0%B0%D1%81%D1%82%D1%8B%20%D1%84%D0%BE%D1%82%D0%BE&amp;img_url=http://cellssixthgrade.wikispaces.com/file/view/Chloroplasts_MC_low.jpg/220980008/Chloroplasts_MC_low.jpg&amp;pos=3&amp;uinfo=sw-1366-sh-768-ww-1349-wh-650-pd-1-wp-16x9_1366x768&amp;rpt=simage&amp;_=1408268981586&amp;pin=1" TargetMode="External"/><Relationship Id="rId10" Type="http://schemas.openxmlformats.org/officeDocument/2006/relationships/hyperlink" Target="https://commons.wikimedia.org/wiki/File:Tulip_-_floriade_canberra.jpg?uselang=ru" TargetMode="External"/><Relationship Id="rId4" Type="http://schemas.openxmlformats.org/officeDocument/2006/relationships/slide" Target="slide3.xml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hyperlink" Target="https://commons.wikimedia.org/wiki/File:Jean-baptiste_lamarck2.jpg?uselang=ru" TargetMode="External"/><Relationship Id="rId3" Type="http://schemas.openxmlformats.org/officeDocument/2006/relationships/image" Target="../media/image6.gif"/><Relationship Id="rId7" Type="http://schemas.openxmlformats.org/officeDocument/2006/relationships/hyperlink" Target="https://commons.wikimedia.org/wiki/File:Siberian_pine_nuts-2.jpg?uselang=ru" TargetMode="External"/><Relationship Id="rId12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hyperlink" Target="https://commons.wikimedia.org/wiki/File:W_carnation4051.jpg?uselang=ru" TargetMode="External"/><Relationship Id="rId5" Type="http://schemas.openxmlformats.org/officeDocument/2006/relationships/hyperlink" Target="http://yandex.ru/images/search?text=%D0%BC%D0%B8%D1%82%D0%BE%D1%85%D0%BE%D0%BD%D0%B4%D1%80%D0%B8%D0%B8%20%D1%84%D0%BE%D1%82%D0%BE&amp;img_url=http://www.starenie.ru/prichcini/i_mitohondrii.gif&amp;pos=2&amp;rpt=simage&amp;stype=image&amp;lr=50&amp;noreask=1&amp;source=wiz&amp;uinfo=sw-1366-sh-768-ww-1349-wh-650-pd-1-wp-16x9_1366x768" TargetMode="External"/><Relationship Id="rId10" Type="http://schemas.openxmlformats.org/officeDocument/2006/relationships/image" Target="../media/image34.jpeg"/><Relationship Id="rId4" Type="http://schemas.openxmlformats.org/officeDocument/2006/relationships/slide" Target="slide3.xml"/><Relationship Id="rId9" Type="http://schemas.openxmlformats.org/officeDocument/2006/relationships/hyperlink" Target="https://commons.wikimedia.org/wiki/File:Primary_and_secondary_cotton_roots.jpg?uselang=ru" TargetMode="External"/><Relationship Id="rId1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F1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629400"/>
            <a:ext cx="90678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F14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0" name="WordArt 8"/>
          <p:cNvSpPr>
            <a:spLocks noChangeArrowheads="1" noChangeShapeType="1" noTextEdit="1"/>
          </p:cNvSpPr>
          <p:nvPr/>
        </p:nvSpPr>
        <p:spPr bwMode="auto">
          <a:xfrm>
            <a:off x="357188" y="571500"/>
            <a:ext cx="2847975" cy="914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 useBgFill="1">
        <p:nvSpPr>
          <p:cNvPr id="13317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929322" y="5214950"/>
            <a:ext cx="2571750" cy="404813"/>
          </a:xfrm>
          <a:prstGeom prst="actionButtonBlank">
            <a:avLst/>
          </a:prstGeom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F50B6F"/>
                </a:solidFill>
              </a:rPr>
              <a:t> Начать игру</a:t>
            </a:r>
            <a:endParaRPr lang="ru-RU" sz="3200" b="1" dirty="0">
              <a:solidFill>
                <a:srgbClr val="F50B6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21752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kern="10" dirty="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11" name="фанфары 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-304800" y="1143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13321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596" y="5214950"/>
            <a:ext cx="3143250" cy="404813"/>
          </a:xfrm>
          <a:prstGeom prst="actionButtonBlank">
            <a:avLst/>
          </a:prstGeom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F50B6F"/>
                </a:solidFill>
              </a:rPr>
              <a:t> Правила игры</a:t>
            </a:r>
            <a:endParaRPr lang="ru-RU" sz="3200" b="1" dirty="0">
              <a:solidFill>
                <a:srgbClr val="F50B6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143116"/>
            <a:ext cx="5328446" cy="15696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«Кругозор»</a:t>
            </a:r>
          </a:p>
          <a:p>
            <a:pPr algn="ctr"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2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биология 6 -7)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50B6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786454"/>
            <a:ext cx="9144000" cy="785818"/>
          </a:xfrm>
          <a:prstGeom prst="rect">
            <a:avLst/>
          </a:prstGeom>
          <a:solidFill>
            <a:schemeClr val="accent5">
              <a:lumMod val="25000"/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50B6F"/>
                </a:solidFill>
              </a:rPr>
              <a:t>Автор: </a:t>
            </a:r>
            <a:r>
              <a:rPr lang="ru-RU" dirty="0" err="1" smtClean="0">
                <a:solidFill>
                  <a:srgbClr val="F50B6F"/>
                </a:solidFill>
              </a:rPr>
              <a:t>Баянова</a:t>
            </a:r>
            <a:r>
              <a:rPr lang="ru-RU" dirty="0" smtClean="0">
                <a:solidFill>
                  <a:srgbClr val="F50B6F"/>
                </a:solidFill>
              </a:rPr>
              <a:t> Ирина Владимировна, </a:t>
            </a:r>
          </a:p>
          <a:p>
            <a:pPr algn="ctr"/>
            <a:r>
              <a:rPr lang="ru-RU" sz="1200" dirty="0" smtClean="0">
                <a:solidFill>
                  <a:srgbClr val="F50B6F"/>
                </a:solidFill>
              </a:rPr>
              <a:t>учитель биологии  МБОУ «</a:t>
            </a:r>
            <a:r>
              <a:rPr lang="ru-RU" sz="1200" dirty="0" err="1" smtClean="0">
                <a:solidFill>
                  <a:srgbClr val="F50B6F"/>
                </a:solidFill>
              </a:rPr>
              <a:t>Кыласовская</a:t>
            </a:r>
            <a:r>
              <a:rPr lang="ru-RU" sz="1200" dirty="0" smtClean="0">
                <a:solidFill>
                  <a:srgbClr val="F50B6F"/>
                </a:solidFill>
              </a:rPr>
              <a:t> СОШ» </a:t>
            </a:r>
            <a:r>
              <a:rPr lang="ru-RU" sz="1200" dirty="0" err="1" smtClean="0">
                <a:solidFill>
                  <a:srgbClr val="F50B6F"/>
                </a:solidFill>
              </a:rPr>
              <a:t>Кунгурский</a:t>
            </a:r>
            <a:r>
              <a:rPr lang="ru-RU" sz="1200" dirty="0" smtClean="0">
                <a:solidFill>
                  <a:srgbClr val="F50B6F"/>
                </a:solidFill>
              </a:rPr>
              <a:t>  </a:t>
            </a:r>
            <a:r>
              <a:rPr lang="ru-RU" sz="1200" dirty="0" err="1" smtClean="0">
                <a:solidFill>
                  <a:srgbClr val="F50B6F"/>
                </a:solidFill>
              </a:rPr>
              <a:t>р-он</a:t>
            </a:r>
            <a:r>
              <a:rPr lang="ru-RU" sz="1200" dirty="0" smtClean="0">
                <a:solidFill>
                  <a:srgbClr val="F50B6F"/>
                </a:solidFill>
              </a:rPr>
              <a:t>  Пермский Край</a:t>
            </a:r>
          </a:p>
          <a:p>
            <a:pPr algn="ctr"/>
            <a:r>
              <a:rPr lang="ru-RU" sz="1200" dirty="0" smtClean="0">
                <a:solidFill>
                  <a:srgbClr val="F50B6F"/>
                </a:solidFill>
              </a:rPr>
              <a:t>2015</a:t>
            </a:r>
            <a:endParaRPr lang="ru-RU" sz="1200" dirty="0">
              <a:solidFill>
                <a:srgbClr val="F50B6F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45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- 10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pic>
        <p:nvPicPr>
          <p:cNvPr id="21507" name="Picture 10" descr="http://liubavyshka.ru/_ph/102/1/700410904.jpg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 useBgFill="1">
        <p:nvSpPr>
          <p:cNvPr id="21510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29375" y="6215063"/>
            <a:ext cx="2411413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- 20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sp useBgFill="1">
        <p:nvSpPr>
          <p:cNvPr id="22531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6308725"/>
            <a:ext cx="2411412" cy="433388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pic>
        <p:nvPicPr>
          <p:cNvPr id="22532" name="Picture 10" descr="http://liubavyshka.ru/_ph/102/1/700410904.jpg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alphaModFix amt="73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- 30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pic>
        <p:nvPicPr>
          <p:cNvPr id="23555" name="Picture 10" descr="http://liubavyshka.ru/_ph/102/1/700410904.jpg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 useBgFill="1">
        <p:nvSpPr>
          <p:cNvPr id="23558" name="AutoShape 1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72250" y="6215063"/>
            <a:ext cx="2411413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Продолжить игру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- 40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pic>
        <p:nvPicPr>
          <p:cNvPr id="24579" name="Picture 10" descr="http://liubavyshka.ru/_ph/102/1/700410904.jpg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 useBgFill="1">
        <p:nvSpPr>
          <p:cNvPr id="24582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72250" y="6215063"/>
            <a:ext cx="2411413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- 50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pic>
        <p:nvPicPr>
          <p:cNvPr id="25603" name="Picture 10" descr="http://liubavyshka.ru/_ph/102/1/700410904.jpg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 useBgFill="1">
        <p:nvSpPr>
          <p:cNvPr id="25606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26" y="6215082"/>
            <a:ext cx="2411413" cy="433388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928938" y="3786188"/>
            <a:ext cx="43211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4400" b="1" dirty="0">
              <a:solidFill>
                <a:srgbClr val="660066"/>
              </a:solidFill>
              <a:cs typeface="+mn-cs"/>
            </a:endParaRPr>
          </a:p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latin typeface="+mn-lt"/>
                <a:cs typeface="+mn-cs"/>
              </a:rPr>
              <a:t> - 60 </a:t>
            </a:r>
            <a:r>
              <a:rPr lang="ru-RU" sz="4100" b="1" i="1" dirty="0">
                <a:solidFill>
                  <a:srgbClr val="FF0000"/>
                </a:solidFill>
                <a:latin typeface="+mn-lt"/>
                <a:cs typeface="+mn-cs"/>
              </a:rPr>
              <a:t>баллов</a:t>
            </a:r>
          </a:p>
        </p:txBody>
      </p:sp>
      <p:pic>
        <p:nvPicPr>
          <p:cNvPr id="26627" name="Picture 10" descr="http://liubavyshka.ru/_ph/102/1/700410904.jpg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2214563"/>
            <a:ext cx="2270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143250" y="785813"/>
            <a:ext cx="2790825" cy="87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defRPr/>
            </a:pPr>
            <a:r>
              <a:rPr lang="ru-RU" sz="4100" b="1" i="1" kern="0" dirty="0">
                <a:solidFill>
                  <a:srgbClr val="FF0000"/>
                </a:solidFill>
                <a:cs typeface="+mn-cs"/>
              </a:rPr>
              <a:t>Ошибка…</a:t>
            </a:r>
          </a:p>
        </p:txBody>
      </p:sp>
      <p:sp useBgFill="1">
        <p:nvSpPr>
          <p:cNvPr id="26630" name="AutoShape 1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72250" y="6215063"/>
            <a:ext cx="2411413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8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Oval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484438" y="5229225"/>
            <a:ext cx="4464050" cy="127160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В) 3</a:t>
            </a:r>
            <a:endParaRPr lang="ru-RU" sz="2400"/>
          </a:p>
        </p:txBody>
      </p:sp>
      <p:sp>
        <p:nvSpPr>
          <p:cNvPr id="13326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2000" y="3789363"/>
            <a:ext cx="4321175" cy="1282711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Б) 6</a:t>
            </a:r>
            <a:endParaRPr lang="ru-RU" sz="2400"/>
          </a:p>
        </p:txBody>
      </p:sp>
      <p:sp>
        <p:nvSpPr>
          <p:cNvPr id="13323" name="Oval 1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79388" y="3789363"/>
            <a:ext cx="4321175" cy="1282711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А) 12</a:t>
            </a:r>
            <a:endParaRPr lang="ru-RU" sz="2400" dirty="0"/>
          </a:p>
        </p:txBody>
      </p:sp>
      <p:sp>
        <p:nvSpPr>
          <p:cNvPr id="27653" name="WordArt 2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27654" name="Picture 6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133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10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 rot="10800000" flipH="1">
            <a:off x="250825" y="2060575"/>
            <a:ext cx="8569325" cy="1223963"/>
          </a:xfrm>
          <a:prstGeom prst="wedgeEllipseCallout">
            <a:avLst>
              <a:gd name="adj1" fmla="val -35847"/>
              <a:gd name="adj2" fmla="val 82292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+mn-lt"/>
              </a:rPr>
              <a:t>Сколько основных частей в клетке?</a:t>
            </a:r>
          </a:p>
        </p:txBody>
      </p:sp>
      <p:sp useBgFill="1">
        <p:nvSpPr>
          <p:cNvPr id="27658" name="AutoShape 1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27659" name="WordArt 18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4071938" y="1341438"/>
            <a:ext cx="3813175" cy="373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«Цитология»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488668"/>
            <a:ext cx="354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fld id="{A12378B5-3813-4B53-8BDA-54AEB6173A11}" type="slidenum">
              <a:rPr lang="ru-RU" sz="1200" smtClean="0">
                <a:solidFill>
                  <a:schemeClr val="bg1"/>
                </a:solidFill>
              </a:rPr>
              <a:pPr lvl="0" algn="ctr">
                <a:defRPr/>
              </a:pPr>
              <a:t>16</a:t>
            </a:fld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133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 animBg="1"/>
      <p:bldP spid="13326" grpId="0" animBg="1"/>
      <p:bldP spid="13323" grpId="0" animBg="1"/>
      <p:bldP spid="13320" grpId="0" animBg="1"/>
      <p:bldP spid="13321" grpId="0" animBg="1"/>
      <p:bldP spid="13322" grpId="0" animBg="1"/>
      <p:bldP spid="133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9" name="Oval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484438" y="5229225"/>
            <a:ext cx="4464050" cy="1343047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В) О животных</a:t>
            </a:r>
          </a:p>
        </p:txBody>
      </p:sp>
      <p:sp>
        <p:nvSpPr>
          <p:cNvPr id="19468" name="Oval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572000" y="3789363"/>
            <a:ext cx="4321175" cy="135414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Б) О </a:t>
            </a:r>
            <a:r>
              <a:rPr lang="ru-RU" sz="3200" dirty="0" smtClean="0"/>
              <a:t>клетках</a:t>
            </a:r>
            <a:endParaRPr lang="ru-RU" sz="3200" dirty="0"/>
          </a:p>
        </p:txBody>
      </p:sp>
      <p:sp>
        <p:nvSpPr>
          <p:cNvPr id="19458" name="Oval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79388" y="3789363"/>
            <a:ext cx="4321175" cy="135414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А) О растениях</a:t>
            </a:r>
            <a:endParaRPr lang="ru-RU" sz="2400"/>
          </a:p>
        </p:txBody>
      </p:sp>
      <p:sp>
        <p:nvSpPr>
          <p:cNvPr id="28677" name="WordArt 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28678" name="Picture 7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1946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20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 rot="10800000" flipH="1">
            <a:off x="250825" y="1916113"/>
            <a:ext cx="8569325" cy="1873250"/>
          </a:xfrm>
          <a:prstGeom prst="wedgeEllipseCallout">
            <a:avLst>
              <a:gd name="adj1" fmla="val -35792"/>
              <a:gd name="adj2" fmla="val 63556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800" b="1" dirty="0">
                <a:latin typeface="+mj-lt"/>
              </a:rPr>
              <a:t>   Цитология – это наука ?</a:t>
            </a:r>
            <a:endParaRPr lang="ru-RU" sz="2900" b="1" dirty="0">
              <a:latin typeface="+mj-lt"/>
            </a:endParaRPr>
          </a:p>
        </p:txBody>
      </p:sp>
      <p:sp useBgFill="1">
        <p:nvSpPr>
          <p:cNvPr id="28682" name="AutoShape 1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28683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9473" name="WordArt 17"/>
          <p:cNvSpPr>
            <a:spLocks noChangeArrowheads="1" noChangeShapeType="1" noTextEdit="1"/>
          </p:cNvSpPr>
          <p:nvPr/>
        </p:nvSpPr>
        <p:spPr bwMode="auto">
          <a:xfrm>
            <a:off x="4000500" y="1341438"/>
            <a:ext cx="3884613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«Цитология»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194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9" grpId="0" animBg="1"/>
      <p:bldP spid="19468" grpId="0" animBg="1"/>
      <p:bldP spid="19458" grpId="0" animBg="1"/>
      <p:bldP spid="19465" grpId="0" animBg="1"/>
      <p:bldP spid="19466" grpId="0" animBg="1"/>
      <p:bldP spid="19467" grpId="0" animBg="1"/>
      <p:bldP spid="1947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Oval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643174" y="5643578"/>
            <a:ext cx="2665412" cy="1008062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В) Ядро</a:t>
            </a:r>
          </a:p>
        </p:txBody>
      </p:sp>
      <p:sp>
        <p:nvSpPr>
          <p:cNvPr id="20495" name="Oval 1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72066" y="4857760"/>
            <a:ext cx="2665413" cy="1008063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Б) </a:t>
            </a:r>
            <a:r>
              <a:rPr lang="ru-RU" sz="3200" dirty="0" smtClean="0"/>
              <a:t>Рибосома</a:t>
            </a:r>
            <a:endParaRPr lang="ru-RU" sz="3200" dirty="0"/>
          </a:p>
        </p:txBody>
      </p:sp>
      <p:sp>
        <p:nvSpPr>
          <p:cNvPr id="2048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85720" y="4786322"/>
            <a:ext cx="3214688" cy="1008062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/>
              <a:t>А) </a:t>
            </a:r>
            <a:r>
              <a:rPr lang="ru-RU" sz="3200" dirty="0" smtClean="0"/>
              <a:t>Митохондрия</a:t>
            </a:r>
            <a:endParaRPr lang="ru-RU" sz="3200" dirty="0"/>
          </a:p>
        </p:txBody>
      </p:sp>
      <p:sp>
        <p:nvSpPr>
          <p:cNvPr id="29701" name="WordArt 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29702" name="Picture 7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2049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30</a:t>
            </a:r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 rot="10800000" flipH="1">
            <a:off x="250825" y="1844674"/>
            <a:ext cx="8497888" cy="2513019"/>
          </a:xfrm>
          <a:prstGeom prst="wedgeEllipseCallout">
            <a:avLst>
              <a:gd name="adj1" fmla="val -35806"/>
              <a:gd name="adj2" fmla="val 55634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Arial Narrow" pitchFamily="34" charset="0"/>
              </a:rPr>
              <a:t> </a:t>
            </a:r>
            <a:r>
              <a:rPr lang="ru-RU" sz="3200" b="1" dirty="0">
                <a:latin typeface="+mn-lt"/>
              </a:rPr>
              <a:t>Какой органоид хранит наследственную информацию </a:t>
            </a:r>
            <a:r>
              <a:rPr lang="ru-RU" sz="3200" b="1" dirty="0">
                <a:latin typeface="Arial Narrow" pitchFamily="34" charset="0"/>
              </a:rPr>
              <a:t>?</a:t>
            </a:r>
            <a:endParaRPr lang="ru-RU" sz="2900" b="1" dirty="0">
              <a:latin typeface="Arial Narrow" pitchFamily="34" charset="0"/>
            </a:endParaRPr>
          </a:p>
        </p:txBody>
      </p:sp>
      <p:sp useBgFill="1">
        <p:nvSpPr>
          <p:cNvPr id="29706" name="AutoShape 1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29707" name="WordArt 20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01" name="WordArt 21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3817938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«Цитология»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204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6" grpId="0" animBg="1"/>
      <p:bldP spid="20495" grpId="0" animBg="1"/>
      <p:bldP spid="20482" grpId="0" animBg="1"/>
      <p:bldP spid="20489" grpId="0" animBg="1"/>
      <p:bldP spid="20490" grpId="0" animBg="1"/>
      <p:bldP spid="20491" grpId="0" animBg="1"/>
      <p:bldP spid="2050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50825" y="3860800"/>
            <a:ext cx="4176713" cy="12954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А) Рибосома</a:t>
            </a:r>
          </a:p>
        </p:txBody>
      </p:sp>
      <p:sp>
        <p:nvSpPr>
          <p:cNvPr id="21519" name="Oval 1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124075" y="5157788"/>
            <a:ext cx="4968875" cy="14668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В) Митохондрия</a:t>
            </a:r>
          </a:p>
        </p:txBody>
      </p:sp>
      <p:sp>
        <p:nvSpPr>
          <p:cNvPr id="21518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643438" y="3860800"/>
            <a:ext cx="4105275" cy="1296988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б) Вакуоль</a:t>
            </a:r>
          </a:p>
        </p:txBody>
      </p:sp>
      <p:sp>
        <p:nvSpPr>
          <p:cNvPr id="30725" name="WordArt 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0726" name="Picture 7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215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40</a:t>
            </a: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511300"/>
          </a:xfrm>
          <a:prstGeom prst="wedgeEllipseCallout">
            <a:avLst>
              <a:gd name="adj1" fmla="val -35792"/>
              <a:gd name="adj2" fmla="val 71634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800" b="1" dirty="0">
                <a:latin typeface="+mn-lt"/>
              </a:rPr>
              <a:t>Какой органоид содержит</a:t>
            </a:r>
          </a:p>
          <a:p>
            <a:pPr algn="ctr"/>
            <a:r>
              <a:rPr lang="ru-RU" sz="2800" b="1" dirty="0">
                <a:latin typeface="+mn-lt"/>
              </a:rPr>
              <a:t>клеточный сок ?</a:t>
            </a:r>
          </a:p>
        </p:txBody>
      </p:sp>
      <p:sp useBgFill="1">
        <p:nvSpPr>
          <p:cNvPr id="30730" name="AutoShape 1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0731" name="WordArt 18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1523" name="WordArt 19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3817938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«Цитология»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215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19" grpId="0" animBg="1"/>
      <p:bldP spid="21518" grpId="0" animBg="1"/>
      <p:bldP spid="21513" grpId="0" animBg="1"/>
      <p:bldP spid="21514" grpId="0" animBg="1"/>
      <p:bldP spid="21515" grpId="0" animBg="1"/>
      <p:bldP spid="215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5E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18487" cy="647700"/>
          </a:xfrm>
        </p:spPr>
        <p:txBody>
          <a:bodyPr/>
          <a:lstStyle/>
          <a:p>
            <a:pPr algn="ctr">
              <a:defRPr/>
            </a:pPr>
            <a:r>
              <a:rPr lang="ru-RU" sz="2800" b="1" i="1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Правила</a:t>
            </a:r>
            <a:r>
              <a:rPr lang="ru-RU" sz="2800" b="1" i="1" dirty="0">
                <a:solidFill>
                  <a:srgbClr val="F12F9E"/>
                </a:solidFill>
                <a:latin typeface="+mn-lt"/>
              </a:rPr>
              <a:t> </a:t>
            </a:r>
            <a:r>
              <a:rPr lang="ru-RU" sz="2800" b="1" i="1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игры</a:t>
            </a:r>
            <a:r>
              <a:rPr lang="ru-RU" sz="2800" b="1" i="1" dirty="0">
                <a:solidFill>
                  <a:srgbClr val="F12F9E"/>
                </a:solidFill>
                <a:latin typeface="+mn-lt"/>
              </a:rPr>
              <a:t> </a:t>
            </a:r>
            <a:endParaRPr lang="ru-RU" sz="2800" b="1" i="1" dirty="0">
              <a:solidFill>
                <a:srgbClr val="F12F9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857250"/>
            <a:ext cx="8785225" cy="4248150"/>
          </a:xfrm>
        </p:spPr>
        <p:txBody>
          <a:bodyPr/>
          <a:lstStyle/>
          <a:p>
            <a:pPr marL="360363" indent="-360363">
              <a:lnSpc>
                <a:spcPct val="120000"/>
              </a:lnSpc>
              <a:buClrTx/>
              <a:buSzPct val="104000"/>
              <a:buFontTx/>
              <a:buAutoNum type="arabicPeriod"/>
              <a:defRPr/>
            </a:pP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игре могут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принимать участие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несколько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команд.</a:t>
            </a:r>
          </a:p>
          <a:p>
            <a:pPr marL="360363" indent="-360363">
              <a:lnSpc>
                <a:spcPct val="120000"/>
              </a:lnSpc>
              <a:buClrTx/>
              <a:buSzPct val="104000"/>
              <a:buFontTx/>
              <a:buAutoNum type="arabicPeriod"/>
              <a:defRPr/>
            </a:pP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Экран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разбит на 5 секторов по определённым темам. Каждая тема включает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6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вопросов. Команда выбирает любой номер сектора и по гиперссылке переходит на слайд вопроса.</a:t>
            </a:r>
          </a:p>
          <a:p>
            <a:pPr marL="360363" indent="-360363">
              <a:lnSpc>
                <a:spcPct val="120000"/>
              </a:lnSpc>
              <a:buClrTx/>
              <a:buSzPct val="104000"/>
              <a:buFontTx/>
              <a:buAutoNum type="arabicPeriod"/>
              <a:defRPr/>
            </a:pP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 каждый правильный ответ команда получает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баллы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 право выбрать следующий вопрос.  При неправильном ответе команда штрафуется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право ответа переходит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другой команде.</a:t>
            </a:r>
            <a:endParaRPr lang="ru-RU" sz="2400" dirty="0">
              <a:solidFill>
                <a:srgbClr val="F12F9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marL="360363" indent="-360363">
              <a:lnSpc>
                <a:spcPct val="120000"/>
              </a:lnSpc>
              <a:buClrTx/>
              <a:buSzPct val="104000"/>
              <a:buFontTx/>
              <a:buAutoNum type="arabicPeriod"/>
              <a:defRPr/>
            </a:pP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Чтобы </a:t>
            </a:r>
            <a:r>
              <a:rPr lang="ru-RU" sz="2400" dirty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вернуться на слайд тем, необходимо кликнуть </a:t>
            </a:r>
            <a:r>
              <a:rPr lang="ru-RU" sz="2400" dirty="0" smtClean="0">
                <a:solidFill>
                  <a:srgbClr val="F12F9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на текст «Продолжить игру».</a:t>
            </a:r>
            <a:endParaRPr lang="ru-RU" sz="2400" dirty="0">
              <a:solidFill>
                <a:srgbClr val="F12F9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marL="360363" indent="-360363">
              <a:lnSpc>
                <a:spcPct val="120000"/>
              </a:lnSpc>
              <a:buFontTx/>
              <a:buNone/>
              <a:defRPr/>
            </a:pPr>
            <a:endParaRPr lang="ru-RU" sz="1800" b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marL="360363" indent="-360363">
              <a:lnSpc>
                <a:spcPct val="80000"/>
              </a:lnSpc>
              <a:buFontTx/>
              <a:buNone/>
              <a:defRPr/>
            </a:pPr>
            <a:endParaRPr lang="ru-RU" sz="1800" b="1" dirty="0">
              <a:solidFill>
                <a:srgbClr val="800000"/>
              </a:solidFill>
              <a:latin typeface="Georgia" pitchFamily="18" charset="0"/>
            </a:endParaRPr>
          </a:p>
          <a:p>
            <a:pPr marL="360363" indent="-360363">
              <a:lnSpc>
                <a:spcPct val="80000"/>
              </a:lnSpc>
              <a:buFontTx/>
              <a:buNone/>
              <a:defRPr/>
            </a:pPr>
            <a:endParaRPr lang="ru-RU" sz="1800" b="1" dirty="0">
              <a:solidFill>
                <a:srgbClr val="800000"/>
              </a:solidFill>
              <a:latin typeface="Georgia" pitchFamily="18" charset="0"/>
            </a:endParaRPr>
          </a:p>
        </p:txBody>
      </p:sp>
      <p:sp useBgFill="1">
        <p:nvSpPr>
          <p:cNvPr id="4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7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4" name="Oval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627313" y="5562600"/>
            <a:ext cx="4103687" cy="12954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В) Хлоропласты</a:t>
            </a:r>
          </a:p>
        </p:txBody>
      </p:sp>
      <p:sp>
        <p:nvSpPr>
          <p:cNvPr id="22543" name="Oval 1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16463" y="4076700"/>
            <a:ext cx="4103687" cy="12954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Б) Хромопласты</a:t>
            </a:r>
            <a:endParaRPr lang="ru-RU" sz="2400"/>
          </a:p>
        </p:txBody>
      </p:sp>
      <p:sp>
        <p:nvSpPr>
          <p:cNvPr id="22542" name="Oval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95288" y="4149725"/>
            <a:ext cx="4103687" cy="12954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А) Лейкопласты</a:t>
            </a:r>
          </a:p>
        </p:txBody>
      </p:sp>
      <p:sp>
        <p:nvSpPr>
          <p:cNvPr id="31749" name="WordArt 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1750" name="Picture 7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2253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50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800225"/>
          </a:xfrm>
          <a:prstGeom prst="wedgeEllipseCallout">
            <a:avLst>
              <a:gd name="adj1" fmla="val -35810"/>
              <a:gd name="adj2" fmla="val 68162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900" b="1" dirty="0">
                <a:latin typeface="+mn-lt"/>
              </a:rPr>
              <a:t>Как называются</a:t>
            </a:r>
          </a:p>
          <a:p>
            <a:pPr algn="ctr"/>
            <a:r>
              <a:rPr lang="ru-RU" sz="2900" b="1" dirty="0">
                <a:latin typeface="+mn-lt"/>
              </a:rPr>
              <a:t>зелёные пластиды?</a:t>
            </a:r>
          </a:p>
        </p:txBody>
      </p:sp>
      <p:sp useBgFill="1">
        <p:nvSpPr>
          <p:cNvPr id="31754" name="AutoShape 1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1755" name="WordArt 19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2548" name="WordArt 20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3817938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Цитология»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225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animBg="1"/>
      <p:bldP spid="22543" grpId="0" animBg="1"/>
      <p:bldP spid="22542" grpId="0" animBg="1"/>
      <p:bldP spid="22537" grpId="0" animBg="1"/>
      <p:bldP spid="22538" grpId="0" animBg="1"/>
      <p:bldP spid="22539" grpId="0" animBg="1"/>
      <p:bldP spid="225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5" name="Oval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411413" y="5589588"/>
            <a:ext cx="4464050" cy="1268412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Вакуоль</a:t>
            </a:r>
          </a:p>
        </p:txBody>
      </p:sp>
      <p:sp>
        <p:nvSpPr>
          <p:cNvPr id="23564" name="Oval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822825" y="4508500"/>
            <a:ext cx="4321175" cy="1223963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Рибосома</a:t>
            </a:r>
          </a:p>
        </p:txBody>
      </p:sp>
      <p:sp>
        <p:nvSpPr>
          <p:cNvPr id="23554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79388" y="4508500"/>
            <a:ext cx="44640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А) Митохондрия</a:t>
            </a:r>
          </a:p>
        </p:txBody>
      </p:sp>
      <p:sp>
        <p:nvSpPr>
          <p:cNvPr id="32773" name="WordArt 3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2774" name="Picture 7" descr="линия 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2356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60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519362"/>
          </a:xfrm>
          <a:prstGeom prst="wedgeEllipseCallout">
            <a:avLst>
              <a:gd name="adj1" fmla="val -35792"/>
              <a:gd name="adj2" fmla="val 62977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 sz="2900" b="1" dirty="0">
              <a:latin typeface="Arial Narrow" pitchFamily="34" charset="0"/>
            </a:endParaRPr>
          </a:p>
          <a:p>
            <a:pPr algn="ctr"/>
            <a:r>
              <a:rPr lang="ru-RU" sz="2900" b="1" dirty="0">
                <a:latin typeface="+mn-lt"/>
              </a:rPr>
              <a:t>Какой органоид обеспечивает клетку энергией</a:t>
            </a:r>
            <a:r>
              <a:rPr lang="ru-RU" sz="2900" b="1" dirty="0">
                <a:latin typeface="Arial Narrow" pitchFamily="34" charset="0"/>
              </a:rPr>
              <a:t>?</a:t>
            </a:r>
          </a:p>
        </p:txBody>
      </p:sp>
      <p:sp useBgFill="1">
        <p:nvSpPr>
          <p:cNvPr id="32778" name="AutoShape 1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2779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3569" name="WordArt 17"/>
          <p:cNvSpPr>
            <a:spLocks noChangeArrowheads="1" noChangeShapeType="1" noTextEdit="1"/>
          </p:cNvSpPr>
          <p:nvPr/>
        </p:nvSpPr>
        <p:spPr bwMode="auto">
          <a:xfrm>
            <a:off x="4067175" y="1341438"/>
            <a:ext cx="3817938" cy="30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«Цитология»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235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 animBg="1"/>
      <p:bldP spid="23564" grpId="0" animBg="1"/>
      <p:bldP spid="23554" grpId="0" animBg="1"/>
      <p:bldP spid="23561" grpId="0" animBg="1"/>
      <p:bldP spid="23562" grpId="0" animBg="1"/>
      <p:bldP spid="23563" grpId="0" animBg="1"/>
      <p:bldP spid="235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4" name="Oval 1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В) Раффлезия</a:t>
            </a:r>
          </a:p>
          <a:p>
            <a:pPr>
              <a:lnSpc>
                <a:spcPct val="80000"/>
              </a:lnSpc>
            </a:pPr>
            <a:r>
              <a:rPr lang="ru-RU" sz="3200"/>
              <a:t>     Арнольди</a:t>
            </a:r>
          </a:p>
        </p:txBody>
      </p:sp>
      <p:sp>
        <p:nvSpPr>
          <p:cNvPr id="37903" name="Oval 1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Б) Ротанговая</a:t>
            </a:r>
          </a:p>
          <a:p>
            <a:pPr>
              <a:lnSpc>
                <a:spcPct val="80000"/>
              </a:lnSpc>
            </a:pPr>
            <a:r>
              <a:rPr lang="ru-RU" sz="3200"/>
              <a:t>  пальма</a:t>
            </a:r>
          </a:p>
        </p:txBody>
      </p:sp>
      <p:sp>
        <p:nvSpPr>
          <p:cNvPr id="37892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 dirty="0"/>
              <a:t>А) Сибирская</a:t>
            </a:r>
          </a:p>
          <a:p>
            <a:pPr>
              <a:lnSpc>
                <a:spcPct val="80000"/>
              </a:lnSpc>
            </a:pPr>
            <a:r>
              <a:rPr lang="ru-RU" sz="3200" dirty="0"/>
              <a:t>      сосна</a:t>
            </a:r>
          </a:p>
        </p:txBody>
      </p:sp>
      <p:sp>
        <p:nvSpPr>
          <p:cNvPr id="33797" name="WordArt 6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3798" name="Picture 10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WordArt 11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37900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10</a:t>
            </a:r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10000"/>
              </a:lnSpc>
            </a:pPr>
            <a:r>
              <a:rPr lang="ru-RU" sz="2800" b="1" dirty="0"/>
              <a:t>У какого растения самый длинный стебель?</a:t>
            </a:r>
            <a:endParaRPr lang="ru-RU" sz="3000" b="1" dirty="0">
              <a:latin typeface="Arial Narrow" pitchFamily="34" charset="0"/>
            </a:endParaRPr>
          </a:p>
        </p:txBody>
      </p:sp>
      <p:sp useBgFill="1">
        <p:nvSpPr>
          <p:cNvPr id="33802" name="AutoShape 1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3803" name="WordArt 20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7909" name="WordArt 21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378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4" grpId="0" animBg="1"/>
      <p:bldP spid="37903" grpId="0" animBg="1"/>
      <p:bldP spid="37892" grpId="0" animBg="1"/>
      <p:bldP spid="37899" grpId="0" animBg="1"/>
      <p:bldP spid="37900" grpId="0" animBg="1"/>
      <p:bldP spid="37901" grpId="0" animBg="1"/>
      <p:bldP spid="3790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В) У баобаба</a:t>
            </a:r>
          </a:p>
        </p:txBody>
      </p:sp>
      <p:sp>
        <p:nvSpPr>
          <p:cNvPr id="38915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Б) У финиковой</a:t>
            </a:r>
          </a:p>
          <a:p>
            <a:pPr>
              <a:lnSpc>
                <a:spcPct val="80000"/>
              </a:lnSpc>
            </a:pPr>
            <a:r>
              <a:rPr lang="ru-RU" sz="3200"/>
              <a:t>пальмы</a:t>
            </a:r>
          </a:p>
        </p:txBody>
      </p:sp>
      <p:sp>
        <p:nvSpPr>
          <p:cNvPr id="38916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А)</a:t>
            </a:r>
            <a:r>
              <a:rPr lang="ru-RU" sz="2400"/>
              <a:t> У сейшельской</a:t>
            </a:r>
          </a:p>
          <a:p>
            <a:pPr>
              <a:lnSpc>
                <a:spcPct val="80000"/>
              </a:lnSpc>
            </a:pPr>
            <a:r>
              <a:rPr lang="ru-RU" sz="2400"/>
              <a:t> пальмы</a:t>
            </a:r>
          </a:p>
        </p:txBody>
      </p:sp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4822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389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20</a:t>
            </a:r>
          </a:p>
        </p:txBody>
      </p:sp>
      <p:sp>
        <p:nvSpPr>
          <p:cNvPr id="38924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800" b="1" dirty="0"/>
              <a:t>У какого дерева самые крупные         семена? </a:t>
            </a:r>
          </a:p>
        </p:txBody>
      </p:sp>
      <p:sp useBgFill="1">
        <p:nvSpPr>
          <p:cNvPr id="34826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4827" name="WordArt 17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8930" name="WordArt 18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389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animBg="1"/>
      <p:bldP spid="38916" grpId="0" animBg="1"/>
      <p:bldP spid="38922" grpId="0" animBg="1"/>
      <p:bldP spid="38923" grpId="0" animBg="1"/>
      <p:bldP spid="38924" grpId="0" animBg="1"/>
      <p:bldP spid="389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9" descr="Заставка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0" y="-22860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Oval 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В) </a:t>
            </a:r>
            <a:r>
              <a:rPr lang="ru-RU" sz="2800" dirty="0" smtClean="0"/>
              <a:t>Пустырник</a:t>
            </a:r>
          </a:p>
          <a:p>
            <a:pPr algn="ctr">
              <a:lnSpc>
                <a:spcPct val="80000"/>
              </a:lnSpc>
            </a:pPr>
            <a:r>
              <a:rPr lang="ru-RU" sz="2800" dirty="0" err="1" smtClean="0"/>
              <a:t>пятилопастный</a:t>
            </a:r>
            <a:endParaRPr lang="ru-RU" sz="2800" dirty="0"/>
          </a:p>
        </p:txBody>
      </p:sp>
      <p:sp>
        <p:nvSpPr>
          <p:cNvPr id="39939" name="Oval 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Б)</a:t>
            </a:r>
            <a:r>
              <a:rPr lang="ru-RU" sz="2800" dirty="0"/>
              <a:t> </a:t>
            </a:r>
            <a:r>
              <a:rPr lang="ru-RU" sz="2800" dirty="0" smtClean="0"/>
              <a:t>Вельвичия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/>
              <a:t>удивительная </a:t>
            </a:r>
            <a:endParaRPr lang="ru-RU" sz="2800" dirty="0"/>
          </a:p>
        </p:txBody>
      </p:sp>
      <p:sp>
        <p:nvSpPr>
          <p:cNvPr id="39940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 dirty="0"/>
              <a:t>А) </a:t>
            </a:r>
            <a:r>
              <a:rPr lang="ru-RU" sz="2800" dirty="0" smtClean="0"/>
              <a:t>Подорожник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/>
              <a:t>большой</a:t>
            </a:r>
            <a:endParaRPr lang="ru-RU" sz="2800" dirty="0"/>
          </a:p>
        </p:txBody>
      </p:sp>
      <p:sp>
        <p:nvSpPr>
          <p:cNvPr id="35846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5847" name="Picture 9" descr="линия 9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3994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30</a:t>
            </a:r>
          </a:p>
        </p:txBody>
      </p:sp>
      <p:sp>
        <p:nvSpPr>
          <p:cNvPr id="39948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 </a:t>
            </a:r>
            <a:r>
              <a:rPr lang="ru-RU" sz="3200" b="1" dirty="0" smtClean="0">
                <a:latin typeface="+mn-lt"/>
              </a:rPr>
              <a:t>Какое растение </a:t>
            </a:r>
            <a:r>
              <a:rPr lang="ru-RU" sz="3200" b="1" dirty="0">
                <a:latin typeface="+mn-lt"/>
              </a:rPr>
              <a:t>не </a:t>
            </a:r>
            <a:r>
              <a:rPr lang="ru-RU" sz="3200" b="1" dirty="0" smtClean="0">
                <a:latin typeface="+mn-lt"/>
              </a:rPr>
              <a:t>является цветковым</a:t>
            </a:r>
            <a:r>
              <a:rPr lang="ru-RU" sz="3200" b="1" dirty="0" smtClean="0"/>
              <a:t>? </a:t>
            </a:r>
            <a:endParaRPr lang="ru-RU" sz="3000" b="1" dirty="0">
              <a:latin typeface="Arial Narrow" pitchFamily="34" charset="0"/>
            </a:endParaRPr>
          </a:p>
        </p:txBody>
      </p:sp>
      <p:sp useBgFill="1">
        <p:nvSpPr>
          <p:cNvPr id="35851" name="AutoShape 1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5852" name="WordArt 17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9954" name="WordArt 18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6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399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39" grpId="0" animBg="1"/>
      <p:bldP spid="39940" grpId="0" animBg="1"/>
      <p:bldP spid="39946" grpId="0" animBg="1"/>
      <p:bldP spid="39947" grpId="0" animBg="1"/>
      <p:bldP spid="39948" grpId="0" animBg="1"/>
      <p:bldP spid="399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Астрагал</a:t>
            </a:r>
          </a:p>
          <a:p>
            <a:pPr algn="ctr">
              <a:lnSpc>
                <a:spcPct val="80000"/>
              </a:lnSpc>
            </a:pPr>
            <a:r>
              <a:rPr lang="ru-RU" sz="3200"/>
              <a:t> кунгурский</a:t>
            </a:r>
          </a:p>
        </p:txBody>
      </p:sp>
      <p:sp>
        <p:nvSpPr>
          <p:cNvPr id="40963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Берёза</a:t>
            </a:r>
          </a:p>
          <a:p>
            <a:pPr algn="ctr">
              <a:lnSpc>
                <a:spcPct val="80000"/>
              </a:lnSpc>
            </a:pPr>
            <a:r>
              <a:rPr lang="ru-RU" sz="3200"/>
              <a:t>пушистая</a:t>
            </a:r>
          </a:p>
        </p:txBody>
      </p:sp>
      <p:sp>
        <p:nvSpPr>
          <p:cNvPr id="40964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Земляника</a:t>
            </a:r>
          </a:p>
          <a:p>
            <a:pPr algn="ctr">
              <a:lnSpc>
                <a:spcPct val="80000"/>
              </a:lnSpc>
            </a:pPr>
            <a:r>
              <a:rPr lang="ru-RU" sz="3200"/>
              <a:t>зелёная</a:t>
            </a:r>
          </a:p>
        </p:txBody>
      </p:sp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6870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0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097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40</a:t>
            </a:r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auto">
          <a:xfrm rot="10800000" flipH="1">
            <a:off x="214313" y="2000250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</a:rPr>
              <a:t>Растение из «Красной книги» ? </a:t>
            </a:r>
          </a:p>
        </p:txBody>
      </p:sp>
      <p:sp useBgFill="1">
        <p:nvSpPr>
          <p:cNvPr id="36874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6875" name="WordArt 17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0978" name="WordArt 18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09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animBg="1"/>
      <p:bldP spid="40964" grpId="0" animBg="1"/>
      <p:bldP spid="40970" grpId="0" animBg="1"/>
      <p:bldP spid="40971" grpId="0" animBg="1"/>
      <p:bldP spid="40972" grpId="0" animBg="1"/>
      <p:bldP spid="4097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1050" y="5373688"/>
            <a:ext cx="4824413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Эвкалипт, секвойя</a:t>
            </a:r>
            <a:endParaRPr lang="ru-RU" sz="2800"/>
          </a:p>
        </p:txBody>
      </p:sp>
      <p:sp>
        <p:nvSpPr>
          <p:cNvPr id="41987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149725"/>
            <a:ext cx="435610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/>
              <a:t>Б) Кедр,пихта</a:t>
            </a:r>
            <a:endParaRPr lang="ru-RU" sz="2400"/>
          </a:p>
          <a:p>
            <a:pPr algn="ctr">
              <a:lnSpc>
                <a:spcPct val="80000"/>
              </a:lnSpc>
            </a:pPr>
            <a:endParaRPr lang="ru-RU" sz="2800"/>
          </a:p>
        </p:txBody>
      </p:sp>
      <p:sp>
        <p:nvSpPr>
          <p:cNvPr id="41988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149725"/>
            <a:ext cx="4319588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А) Ель, сосна</a:t>
            </a:r>
            <a:endParaRPr lang="ru-RU" sz="2800" dirty="0"/>
          </a:p>
        </p:txBody>
      </p: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7894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4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199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50</a:t>
            </a:r>
          </a:p>
        </p:txBody>
      </p:sp>
      <p:sp>
        <p:nvSpPr>
          <p:cNvPr id="41996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944687"/>
          </a:xfrm>
          <a:prstGeom prst="wedgeEllipseCallout">
            <a:avLst>
              <a:gd name="adj1" fmla="val -35847"/>
              <a:gd name="adj2" fmla="val 66653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 sz="2800" dirty="0"/>
          </a:p>
          <a:p>
            <a:r>
              <a:rPr lang="ru-RU" sz="2800" b="1" dirty="0"/>
              <a:t>Какие растения самые высокие? </a:t>
            </a:r>
          </a:p>
        </p:txBody>
      </p:sp>
      <p:sp useBgFill="1">
        <p:nvSpPr>
          <p:cNvPr id="37898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7899" name="WordArt 17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2002" name="WordArt 18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19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1987" grpId="0" animBg="1"/>
      <p:bldP spid="41988" grpId="0" animBg="1"/>
      <p:bldP spid="41994" grpId="0" animBg="1"/>
      <p:bldP spid="41995" grpId="0" animBg="1"/>
      <p:bldP spid="41996" grpId="0" animBg="1"/>
      <p:bldP spid="4200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9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445125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/>
              <a:t>В) Сосны</a:t>
            </a:r>
          </a:p>
          <a:p>
            <a:pPr algn="ctr">
              <a:lnSpc>
                <a:spcPct val="80000"/>
              </a:lnSpc>
            </a:pPr>
            <a:r>
              <a:rPr lang="ru-RU" sz="2800"/>
              <a:t>Ламберта</a:t>
            </a:r>
          </a:p>
        </p:txBody>
      </p:sp>
      <p:sp>
        <p:nvSpPr>
          <p:cNvPr id="43011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/>
              <a:t>б) Сосны</a:t>
            </a:r>
          </a:p>
          <a:p>
            <a:pPr algn="ctr"/>
            <a:r>
              <a:rPr lang="ru-RU" sz="2800" dirty="0"/>
              <a:t> обыкновенной</a:t>
            </a:r>
          </a:p>
        </p:txBody>
      </p:sp>
      <p:sp>
        <p:nvSpPr>
          <p:cNvPr id="43012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dirty="0"/>
              <a:t>А</a:t>
            </a:r>
            <a:r>
              <a:rPr lang="ru-RU" sz="2800" dirty="0" smtClean="0"/>
              <a:t>) Сосны </a:t>
            </a:r>
            <a:r>
              <a:rPr lang="ru-RU" sz="2800" dirty="0"/>
              <a:t>сибирской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8918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8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301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60</a:t>
            </a:r>
          </a:p>
        </p:txBody>
      </p:sp>
      <p:sp>
        <p:nvSpPr>
          <p:cNvPr id="43020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654176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70000"/>
              </a:lnSpc>
            </a:pPr>
            <a:r>
              <a:rPr lang="ru-RU" sz="3000" b="1" dirty="0"/>
              <a:t>Кедровые </a:t>
            </a:r>
            <a:r>
              <a:rPr lang="ru-RU" sz="3000" b="1" dirty="0" smtClean="0"/>
              <a:t>«орешки» </a:t>
            </a:r>
            <a:r>
              <a:rPr lang="ru-RU" sz="3000" b="1" dirty="0"/>
              <a:t>– это семена:</a:t>
            </a:r>
          </a:p>
          <a:p>
            <a:pPr algn="ctr">
              <a:lnSpc>
                <a:spcPct val="70000"/>
              </a:lnSpc>
            </a:pPr>
            <a:endParaRPr lang="ru-RU" sz="3000" dirty="0"/>
          </a:p>
          <a:p>
            <a:pPr algn="ctr">
              <a:lnSpc>
                <a:spcPct val="80000"/>
              </a:lnSpc>
            </a:pPr>
            <a:r>
              <a:rPr lang="ru-RU" sz="3200" dirty="0">
                <a:latin typeface="Arial Narrow" pitchFamily="34" charset="0"/>
              </a:rPr>
              <a:t> </a:t>
            </a:r>
          </a:p>
        </p:txBody>
      </p:sp>
      <p:sp useBgFill="1">
        <p:nvSpPr>
          <p:cNvPr id="38922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8923" name="WordArt 17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3026" name="WordArt 18"/>
          <p:cNvSpPr>
            <a:spLocks noChangeArrowheads="1" noChangeShapeType="1" noTextEdit="1"/>
          </p:cNvSpPr>
          <p:nvPr/>
        </p:nvSpPr>
        <p:spPr bwMode="auto">
          <a:xfrm>
            <a:off x="3995738" y="1268413"/>
            <a:ext cx="460851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«Ботаника»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30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1" grpId="0" animBg="1"/>
      <p:bldP spid="43012" grpId="0" animBg="1"/>
      <p:bldP spid="43018" grpId="0" animBg="1"/>
      <p:bldP spid="43019" grpId="0" animBg="1"/>
      <p:bldP spid="43020" grpId="0" animBg="1"/>
      <p:bldP spid="430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Головка</a:t>
            </a:r>
          </a:p>
        </p:txBody>
      </p:sp>
      <p:sp>
        <p:nvSpPr>
          <p:cNvPr id="44035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Корзинка</a:t>
            </a:r>
          </a:p>
        </p:txBody>
      </p:sp>
      <p:sp>
        <p:nvSpPr>
          <p:cNvPr id="44036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0" y="421481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</a:t>
            </a:r>
            <a:r>
              <a:rPr lang="ru-RU" sz="3200">
                <a:solidFill>
                  <a:srgbClr val="000000"/>
                </a:solidFill>
              </a:rPr>
              <a:t>) Метёлка</a:t>
            </a:r>
            <a:endParaRPr lang="ru-RU" sz="3200" u="sng">
              <a:solidFill>
                <a:srgbClr val="000000"/>
              </a:solidFill>
            </a:endParaRPr>
          </a:p>
        </p:txBody>
      </p:sp>
      <p:sp>
        <p:nvSpPr>
          <p:cNvPr id="39941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39942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404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10</a:t>
            </a:r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3200" b="1" dirty="0">
                <a:latin typeface="Arial Narrow" pitchFamily="34" charset="0"/>
              </a:rPr>
              <a:t>       </a:t>
            </a:r>
            <a:r>
              <a:rPr lang="ru-RU" sz="3200" b="1" dirty="0">
                <a:latin typeface="+mn-lt"/>
              </a:rPr>
              <a:t>Для растений семейства </a:t>
            </a:r>
            <a:r>
              <a:rPr lang="ru-RU" sz="3200" b="1" dirty="0" smtClean="0">
                <a:latin typeface="+mn-lt"/>
              </a:rPr>
              <a:t>сложноцветные </a:t>
            </a:r>
            <a:r>
              <a:rPr lang="ru-RU" sz="3200" b="1" dirty="0">
                <a:latin typeface="+mn-lt"/>
              </a:rPr>
              <a:t>характерно соцветие:</a:t>
            </a:r>
          </a:p>
        </p:txBody>
      </p:sp>
      <p:sp useBgFill="1">
        <p:nvSpPr>
          <p:cNvPr id="39946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39947" name="WordArt 17"/>
          <p:cNvSpPr>
            <a:spLocks noChangeArrowheads="1" noChangeShapeType="1" noTextEdit="1"/>
          </p:cNvSpPr>
          <p:nvPr/>
        </p:nvSpPr>
        <p:spPr bwMode="auto">
          <a:xfrm>
            <a:off x="1857375" y="333375"/>
            <a:ext cx="67468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endParaRPr lang="ru-RU" sz="4800" b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4050" name="WordArt 18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«Семейства»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0"/>
            <a:ext cx="71438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6000" b="1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7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40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animBg="1"/>
      <p:bldP spid="44036" grpId="0" animBg="1"/>
      <p:bldP spid="44042" grpId="0" animBg="1"/>
      <p:bldP spid="44043" grpId="0" animBg="1"/>
      <p:bldP spid="44044" grpId="0" animBg="1"/>
      <p:bldP spid="4405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В) </a:t>
            </a:r>
            <a:r>
              <a:rPr lang="ru-RU" sz="3200" dirty="0" smtClean="0"/>
              <a:t>Баклажан</a:t>
            </a:r>
          </a:p>
          <a:p>
            <a:pPr algn="ctr">
              <a:lnSpc>
                <a:spcPct val="80000"/>
              </a:lnSpc>
            </a:pPr>
            <a:r>
              <a:rPr lang="ru-RU" sz="3200" dirty="0" smtClean="0"/>
              <a:t>обыкновенный</a:t>
            </a:r>
            <a:endParaRPr lang="ru-RU" sz="3200" dirty="0"/>
          </a:p>
        </p:txBody>
      </p:sp>
      <p:sp>
        <p:nvSpPr>
          <p:cNvPr id="45059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Б) </a:t>
            </a:r>
            <a:r>
              <a:rPr lang="ru-RU" sz="3200" dirty="0" smtClean="0"/>
              <a:t>Петуния</a:t>
            </a:r>
          </a:p>
          <a:p>
            <a:pPr algn="ctr">
              <a:lnSpc>
                <a:spcPct val="80000"/>
              </a:lnSpc>
            </a:pPr>
            <a:r>
              <a:rPr lang="ru-RU" sz="3200" dirty="0" smtClean="0"/>
              <a:t>гибридная</a:t>
            </a:r>
            <a:endParaRPr lang="ru-RU" sz="3200" dirty="0"/>
          </a:p>
        </p:txBody>
      </p:sp>
      <p:sp>
        <p:nvSpPr>
          <p:cNvPr id="45060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/>
              <a:t>А) </a:t>
            </a:r>
            <a:r>
              <a:rPr lang="ru-RU" sz="3200" dirty="0" smtClean="0"/>
              <a:t>Белена чёрная</a:t>
            </a:r>
            <a:endParaRPr lang="ru-RU" sz="3200" dirty="0"/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0966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6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506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20</a:t>
            </a:r>
          </a:p>
        </p:txBody>
      </p:sp>
      <p:sp>
        <p:nvSpPr>
          <p:cNvPr id="45068" name="AutoShape 12"/>
          <p:cNvSpPr>
            <a:spLocks noChangeArrowheads="1"/>
          </p:cNvSpPr>
          <p:nvPr/>
        </p:nvSpPr>
        <p:spPr bwMode="auto">
          <a:xfrm rot="10800000" flipH="1">
            <a:off x="250825" y="1844675"/>
            <a:ext cx="8569325" cy="2232025"/>
          </a:xfrm>
          <a:prstGeom prst="wedgeEllipseCallout">
            <a:avLst>
              <a:gd name="adj1" fmla="val -35847"/>
              <a:gd name="adj2" fmla="val 58032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30000"/>
              </a:lnSpc>
            </a:pPr>
            <a:r>
              <a:rPr lang="ru-RU" sz="3200" b="1" dirty="0">
                <a:latin typeface="+mn-lt"/>
              </a:rPr>
              <a:t>Ядовитое растение семейства Паслёновых</a:t>
            </a:r>
            <a:r>
              <a:rPr lang="ru-RU" sz="3200" b="1" dirty="0">
                <a:latin typeface="Arial Narrow" pitchFamily="34" charset="0"/>
              </a:rPr>
              <a:t>:</a:t>
            </a:r>
          </a:p>
        </p:txBody>
      </p:sp>
      <p:sp useBgFill="1">
        <p:nvSpPr>
          <p:cNvPr id="40970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0971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5073" name="WordArt 17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Семейства»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50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animBg="1"/>
      <p:bldP spid="45060" grpId="0" animBg="1"/>
      <p:bldP spid="45066" grpId="0" animBg="1"/>
      <p:bldP spid="45067" grpId="0" animBg="1"/>
      <p:bldP spid="45068" grpId="0" animBg="1"/>
      <p:bldP spid="450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54"/>
          <p:cNvGraphicFramePr>
            <a:graphicFrameLocks noGrp="1"/>
          </p:cNvGraphicFramePr>
          <p:nvPr/>
        </p:nvGraphicFramePr>
        <p:xfrm>
          <a:off x="357188" y="1500188"/>
          <a:ext cx="8342881" cy="4500000"/>
        </p:xfrm>
        <a:graphic>
          <a:graphicData uri="http://schemas.openxmlformats.org/drawingml/2006/table">
            <a:tbl>
              <a:tblPr/>
              <a:tblGrid>
                <a:gridCol w="3600000"/>
                <a:gridCol w="790840"/>
                <a:gridCol w="790840"/>
                <a:gridCol w="788681"/>
                <a:gridCol w="790840"/>
                <a:gridCol w="790840"/>
                <a:gridCol w="790840"/>
              </a:tblGrid>
              <a:tr h="90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66"/>
                          </a:solidFill>
                        </a:rPr>
                        <a:t>ЦИТОЛОГИЯ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89341" marR="89341"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5E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10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20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40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50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60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66"/>
                          </a:solidFill>
                        </a:rPr>
                        <a:t>БОТАНИКА</a:t>
                      </a:r>
                    </a:p>
                  </a:txBody>
                  <a:tcPr marL="89341" marR="89341"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5E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10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20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30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40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50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60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66"/>
                          </a:solidFill>
                        </a:rPr>
                        <a:t>СЕМЕЙСТВА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89341" marR="89341"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5E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10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20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30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40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50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60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400" b="1" dirty="0" smtClean="0">
                          <a:solidFill>
                            <a:srgbClr val="FF0066"/>
                          </a:solidFill>
                        </a:rPr>
                        <a:t> ЛЕГЕНДЫ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89341" marR="89341"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5E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10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action="ppaction://hlinksldjump"/>
                        </a:rPr>
                        <a:t>20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action="ppaction://hlinksldjump"/>
                        </a:rPr>
                        <a:t>30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action="ppaction://hlinksldjump"/>
                        </a:rPr>
                        <a:t>40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4" action="ppaction://hlinksldjump"/>
                        </a:rPr>
                        <a:t>50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5" action="ppaction://hlinksldjump"/>
                        </a:rPr>
                        <a:t>60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FF0066"/>
                          </a:solidFill>
                        </a:rPr>
                        <a:t>ВЕЛИКИЕ УЧЁНЫЕ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89341" marR="89341" marT="44671" marB="4467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5E5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6" action="ppaction://hlinksldjump"/>
                        </a:rPr>
                        <a:t>10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7" action="ppaction://hlinksldjump"/>
                        </a:rPr>
                        <a:t>20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8" action="ppaction://hlinksldjump"/>
                        </a:rPr>
                        <a:t>30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9" action="ppaction://hlinksldjump"/>
                        </a:rPr>
                        <a:t>40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0" action="ppaction://hlinksldjump"/>
                        </a:rPr>
                        <a:t>50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31" action="ppaction://hlinksldjump"/>
                        </a:rPr>
                        <a:t>60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341" marR="89341" marT="44671" marB="4467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5984" y="0"/>
            <a:ext cx="53578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</a:t>
            </a:r>
            <a:r>
              <a:rPr lang="ru-RU" sz="60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»</a:t>
            </a:r>
          </a:p>
        </p:txBody>
      </p:sp>
      <p:sp>
        <p:nvSpPr>
          <p:cNvPr id="14389" name="WordArt 2"/>
          <p:cNvSpPr>
            <a:spLocks noChangeArrowheads="1" noChangeShapeType="1" noTextEdit="1"/>
          </p:cNvSpPr>
          <p:nvPr/>
        </p:nvSpPr>
        <p:spPr bwMode="auto">
          <a:xfrm>
            <a:off x="571500" y="285750"/>
            <a:ext cx="12969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14390" name="Picture 4" descr="линия 9"/>
          <p:cNvPicPr>
            <a:picLocks noChangeAspect="1" noChangeArrowheads="1" noCrop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1500188" y="1000125"/>
            <a:ext cx="6335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11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57938" y="6143625"/>
            <a:ext cx="2482850" cy="476250"/>
          </a:xfrm>
          <a:prstGeom prst="bevel">
            <a:avLst>
              <a:gd name="adj" fmla="val 12500"/>
            </a:avLst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0066"/>
                </a:solidFill>
                <a:cs typeface="+mn-cs"/>
              </a:rPr>
              <a:t>Стартовая страница</a:t>
            </a:r>
          </a:p>
        </p:txBody>
      </p:sp>
      <p:sp>
        <p:nvSpPr>
          <p:cNvPr id="8" name="AutoShape 11">
            <a:hlinkClick r:id="rId3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596" y="6215082"/>
            <a:ext cx="2482850" cy="476250"/>
          </a:xfrm>
          <a:prstGeom prst="bevel">
            <a:avLst>
              <a:gd name="adj" fmla="val 12500"/>
            </a:avLst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FF0066"/>
                </a:solidFill>
                <a:cs typeface="+mn-cs"/>
              </a:rPr>
              <a:t>Итоги</a:t>
            </a:r>
            <a:endParaRPr lang="ru-RU" b="1" dirty="0">
              <a:solidFill>
                <a:srgbClr val="FF0066"/>
              </a:solidFill>
              <a:cs typeface="+mn-cs"/>
            </a:endParaRPr>
          </a:p>
        </p:txBody>
      </p:sp>
      <p:sp>
        <p:nvSpPr>
          <p:cNvPr id="12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85984" y="5429264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dirty="0" smtClean="0"/>
              <a:t>В</a:t>
            </a:r>
            <a:r>
              <a:rPr lang="ru-RU" sz="3200" dirty="0"/>
              <a:t>) </a:t>
            </a:r>
            <a:r>
              <a:rPr lang="ru-RU" sz="3200" dirty="0" smtClean="0"/>
              <a:t>Тростник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сахарный</a:t>
            </a:r>
            <a:endParaRPr lang="ru-RU" sz="3200" dirty="0"/>
          </a:p>
          <a:p>
            <a:pPr>
              <a:lnSpc>
                <a:spcPct val="80000"/>
              </a:lnSpc>
            </a:pPr>
            <a:r>
              <a:rPr lang="ru-RU" sz="3200" dirty="0"/>
              <a:t> </a:t>
            </a:r>
          </a:p>
        </p:txBody>
      </p:sp>
      <p:sp>
        <p:nvSpPr>
          <p:cNvPr id="46083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 dirty="0" smtClean="0"/>
              <a:t>Б) Рябчик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шахматный</a:t>
            </a:r>
            <a:endParaRPr lang="ru-RU" sz="3200" dirty="0"/>
          </a:p>
        </p:txBody>
      </p:sp>
      <p:sp>
        <p:nvSpPr>
          <p:cNvPr id="46084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 dirty="0"/>
              <a:t>А) </a:t>
            </a:r>
            <a:r>
              <a:rPr lang="ru-RU" sz="3200" dirty="0" smtClean="0"/>
              <a:t>Капуста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белокочанная</a:t>
            </a:r>
            <a:endParaRPr lang="ru-RU" sz="3200" dirty="0"/>
          </a:p>
        </p:txBody>
      </p:sp>
      <p:sp>
        <p:nvSpPr>
          <p:cNvPr id="41989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1990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0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609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30</a:t>
            </a:r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868490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К семейству </a:t>
            </a:r>
            <a:r>
              <a:rPr lang="ru-RU" sz="3200" b="1" dirty="0" smtClean="0">
                <a:latin typeface="+mn-lt"/>
              </a:rPr>
              <a:t>Лилейные </a:t>
            </a:r>
            <a:r>
              <a:rPr lang="ru-RU" sz="3200" b="1" dirty="0">
                <a:latin typeface="+mn-lt"/>
              </a:rPr>
              <a:t>относится:</a:t>
            </a:r>
          </a:p>
        </p:txBody>
      </p:sp>
      <p:sp useBgFill="1">
        <p:nvSpPr>
          <p:cNvPr id="41994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1995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6097" name="WordArt 17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Семейства»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60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  <p:bldP spid="46083" grpId="0" animBg="1"/>
      <p:bldP spid="46084" grpId="0" animBg="1"/>
      <p:bldP spid="46090" grpId="0" animBg="1"/>
      <p:bldP spid="46091" grpId="0" animBg="1"/>
      <p:bldP spid="46092" grpId="0" animBg="1"/>
      <p:bldP spid="4609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00250" y="5357813"/>
            <a:ext cx="4643438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В) Сложноцветные</a:t>
            </a:r>
          </a:p>
        </p:txBody>
      </p:sp>
      <p:sp>
        <p:nvSpPr>
          <p:cNvPr id="47107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Б) Лилейные</a:t>
            </a:r>
          </a:p>
        </p:txBody>
      </p:sp>
      <p:sp>
        <p:nvSpPr>
          <p:cNvPr id="47108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Розоцветные</a:t>
            </a:r>
          </a:p>
        </p:txBody>
      </p:sp>
      <p:sp>
        <p:nvSpPr>
          <p:cNvPr id="43013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3014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4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40</a:t>
            </a:r>
          </a:p>
        </p:txBody>
      </p:sp>
      <p:sp>
        <p:nvSpPr>
          <p:cNvPr id="47116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1944687"/>
          </a:xfrm>
          <a:prstGeom prst="wedgeEllipseCallout">
            <a:avLst>
              <a:gd name="adj1" fmla="val -35847"/>
              <a:gd name="adj2" fmla="val 66653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+mn-lt"/>
              </a:rPr>
              <a:t>       </a:t>
            </a:r>
            <a:r>
              <a:rPr lang="ru-RU" sz="2800" b="1" dirty="0" smtClean="0">
                <a:latin typeface="+mn-lt"/>
              </a:rPr>
              <a:t>Георгина </a:t>
            </a:r>
            <a:r>
              <a:rPr lang="ru-RU" sz="2800" b="1" dirty="0">
                <a:latin typeface="+mn-lt"/>
              </a:rPr>
              <a:t>– это растение семейства:</a:t>
            </a:r>
            <a:endParaRPr lang="ru-RU" sz="3000" b="1" dirty="0">
              <a:latin typeface="+mn-lt"/>
            </a:endParaRPr>
          </a:p>
        </p:txBody>
      </p:sp>
      <p:sp useBgFill="1">
        <p:nvSpPr>
          <p:cNvPr id="43018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3019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7121" name="WordArt 17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«Семейства»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71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animBg="1"/>
      <p:bldP spid="47108" grpId="0" animBg="1"/>
      <p:bldP spid="47114" grpId="0" animBg="1"/>
      <p:bldP spid="47115" grpId="0" animBg="1"/>
      <p:bldP spid="47116" grpId="0" animBg="1"/>
      <p:bldP spid="4712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Бобовые</a:t>
            </a:r>
          </a:p>
        </p:txBody>
      </p:sp>
      <p:sp>
        <p:nvSpPr>
          <p:cNvPr id="48131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6313" y="4286250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Розоцветные</a:t>
            </a:r>
          </a:p>
        </p:txBody>
      </p:sp>
      <p:sp>
        <p:nvSpPr>
          <p:cNvPr id="48132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Паслёновые</a:t>
            </a:r>
          </a:p>
        </p:txBody>
      </p:sp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4038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8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813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50</a:t>
            </a:r>
          </a:p>
        </p:txBody>
      </p:sp>
      <p:sp>
        <p:nvSpPr>
          <p:cNvPr id="48140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70000"/>
              </a:lnSpc>
            </a:pPr>
            <a:r>
              <a:rPr lang="ru-RU" sz="2800" b="1" dirty="0">
                <a:latin typeface="+mn-lt"/>
              </a:rPr>
              <a:t>       </a:t>
            </a:r>
            <a:r>
              <a:rPr lang="ru-RU" sz="3600" b="1" dirty="0">
                <a:latin typeface="+mn-lt"/>
              </a:rPr>
              <a:t>Плод </a:t>
            </a:r>
            <a:r>
              <a:rPr lang="ru-RU" sz="3600" b="1" dirty="0" smtClean="0">
                <a:latin typeface="+mn-lt"/>
              </a:rPr>
              <a:t>ягода - </a:t>
            </a:r>
            <a:r>
              <a:rPr lang="ru-RU" sz="3600" b="1" dirty="0">
                <a:latin typeface="+mn-lt"/>
              </a:rPr>
              <a:t>характерный признак растений семейства </a:t>
            </a:r>
            <a:r>
              <a:rPr lang="ru-RU" sz="3600" dirty="0">
                <a:latin typeface="+mn-lt"/>
              </a:rPr>
              <a:t>:</a:t>
            </a:r>
          </a:p>
        </p:txBody>
      </p:sp>
      <p:sp useBgFill="1">
        <p:nvSpPr>
          <p:cNvPr id="44042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4043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8145" name="WordArt 17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«Семейства»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81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8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nimBg="1"/>
      <p:bldP spid="48131" grpId="0" animBg="1"/>
      <p:bldP spid="48132" grpId="0" animBg="1"/>
      <p:bldP spid="48138" grpId="0" animBg="1"/>
      <p:bldP spid="48139" grpId="0" animBg="1"/>
      <p:bldP spid="48140" grpId="0" animBg="1"/>
      <p:bldP spid="4814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643188" y="5632450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Мотыльковые</a:t>
            </a:r>
            <a:endParaRPr lang="ru-RU" sz="3200" u="sng"/>
          </a:p>
        </p:txBody>
      </p:sp>
      <p:sp>
        <p:nvSpPr>
          <p:cNvPr id="49156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Злаковые</a:t>
            </a:r>
          </a:p>
        </p:txBody>
      </p:sp>
      <p:sp>
        <p:nvSpPr>
          <p:cNvPr id="45060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5061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2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4916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60</a:t>
            </a:r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 rot="10800000" flipH="1">
            <a:off x="250825" y="1989137"/>
            <a:ext cx="889317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latin typeface="+mn-lt"/>
              </a:rPr>
              <a:t>       Симбиоз </a:t>
            </a:r>
            <a:endParaRPr lang="ru-RU" sz="2800" b="1" dirty="0" smtClean="0">
              <a:latin typeface="+mn-lt"/>
            </a:endParaRP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latin typeface="+mn-lt"/>
              </a:rPr>
              <a:t>с азотфиксирующими бактериями </a:t>
            </a:r>
            <a:r>
              <a:rPr lang="ru-RU" sz="2800" b="1" dirty="0">
                <a:latin typeface="+mn-lt"/>
              </a:rPr>
              <a:t>характерен для растений семейства</a:t>
            </a:r>
            <a:r>
              <a:rPr lang="ru-RU" sz="2800" dirty="0">
                <a:latin typeface="+mn-lt"/>
              </a:rPr>
              <a:t>:</a:t>
            </a:r>
          </a:p>
        </p:txBody>
      </p:sp>
      <p:sp useBgFill="1">
        <p:nvSpPr>
          <p:cNvPr id="45065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5066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9169" name="WordArt 17"/>
          <p:cNvSpPr>
            <a:spLocks noChangeArrowheads="1" noChangeShapeType="1" noTextEdit="1"/>
          </p:cNvSpPr>
          <p:nvPr/>
        </p:nvSpPr>
        <p:spPr bwMode="auto">
          <a:xfrm>
            <a:off x="3924300" y="1196975"/>
            <a:ext cx="4968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«Семейства»</a:t>
            </a:r>
          </a:p>
        </p:txBody>
      </p:sp>
      <p:sp>
        <p:nvSpPr>
          <p:cNvPr id="14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940300" y="43735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Крестоцветные</a:t>
            </a:r>
            <a:endParaRPr lang="ru-RU" sz="3200" u="sng"/>
          </a:p>
        </p:txBody>
      </p:sp>
      <p:sp>
        <p:nvSpPr>
          <p:cNvPr id="16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491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/>
      <p:bldP spid="49156" grpId="0" animBg="1"/>
      <p:bldP spid="49162" grpId="0" animBg="1"/>
      <p:bldP spid="49163" grpId="0" animBg="1"/>
      <p:bldP spid="49164" grpId="0" animBg="1"/>
      <p:bldP spid="49169" grpId="0" animBg="1"/>
      <p:bldP spid="1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Астра </a:t>
            </a:r>
          </a:p>
        </p:txBody>
      </p:sp>
      <p:sp>
        <p:nvSpPr>
          <p:cNvPr id="50179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 dirty="0" smtClean="0"/>
              <a:t>Б) Ромашка</a:t>
            </a:r>
            <a:endParaRPr lang="ru-RU" sz="3200" dirty="0"/>
          </a:p>
        </p:txBody>
      </p:sp>
      <p:sp>
        <p:nvSpPr>
          <p:cNvPr id="50180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Лилия</a:t>
            </a:r>
          </a:p>
        </p:txBody>
      </p:sp>
      <p:sp>
        <p:nvSpPr>
          <p:cNvPr id="46085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6086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6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018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10</a:t>
            </a:r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atin typeface="+mn-lt"/>
              </a:rPr>
              <a:t>Название </a:t>
            </a:r>
            <a:r>
              <a:rPr lang="ru-RU" sz="3200" b="1" dirty="0" smtClean="0">
                <a:latin typeface="+mn-lt"/>
              </a:rPr>
              <a:t>этого </a:t>
            </a:r>
            <a:r>
              <a:rPr lang="ru-RU" sz="3200" b="1" dirty="0">
                <a:latin typeface="+mn-lt"/>
              </a:rPr>
              <a:t>растения  переводится как «звезда»</a:t>
            </a:r>
          </a:p>
        </p:txBody>
      </p:sp>
      <p:sp useBgFill="1">
        <p:nvSpPr>
          <p:cNvPr id="46090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6091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0193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01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79" grpId="0" animBg="1"/>
      <p:bldP spid="50180" grpId="0" animBg="1"/>
      <p:bldP spid="50186" grpId="0" animBg="1"/>
      <p:bldP spid="50187" grpId="0" animBg="1"/>
      <p:bldP spid="50188" grpId="0" animBg="1"/>
      <p:bldP spid="5019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84438" y="5516563"/>
            <a:ext cx="4032250" cy="1082675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Гусиный лук</a:t>
            </a:r>
          </a:p>
        </p:txBody>
      </p:sp>
      <p:sp>
        <p:nvSpPr>
          <p:cNvPr id="51203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16463" y="4581525"/>
            <a:ext cx="4032250" cy="10096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Зуб пантеры</a:t>
            </a:r>
          </a:p>
        </p:txBody>
      </p:sp>
      <p:sp>
        <p:nvSpPr>
          <p:cNvPr id="51204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50825" y="4508500"/>
            <a:ext cx="4032250" cy="1082675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Львиный зев</a:t>
            </a:r>
          </a:p>
        </p:txBody>
      </p:sp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7110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0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12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20</a:t>
            </a:r>
          </a:p>
        </p:txBody>
      </p:sp>
      <p:sp>
        <p:nvSpPr>
          <p:cNvPr id="51212" name="AutoShape 12"/>
          <p:cNvSpPr>
            <a:spLocks noChangeArrowheads="1"/>
          </p:cNvSpPr>
          <p:nvPr/>
        </p:nvSpPr>
        <p:spPr bwMode="auto">
          <a:xfrm rot="10800000" flipH="1">
            <a:off x="0" y="1785938"/>
            <a:ext cx="8858250" cy="2786062"/>
          </a:xfrm>
          <a:prstGeom prst="wedgeEllipseCallout">
            <a:avLst>
              <a:gd name="adj1" fmla="val -35847"/>
              <a:gd name="adj2" fmla="val 63227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3200" b="1" dirty="0"/>
              <a:t>Богиня Флора создала в честь подвига Геракла цветок, напоминающий окровавленную пасть – это…</a:t>
            </a:r>
          </a:p>
        </p:txBody>
      </p:sp>
      <p:sp useBgFill="1">
        <p:nvSpPr>
          <p:cNvPr id="47114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7115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17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12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3" grpId="0" animBg="1"/>
      <p:bldP spid="51204" grpId="0" animBg="1"/>
      <p:bldP spid="51210" grpId="0" animBg="1"/>
      <p:bldP spid="51211" grpId="0" animBg="1"/>
      <p:bldP spid="51212" grpId="0" animBg="1"/>
      <p:bldP spid="512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286000" y="5429263"/>
            <a:ext cx="3929074" cy="115409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В) Соловья</a:t>
            </a:r>
          </a:p>
        </p:txBody>
      </p:sp>
      <p:sp>
        <p:nvSpPr>
          <p:cNvPr id="52227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357693"/>
            <a:ext cx="3998942" cy="108901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 dirty="0"/>
              <a:t>Б) Жаворонка</a:t>
            </a:r>
          </a:p>
        </p:txBody>
      </p:sp>
      <p:sp>
        <p:nvSpPr>
          <p:cNvPr id="52228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357693"/>
            <a:ext cx="3819522" cy="1089019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А) Лебедя</a:t>
            </a:r>
          </a:p>
        </p:txBody>
      </p:sp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8134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4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30</a:t>
            </a:r>
          </a:p>
        </p:txBody>
      </p:sp>
      <p:sp>
        <p:nvSpPr>
          <p:cNvPr id="52236" name="AutoShape 12"/>
          <p:cNvSpPr>
            <a:spLocks noChangeArrowheads="1"/>
          </p:cNvSpPr>
          <p:nvPr/>
        </p:nvSpPr>
        <p:spPr bwMode="auto">
          <a:xfrm rot="10800000" flipH="1">
            <a:off x="250825" y="1989137"/>
            <a:ext cx="8569325" cy="2368556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800" b="1" dirty="0">
                <a:latin typeface="+mn-lt"/>
              </a:rPr>
              <a:t>  Многие наружные лепестки роз имеют розоватый оттенок, согласно  персидскому сказанию - это капельки крови:</a:t>
            </a:r>
            <a:endParaRPr lang="ru-RU" sz="3200" b="1" dirty="0">
              <a:latin typeface="+mn-lt"/>
            </a:endParaRPr>
          </a:p>
        </p:txBody>
      </p:sp>
      <p:sp useBgFill="1">
        <p:nvSpPr>
          <p:cNvPr id="48138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8139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2241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22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nimBg="1"/>
      <p:bldP spid="52228" grpId="0" animBg="1"/>
      <p:bldP spid="52234" grpId="0" animBg="1"/>
      <p:bldP spid="52235" grpId="0" animBg="1"/>
      <p:bldP spid="52236" grpId="0" animBg="1"/>
      <p:bldP spid="522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В) Ландыши</a:t>
            </a:r>
          </a:p>
        </p:txBody>
      </p:sp>
      <p:sp>
        <p:nvSpPr>
          <p:cNvPr id="53251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Лилии</a:t>
            </a:r>
          </a:p>
        </p:txBody>
      </p:sp>
      <p:sp>
        <p:nvSpPr>
          <p:cNvPr id="53252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Георгины</a:t>
            </a:r>
          </a:p>
        </p:txBody>
      </p:sp>
      <p:sp>
        <p:nvSpPr>
          <p:cNvPr id="49157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49158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8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325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40</a:t>
            </a:r>
          </a:p>
        </p:txBody>
      </p:sp>
      <p:sp>
        <p:nvSpPr>
          <p:cNvPr id="53260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3200" b="1" dirty="0"/>
              <a:t>Чудесные белые цветы, образовались из капель молока богини </a:t>
            </a:r>
            <a:r>
              <a:rPr lang="ru-RU" sz="3200" b="1" dirty="0" smtClean="0"/>
              <a:t>Геры - это</a:t>
            </a:r>
            <a:endParaRPr lang="ru-RU" sz="3200" b="1" dirty="0"/>
          </a:p>
        </p:txBody>
      </p:sp>
      <p:sp useBgFill="1">
        <p:nvSpPr>
          <p:cNvPr id="49162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49163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3265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32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53251" grpId="0" animBg="1"/>
      <p:bldP spid="53252" grpId="0" animBg="1"/>
      <p:bldP spid="53258" grpId="0" animBg="1"/>
      <p:bldP spid="53259" grpId="0" animBg="1"/>
      <p:bldP spid="53260" grpId="0" animBg="1"/>
      <p:bldP spid="5326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Нарцисс </a:t>
            </a:r>
          </a:p>
        </p:txBody>
      </p:sp>
      <p:sp>
        <p:nvSpPr>
          <p:cNvPr id="54275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Тюльпан</a:t>
            </a:r>
          </a:p>
        </p:txBody>
      </p:sp>
      <p:sp>
        <p:nvSpPr>
          <p:cNvPr id="54276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Амарилисс</a:t>
            </a:r>
          </a:p>
        </p:txBody>
      </p:sp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0182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2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428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50</a:t>
            </a:r>
          </a:p>
        </p:txBody>
      </p:sp>
      <p:sp>
        <p:nvSpPr>
          <p:cNvPr id="54284" name="AutoShape 12"/>
          <p:cNvSpPr>
            <a:spLocks noChangeArrowheads="1"/>
          </p:cNvSpPr>
          <p:nvPr/>
        </p:nvSpPr>
        <p:spPr bwMode="auto">
          <a:xfrm rot="10800000" flipH="1">
            <a:off x="1" y="1989136"/>
            <a:ext cx="9144000" cy="2225682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ru-RU" sz="2000" b="1" dirty="0">
                <a:latin typeface="+mn-lt"/>
              </a:rPr>
              <a:t>За одну луковицу этого растения один чудак отдал 24 четверти пшеницы, 8 четвертей ржи, 4 быка, 6 свиней, </a:t>
            </a:r>
            <a:r>
              <a:rPr lang="ru-RU" sz="2000" b="1" dirty="0" smtClean="0">
                <a:latin typeface="+mn-lt"/>
              </a:rPr>
              <a:t>12 овец</a:t>
            </a:r>
            <a:r>
              <a:rPr lang="ru-RU" sz="2000" b="1" dirty="0">
                <a:latin typeface="+mn-lt"/>
              </a:rPr>
              <a:t>, 2 бочонка масла, 4 пуда сыра, связку платьев</a:t>
            </a:r>
            <a:r>
              <a:rPr lang="ru-RU" sz="2000" b="1" dirty="0">
                <a:latin typeface="Arial Narrow" pitchFamily="34" charset="0"/>
              </a:rPr>
              <a:t>, </a:t>
            </a:r>
            <a:r>
              <a:rPr lang="ru-RU" sz="2000" b="1" dirty="0" smtClean="0">
                <a:latin typeface="Arial Narrow" pitchFamily="34" charset="0"/>
              </a:rPr>
              <a:t>серебряный кубок</a:t>
            </a:r>
            <a:endParaRPr lang="ru-RU" sz="2000" b="1" dirty="0">
              <a:latin typeface="Arial Narrow" pitchFamily="34" charset="0"/>
            </a:endParaRPr>
          </a:p>
        </p:txBody>
      </p:sp>
      <p:sp useBgFill="1">
        <p:nvSpPr>
          <p:cNvPr id="50186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0187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4289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42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nimBg="1"/>
      <p:bldP spid="54275" grpId="0" animBg="1"/>
      <p:bldP spid="54276" grpId="0" animBg="1"/>
      <p:bldP spid="54282" grpId="0" animBg="1"/>
      <p:bldP spid="54283" grpId="0" animBg="1"/>
      <p:bldP spid="54284" grpId="0" animBg="1"/>
      <p:bldP spid="5428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85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000"/>
              <a:t>в) Незабудка</a:t>
            </a:r>
          </a:p>
        </p:txBody>
      </p:sp>
      <p:sp>
        <p:nvSpPr>
          <p:cNvPr id="55299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000" dirty="0"/>
              <a:t>б) </a:t>
            </a:r>
            <a:r>
              <a:rPr lang="ru-RU" sz="3000" dirty="0" smtClean="0"/>
              <a:t>Георгина</a:t>
            </a:r>
            <a:endParaRPr lang="ru-RU" sz="3000" dirty="0"/>
          </a:p>
        </p:txBody>
      </p:sp>
      <p:sp>
        <p:nvSpPr>
          <p:cNvPr id="55300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</a:t>
            </a:r>
            <a:r>
              <a:rPr lang="ru-RU" sz="3000"/>
              <a:t>Гвоздика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1206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6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53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60</a:t>
            </a:r>
          </a:p>
        </p:txBody>
      </p:sp>
      <p:sp>
        <p:nvSpPr>
          <p:cNvPr id="55308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atin typeface="Arial Narrow" pitchFamily="34" charset="0"/>
              </a:rPr>
              <a:t>Богиня Диана обвинила в неудачной охоте весело играющего на свирели пастушка и вырвала у него глаза. После этого пришла в ужас  и решила увековечить эти жалобно смотрящие на неё глаза. О каком растении идёт речь:</a:t>
            </a:r>
          </a:p>
        </p:txBody>
      </p:sp>
      <p:sp useBgFill="1">
        <p:nvSpPr>
          <p:cNvPr id="51210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1211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5313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9743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«Легенды»</a:t>
            </a: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53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nimBg="1"/>
      <p:bldP spid="55299" grpId="0" animBg="1"/>
      <p:bldP spid="55300" grpId="0" animBg="1"/>
      <p:bldP spid="55306" grpId="0" animBg="1"/>
      <p:bldP spid="55307" grpId="0" animBg="1"/>
      <p:bldP spid="55308" grpId="0" animBg="1"/>
      <p:bldP spid="553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714356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+ 10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pic>
        <p:nvPicPr>
          <p:cNvPr id="15363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sp useBgFill="1">
        <p:nvSpPr>
          <p:cNvPr id="15365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26" y="6215082"/>
            <a:ext cx="2411413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Продолжить игру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43314"/>
            <a:ext cx="2543175" cy="1704975"/>
          </a:xfrm>
          <a:prstGeom prst="rect">
            <a:avLst/>
          </a:prstGeom>
        </p:spPr>
      </p:pic>
      <p:pic>
        <p:nvPicPr>
          <p:cNvPr id="8" name="Рисунок 7" descr="http://im0-tub-ru.yandex.net/i?id=a8f46f143ec80fc47a82672ad20e02d5-126-144&amp;n=21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643050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1643050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pic>
        <p:nvPicPr>
          <p:cNvPr id="15" name="Рисунок 14" descr="https://upload.wikimedia.org/wikipedia/commons/thumb/7/79/Theophrastus.jpg/220px-Theophrastus.jpg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4929198"/>
            <a:ext cx="11906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0" y="3643314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357554" y="4929198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pic>
        <p:nvPicPr>
          <p:cNvPr id="16" name="Рисунок 15" descr="открытка август цветы астры звездная радость чудо - Цветы. АСТРЫ!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86578" y="3857628"/>
            <a:ext cx="1476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6572232" y="3786190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FF0066"/>
                </a:solidFill>
              </a:rPr>
              <a:t> 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pic>
        <p:nvPicPr>
          <p:cNvPr id="18" name="Рисунок 17" descr="http://im0-tub-ru.yandex.net/i?id=c4bcf5abcb1910c51a51063c206dd410-27-144&amp;n=21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86578" y="1857364"/>
            <a:ext cx="2057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572232" y="1857364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3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9" grpId="0" animBg="1"/>
      <p:bldP spid="21" grpId="0" animBg="1"/>
      <p:bldP spid="24" grpId="0" animBg="1"/>
      <p:bldP spid="17" grpId="0" animBg="1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3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2800"/>
              <a:t>В) К. А.Тимирязев</a:t>
            </a:r>
          </a:p>
        </p:txBody>
      </p:sp>
      <p:sp>
        <p:nvSpPr>
          <p:cNvPr id="56323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2800"/>
              <a:t>Б) К. Линней</a:t>
            </a:r>
          </a:p>
        </p:txBody>
      </p:sp>
      <p:sp>
        <p:nvSpPr>
          <p:cNvPr id="56324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3200"/>
              <a:t>А) Теофраст</a:t>
            </a:r>
            <a:endParaRPr lang="ru-RU" sz="2800"/>
          </a:p>
        </p:txBody>
      </p:sp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2230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0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63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10</a:t>
            </a:r>
          </a:p>
        </p:txBody>
      </p:sp>
      <p:sp>
        <p:nvSpPr>
          <p:cNvPr id="56332" name="AutoShape 12"/>
          <p:cNvSpPr>
            <a:spLocks noChangeArrowheads="1"/>
          </p:cNvSpPr>
          <p:nvPr/>
        </p:nvSpPr>
        <p:spPr bwMode="auto">
          <a:xfrm rot="10800000" flipH="1">
            <a:off x="285750" y="2000250"/>
            <a:ext cx="8569325" cy="1857378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70000"/>
              </a:lnSpc>
            </a:pPr>
            <a:endParaRPr lang="ru-RU" sz="3600" b="1" dirty="0">
              <a:latin typeface="Arial Narrow" pitchFamily="34" charset="0"/>
            </a:endParaRPr>
          </a:p>
          <a:p>
            <a:pPr algn="ctr">
              <a:lnSpc>
                <a:spcPct val="70000"/>
              </a:lnSpc>
            </a:pPr>
            <a:r>
              <a:rPr lang="ru-RU" sz="3600" b="1" dirty="0">
                <a:latin typeface="+mn-lt"/>
              </a:rPr>
              <a:t>«Отец» ботаники</a:t>
            </a:r>
          </a:p>
        </p:txBody>
      </p:sp>
      <p:sp useBgFill="1">
        <p:nvSpPr>
          <p:cNvPr id="52234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Продолжить игру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2235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6337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63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6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6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nimBg="1"/>
      <p:bldP spid="56323" grpId="0" animBg="1"/>
      <p:bldP spid="56324" grpId="0" animBg="1"/>
      <p:bldP spid="56330" grpId="0" animBg="1"/>
      <p:bldP spid="56331" grpId="0" animBg="1"/>
      <p:bldP spid="56332" grpId="0" animBg="1"/>
      <p:bldP spid="5633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3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39750" y="5300663"/>
            <a:ext cx="3384550" cy="936625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 dirty="0"/>
              <a:t>Б</a:t>
            </a:r>
            <a:r>
              <a:rPr lang="ru-RU" sz="2800" dirty="0" smtClean="0"/>
              <a:t>) </a:t>
            </a:r>
            <a:r>
              <a:rPr lang="ru-RU" sz="2800" dirty="0"/>
              <a:t>К.А. Тимирязев</a:t>
            </a:r>
            <a:endParaRPr lang="ru-RU" sz="3200" dirty="0"/>
          </a:p>
        </p:txBody>
      </p:sp>
      <p:sp>
        <p:nvSpPr>
          <p:cNvPr id="57347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859338" y="5229225"/>
            <a:ext cx="4033837" cy="86360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 dirty="0"/>
              <a:t>В</a:t>
            </a:r>
            <a:r>
              <a:rPr lang="ru-RU" sz="2800" dirty="0" smtClean="0"/>
              <a:t>) </a:t>
            </a:r>
            <a:r>
              <a:rPr lang="ru-RU" sz="2800" dirty="0"/>
              <a:t>Ч. Дарвин</a:t>
            </a:r>
            <a:endParaRPr lang="ru-RU" sz="3200" dirty="0"/>
          </a:p>
        </p:txBody>
      </p:sp>
      <p:sp>
        <p:nvSpPr>
          <p:cNvPr id="57348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484438" y="4292600"/>
            <a:ext cx="3382962" cy="935038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/>
              <a:t>А) К. Линней</a:t>
            </a:r>
            <a:endParaRPr lang="ru-RU" sz="3200"/>
          </a:p>
        </p:txBody>
      </p:sp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3254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4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73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20</a:t>
            </a:r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 rot="10800000" flipH="1">
            <a:off x="250825" y="1714488"/>
            <a:ext cx="8569325" cy="1941515"/>
          </a:xfrm>
          <a:prstGeom prst="wedgeEllipseCallout">
            <a:avLst>
              <a:gd name="adj1" fmla="val -35940"/>
              <a:gd name="adj2" fmla="val 57509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70000"/>
              </a:lnSpc>
            </a:pPr>
            <a:endParaRPr lang="ru-RU" sz="3000" b="1" dirty="0">
              <a:latin typeface="Arial Narrow" pitchFamily="34" charset="0"/>
            </a:endParaRPr>
          </a:p>
          <a:p>
            <a:pPr algn="ctr">
              <a:lnSpc>
                <a:spcPct val="70000"/>
              </a:lnSpc>
            </a:pPr>
            <a:r>
              <a:rPr lang="ru-RU" sz="3000" b="1" dirty="0">
                <a:latin typeface="+mn-lt"/>
              </a:rPr>
              <a:t>«Отец» систематики?</a:t>
            </a:r>
          </a:p>
        </p:txBody>
      </p:sp>
      <p:sp useBgFill="1">
        <p:nvSpPr>
          <p:cNvPr id="53258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3259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7361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73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7" grpId="0" animBg="1"/>
      <p:bldP spid="57348" grpId="0" animBg="1"/>
      <p:bldP spid="57354" grpId="0" animBg="1"/>
      <p:bldP spid="57355" grpId="0" animBg="1"/>
      <p:bldP spid="57356" grpId="0" animBg="1"/>
      <p:bldP spid="5736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3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Н. И. Вавилов</a:t>
            </a:r>
          </a:p>
        </p:txBody>
      </p:sp>
      <p:sp>
        <p:nvSpPr>
          <p:cNvPr id="58371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К. А. Тимирязев</a:t>
            </a:r>
          </a:p>
        </p:txBody>
      </p:sp>
      <p:sp>
        <p:nvSpPr>
          <p:cNvPr id="58372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Н. М. Верзилин </a:t>
            </a:r>
          </a:p>
        </p:txBody>
      </p:sp>
      <p:sp>
        <p:nvSpPr>
          <p:cNvPr id="54277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4278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83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30</a:t>
            </a:r>
          </a:p>
        </p:txBody>
      </p:sp>
      <p:sp>
        <p:nvSpPr>
          <p:cNvPr id="58380" name="AutoShape 12"/>
          <p:cNvSpPr>
            <a:spLocks noChangeArrowheads="1"/>
          </p:cNvSpPr>
          <p:nvPr/>
        </p:nvSpPr>
        <p:spPr bwMode="auto">
          <a:xfrm rot="10800000" flipH="1">
            <a:off x="214282" y="1785926"/>
            <a:ext cx="8569325" cy="2000265"/>
          </a:xfrm>
          <a:prstGeom prst="wedgeEllipseCallout">
            <a:avLst>
              <a:gd name="adj1" fmla="val -35884"/>
              <a:gd name="adj2" fmla="val 57546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 sz="3000" b="1" dirty="0">
              <a:latin typeface="Arial Narrow" pitchFamily="34" charset="0"/>
            </a:endParaRPr>
          </a:p>
          <a:p>
            <a:pPr algn="ctr"/>
            <a:r>
              <a:rPr lang="ru-RU" sz="3000" b="1" dirty="0">
                <a:latin typeface="+mn-lt"/>
              </a:rPr>
              <a:t>Процессы фотосинтеза изучал:</a:t>
            </a:r>
          </a:p>
        </p:txBody>
      </p:sp>
      <p:sp useBgFill="1">
        <p:nvSpPr>
          <p:cNvPr id="54282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4283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8385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83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58371" grpId="0" animBg="1"/>
      <p:bldP spid="58372" grpId="0" animBg="1"/>
      <p:bldP spid="58378" grpId="0" animBg="1"/>
      <p:bldP spid="58379" grpId="0" animBg="1"/>
      <p:bldP spid="58380" grpId="0" animBg="1"/>
      <p:bldP spid="5838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3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555875" y="5632450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К. А.Тимирязев</a:t>
            </a:r>
          </a:p>
        </p:txBody>
      </p:sp>
      <p:sp>
        <p:nvSpPr>
          <p:cNvPr id="59395" name="Oval 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111750" y="4508500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Н. И. Вавилов</a:t>
            </a:r>
          </a:p>
        </p:txBody>
      </p:sp>
      <p:sp>
        <p:nvSpPr>
          <p:cNvPr id="59396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79388" y="4508500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Н. М. Верзилин</a:t>
            </a:r>
          </a:p>
        </p:txBody>
      </p:sp>
      <p:sp>
        <p:nvSpPr>
          <p:cNvPr id="55301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5302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2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40</a:t>
            </a:r>
          </a:p>
        </p:txBody>
      </p:sp>
      <p:sp>
        <p:nvSpPr>
          <p:cNvPr id="59404" name="AutoShape 12"/>
          <p:cNvSpPr>
            <a:spLocks noChangeArrowheads="1"/>
          </p:cNvSpPr>
          <p:nvPr/>
        </p:nvSpPr>
        <p:spPr bwMode="auto">
          <a:xfrm rot="10800000" flipH="1">
            <a:off x="250825" y="1628775"/>
            <a:ext cx="8569325" cy="2952750"/>
          </a:xfrm>
          <a:prstGeom prst="wedgeEllipseCallout">
            <a:avLst>
              <a:gd name="adj1" fmla="val -35884"/>
              <a:gd name="adj2" fmla="val 48759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70000"/>
              </a:lnSpc>
            </a:pPr>
            <a:r>
              <a:rPr lang="ru-RU" sz="2800" b="1" dirty="0">
                <a:latin typeface="+mn-lt"/>
              </a:rPr>
              <a:t>Учёный, педагог, писатель – автор книг «Путешествие с домашними растениями», «По следам Робинзона» – это:</a:t>
            </a:r>
          </a:p>
        </p:txBody>
      </p:sp>
      <p:sp useBgFill="1">
        <p:nvSpPr>
          <p:cNvPr id="55306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5307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9409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594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/>
      <p:bldP spid="59396" grpId="0" animBg="1"/>
      <p:bldP spid="59402" grpId="0" animBg="1"/>
      <p:bldP spid="59403" grpId="0" animBg="1"/>
      <p:bldP spid="59404" grpId="0" animBg="1"/>
      <p:bldP spid="5940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30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sz="2800"/>
              <a:t>В) Н. И Вавилов</a:t>
            </a:r>
          </a:p>
        </p:txBody>
      </p:sp>
      <p:sp>
        <p:nvSpPr>
          <p:cNvPr id="60419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К.А. Тимирязев</a:t>
            </a:r>
            <a:endParaRPr lang="ru-RU" sz="2800"/>
          </a:p>
        </p:txBody>
      </p:sp>
      <p:sp>
        <p:nvSpPr>
          <p:cNvPr id="60420" name="Oval 4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2800"/>
              <a:t>А) К. Линней</a:t>
            </a:r>
          </a:p>
        </p:txBody>
      </p:sp>
      <p:sp>
        <p:nvSpPr>
          <p:cNvPr id="56325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6326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6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6042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50</a:t>
            </a:r>
          </a:p>
        </p:txBody>
      </p:sp>
      <p:sp>
        <p:nvSpPr>
          <p:cNvPr id="60428" name="AutoShape 12"/>
          <p:cNvSpPr>
            <a:spLocks noChangeArrowheads="1"/>
          </p:cNvSpPr>
          <p:nvPr/>
        </p:nvSpPr>
        <p:spPr bwMode="auto">
          <a:xfrm rot="10800000" flipH="1">
            <a:off x="250825" y="1916113"/>
            <a:ext cx="8569325" cy="2232025"/>
          </a:xfrm>
          <a:prstGeom prst="wedgeEllipseCallout">
            <a:avLst>
              <a:gd name="adj1" fmla="val -35847"/>
              <a:gd name="adj2" fmla="val 61236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10000"/>
              </a:lnSpc>
            </a:pPr>
            <a:r>
              <a:rPr lang="ru-RU" sz="2800" b="1" dirty="0">
                <a:latin typeface="+mn-lt"/>
              </a:rPr>
              <a:t>       Селекционер, автор учения о центрах происхождения культурных растений ?</a:t>
            </a:r>
          </a:p>
        </p:txBody>
      </p:sp>
      <p:sp useBgFill="1">
        <p:nvSpPr>
          <p:cNvPr id="56330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6331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0433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604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0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  <p:bldP spid="60419" grpId="0" animBg="1"/>
      <p:bldP spid="60420" grpId="0" animBg="1"/>
      <p:bldP spid="60426" grpId="0" animBg="1"/>
      <p:bldP spid="60427" grpId="0" animBg="1"/>
      <p:bldP spid="60428" grpId="0" animBg="1"/>
      <p:bldP spid="6043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>
            <a:alphaModFix amt="29000"/>
            <a:duotone>
              <a:schemeClr val="accent1">
                <a:shade val="45000"/>
                <a:satMod val="135000"/>
              </a:schemeClr>
              <a:prstClr val="white"/>
            </a:duotone>
            <a:lum bright="-26000" contrast="3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411413" y="5373688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В) Теофраст</a:t>
            </a:r>
          </a:p>
          <a:p>
            <a:pPr algn="ctr">
              <a:lnSpc>
                <a:spcPct val="80000"/>
              </a:lnSpc>
            </a:pPr>
            <a:endParaRPr lang="ru-RU" sz="3200"/>
          </a:p>
        </p:txBody>
      </p:sp>
      <p:sp>
        <p:nvSpPr>
          <p:cNvPr id="61443" name="Oval 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790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Б) Ж. Б. Ламарк</a:t>
            </a:r>
            <a:endParaRPr lang="ru-RU"/>
          </a:p>
        </p:txBody>
      </p:sp>
      <p:sp>
        <p:nvSpPr>
          <p:cNvPr id="61444" name="Oval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4221163"/>
            <a:ext cx="4032250" cy="1225550"/>
          </a:xfrm>
          <a:prstGeom prst="ellipse">
            <a:avLst/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1905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ru-RU" sz="3200"/>
              <a:t>А) К. Линней</a:t>
            </a:r>
          </a:p>
        </p:txBody>
      </p:sp>
      <p:sp>
        <p:nvSpPr>
          <p:cNvPr id="57349" name="WordArt 5"/>
          <p:cNvSpPr>
            <a:spLocks noChangeArrowheads="1" noChangeShapeType="1" noTextEdit="1"/>
          </p:cNvSpPr>
          <p:nvPr/>
        </p:nvSpPr>
        <p:spPr bwMode="auto">
          <a:xfrm>
            <a:off x="468313" y="404813"/>
            <a:ext cx="12969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57350" name="Picture 9" descr="линия 9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908050"/>
            <a:ext cx="6335713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0" name="WordArt 10"/>
          <p:cNvSpPr>
            <a:spLocks noChangeArrowheads="1" noChangeShapeType="1" noTextEdit="1"/>
          </p:cNvSpPr>
          <p:nvPr/>
        </p:nvSpPr>
        <p:spPr bwMode="auto">
          <a:xfrm>
            <a:off x="2700338" y="1341438"/>
            <a:ext cx="1152525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ТЕМА :</a:t>
            </a:r>
          </a:p>
        </p:txBody>
      </p:sp>
      <p:sp>
        <p:nvSpPr>
          <p:cNvPr id="614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981075"/>
            <a:ext cx="720725" cy="647700"/>
          </a:xfrm>
          <a:prstGeom prst="actionButtonBlank">
            <a:avLst/>
          </a:prstGeom>
          <a:gradFill rotWithShape="1">
            <a:gsLst>
              <a:gs pos="0">
                <a:schemeClr val="accent1"/>
              </a:gs>
              <a:gs pos="100000">
                <a:srgbClr val="000066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400" b="1"/>
              <a:t>60</a:t>
            </a:r>
          </a:p>
        </p:txBody>
      </p:sp>
      <p:sp>
        <p:nvSpPr>
          <p:cNvPr id="61452" name="AutoShape 12"/>
          <p:cNvSpPr>
            <a:spLocks noChangeArrowheads="1"/>
          </p:cNvSpPr>
          <p:nvPr/>
        </p:nvSpPr>
        <p:spPr bwMode="auto">
          <a:xfrm rot="10800000" flipH="1">
            <a:off x="250825" y="1989138"/>
            <a:ext cx="8569325" cy="2232025"/>
          </a:xfrm>
          <a:prstGeom prst="wedgeEllipseCallout">
            <a:avLst>
              <a:gd name="adj1" fmla="val -35829"/>
              <a:gd name="adj2" fmla="val 64505"/>
            </a:avLst>
          </a:prstGeom>
          <a:gradFill rotWithShape="1">
            <a:gsLst>
              <a:gs pos="0">
                <a:srgbClr val="666699"/>
              </a:gs>
              <a:gs pos="50000">
                <a:srgbClr val="FFFFCC"/>
              </a:gs>
              <a:gs pos="100000">
                <a:srgbClr val="666699"/>
              </a:gs>
            </a:gsLst>
            <a:lin ang="5400000" scaled="1"/>
          </a:gradFill>
          <a:ln w="57150" cmpd="thickThin">
            <a:solidFill>
              <a:schemeClr val="bg2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Какой учёный ввёл</a:t>
            </a:r>
          </a:p>
          <a:p>
            <a:pPr algn="ctr">
              <a:lnSpc>
                <a:spcPct val="90000"/>
              </a:lnSpc>
            </a:pPr>
            <a:r>
              <a:rPr lang="ru-RU" sz="2800" b="1" dirty="0">
                <a:latin typeface="+mn-lt"/>
              </a:rPr>
              <a:t>термин «биология»?</a:t>
            </a:r>
          </a:p>
        </p:txBody>
      </p:sp>
      <p:sp useBgFill="1">
        <p:nvSpPr>
          <p:cNvPr id="57354" name="AutoShape 15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19796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sp>
        <p:nvSpPr>
          <p:cNvPr id="57355" name="WordArt 1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67691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94"/>
              </a:avLst>
            </a:prstTxWarp>
          </a:bodyPr>
          <a:lstStyle/>
          <a:p>
            <a:pPr algn="ctr"/>
            <a:r>
              <a:rPr lang="ru-RU" sz="48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«Кругозор»</a:t>
            </a:r>
            <a:endParaRPr lang="ru-RU" sz="48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66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61457" name="WordArt 17"/>
          <p:cNvSpPr>
            <a:spLocks noChangeArrowheads="1" noChangeShapeType="1" noTextEdit="1"/>
          </p:cNvSpPr>
          <p:nvPr/>
        </p:nvSpPr>
        <p:spPr bwMode="auto">
          <a:xfrm>
            <a:off x="3995738" y="1196975"/>
            <a:ext cx="48244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«ВЕЛИКИЕ УЧЁНЫЕ»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85" decel="1000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385" decel="100000"/>
                                        <p:tgtEl>
                                          <p:spTgt spid="614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385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/>
      <p:bldP spid="61443" grpId="0" animBg="1"/>
      <p:bldP spid="61444" grpId="0" animBg="1"/>
      <p:bldP spid="61450" grpId="0" animBg="1"/>
      <p:bldP spid="61451" grpId="0" animBg="1"/>
      <p:bldP spid="61452" grpId="0" animBg="1"/>
      <p:bldP spid="6145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F1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29400"/>
            <a:ext cx="90678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F14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0" name="WordArt 8"/>
          <p:cNvSpPr>
            <a:spLocks noChangeArrowheads="1" noChangeShapeType="1" noTextEdit="1"/>
          </p:cNvSpPr>
          <p:nvPr/>
        </p:nvSpPr>
        <p:spPr bwMode="auto">
          <a:xfrm>
            <a:off x="357188" y="571500"/>
            <a:ext cx="2847975" cy="914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21752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kern="10" dirty="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11" name="фанфары 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1143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00364" y="428604"/>
            <a:ext cx="5328446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«Кругозор»</a:t>
            </a:r>
          </a:p>
        </p:txBody>
      </p:sp>
      <p:pic>
        <p:nvPicPr>
          <p:cNvPr id="10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714488"/>
            <a:ext cx="2000264" cy="17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428868"/>
            <a:ext cx="2219253" cy="198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7414" y="1714488"/>
            <a:ext cx="19166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0" y="4643446"/>
            <a:ext cx="9144000" cy="12618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Поздравляем  победителей! </a:t>
            </a:r>
          </a:p>
          <a:p>
            <a:pPr algn="ctr">
              <a:defRPr/>
            </a:pP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50B6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500066" cy="285752"/>
          </a:xfrm>
          <a:prstGeom prst="actionButtonForwardNext">
            <a:avLst/>
          </a:prstGeom>
          <a:solidFill>
            <a:schemeClr val="tx2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452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33400"/>
            <a:ext cx="8429684" cy="681022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50B6F"/>
                </a:solidFill>
              </a:rPr>
              <a:t>Творческое домашнее задание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50B6F"/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50B6F"/>
                </a:solidFill>
              </a:rPr>
              <a:t>на выбор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50B6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4929222"/>
          </a:xfrm>
        </p:spPr>
        <p:txBody>
          <a:bodyPr/>
          <a:lstStyle/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err="1" smtClean="0"/>
              <a:t>Синквейн</a:t>
            </a:r>
            <a:r>
              <a:rPr lang="ru-RU" dirty="0" smtClean="0"/>
              <a:t> «Царство Растений»</a:t>
            </a:r>
          </a:p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smtClean="0"/>
              <a:t>Презентация «Самая интересная книга о растениях». </a:t>
            </a:r>
          </a:p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smtClean="0"/>
              <a:t>Сказка «Путешествие в страну Ботанику»</a:t>
            </a:r>
          </a:p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smtClean="0"/>
              <a:t>Кроссворд «Самые интересные растения»</a:t>
            </a:r>
          </a:p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smtClean="0"/>
              <a:t>Викторина для одноклассников «Царство Растений»</a:t>
            </a:r>
          </a:p>
          <a:p>
            <a:pPr>
              <a:buClr>
                <a:srgbClr val="F50B6F"/>
              </a:buClr>
              <a:buFont typeface="Symbol" pitchFamily="18" charset="2"/>
              <a:buChar char="*"/>
            </a:pPr>
            <a:r>
              <a:rPr lang="ru-RU" dirty="0" smtClean="0"/>
              <a:t>Стихотворение о красоте родной природы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500066" cy="285752"/>
          </a:xfrm>
          <a:prstGeom prst="actionButtonForwardNext">
            <a:avLst/>
          </a:prstGeom>
          <a:solidFill>
            <a:schemeClr val="tx2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28"/>
            <a:ext cx="3714776" cy="428628"/>
          </a:xfrm>
        </p:spPr>
        <p:txBody>
          <a:bodyPr/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50B6F"/>
                </a:solidFill>
              </a:rPr>
              <a:t>Рефлексия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F50B6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86808" cy="57150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</a:t>
            </a:r>
            <a:r>
              <a:rPr lang="ru-RU" sz="2400" i="1" dirty="0" smtClean="0"/>
              <a:t>Выберите  в каждом пункте и подчеркните то, что вы делали на уроке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1.Я на уроке: слушал, дополнял, исправлял, помогал, закрепил знания.</a:t>
            </a:r>
          </a:p>
          <a:p>
            <a:r>
              <a:rPr lang="ru-RU" sz="2400" dirty="0" smtClean="0"/>
              <a:t>2.Я в группе: выступал, помогал, выдвигал идею, обсуждал, учился работать в группе.</a:t>
            </a:r>
          </a:p>
          <a:p>
            <a:r>
              <a:rPr lang="ru-RU" sz="2400" dirty="0" smtClean="0"/>
              <a:t>3.Мы на уроке: работали, дополняли, делали выводы, выступали.</a:t>
            </a:r>
          </a:p>
          <a:p>
            <a:r>
              <a:rPr lang="ru-RU" sz="2400" dirty="0" smtClean="0"/>
              <a:t>4.Мы в группе: обсуждали, анализировали, выбирали, слушали друг друга.</a:t>
            </a:r>
          </a:p>
          <a:p>
            <a:r>
              <a:rPr lang="ru-RU" sz="2400" dirty="0" smtClean="0"/>
              <a:t>5.Оцени свою работу в группе (подчеркни оценку): 5,4,3</a:t>
            </a:r>
          </a:p>
          <a:p>
            <a:r>
              <a:rPr lang="ru-RU" sz="2400" dirty="0" smtClean="0"/>
              <a:t>6.Оцени работу группы (подчеркни оценку): 5,4,3</a:t>
            </a:r>
          </a:p>
          <a:p>
            <a:endParaRPr lang="ru-RU" sz="20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500066" cy="285752"/>
          </a:xfrm>
          <a:prstGeom prst="actionButtonForwardNext">
            <a:avLst/>
          </a:prstGeom>
          <a:solidFill>
            <a:schemeClr val="tx2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F1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629400"/>
            <a:ext cx="90678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F14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0" name="WordArt 8"/>
          <p:cNvSpPr>
            <a:spLocks noChangeArrowheads="1" noChangeShapeType="1" noTextEdit="1"/>
          </p:cNvSpPr>
          <p:nvPr/>
        </p:nvSpPr>
        <p:spPr bwMode="auto">
          <a:xfrm>
            <a:off x="357188" y="571500"/>
            <a:ext cx="2847975" cy="914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217527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kern="10" dirty="0">
                <a:ln w="158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</a:t>
            </a:r>
          </a:p>
        </p:txBody>
      </p:sp>
      <p:pic>
        <p:nvPicPr>
          <p:cNvPr id="11" name="фанфары 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1143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00364" y="428604"/>
            <a:ext cx="5328446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«Кругозор»</a:t>
            </a:r>
          </a:p>
        </p:txBody>
      </p:sp>
      <p:pic>
        <p:nvPicPr>
          <p:cNvPr id="10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714488"/>
            <a:ext cx="2000264" cy="17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428868"/>
            <a:ext cx="2219253" cy="198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7414" y="1714488"/>
            <a:ext cx="19166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0" y="4643446"/>
            <a:ext cx="9144000" cy="107721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  <a:sp3d extrusionH="57150">
              <a:bevelT w="82550" h="38100" prst="coolSlant"/>
            </a:sp3d>
          </a:bodyPr>
          <a:lstStyle/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Благодарим за сотрудничество!</a:t>
            </a:r>
          </a:p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50B6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Всем успехов, любознательности!</a:t>
            </a: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29652" y="6357958"/>
            <a:ext cx="500066" cy="285752"/>
          </a:xfrm>
          <a:prstGeom prst="actionButtonForwardNext">
            <a:avLst/>
          </a:prstGeom>
          <a:solidFill>
            <a:schemeClr val="tx2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645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45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142976" y="928670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+ 20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sp useBgFill="1">
        <p:nvSpPr>
          <p:cNvPr id="16387" name="AutoShape 1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26" y="6215082"/>
            <a:ext cx="2411412" cy="433388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pic>
        <p:nvPicPr>
          <p:cNvPr id="16388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pic>
        <p:nvPicPr>
          <p:cNvPr id="6" name="Рисунок 5" descr="http://im2-tub-ru.yandex.net/i?id=af92a9371029a0ff9b860051b84bb5a0-31-144&amp;n=21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714488"/>
            <a:ext cx="14763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yoscyamus niger 001.jpg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1571612"/>
            <a:ext cx="1190624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oco de mer 3 seeds.jpg">
            <a:hlinkClick r:id="rId9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3857628"/>
            <a:ext cx="2214578" cy="1233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arl von Linné.jpg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29058" y="4929198"/>
            <a:ext cx="142876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171448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3314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572232" y="1571612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492919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pic>
        <p:nvPicPr>
          <p:cNvPr id="1026" name="Picture 2" descr="C:\Users\User\Pictures\грибы,цветы\DSC01583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44" y="4071942"/>
            <a:ext cx="964395" cy="128586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572232" y="3786190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0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5"/>
          <p:cNvSpPr>
            <a:spLocks noGrp="1"/>
          </p:cNvSpPr>
          <p:nvPr>
            <p:ph type="title"/>
          </p:nvPr>
        </p:nvSpPr>
        <p:spPr>
          <a:xfrm>
            <a:off x="642910" y="-285776"/>
            <a:ext cx="7696200" cy="1000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Ресурсы</a:t>
            </a:r>
          </a:p>
        </p:txBody>
      </p:sp>
      <p:sp>
        <p:nvSpPr>
          <p:cNvPr id="59395" name="Содержимое 6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4038600"/>
          </a:xfrm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</a:rPr>
              <a:t>Плахов И. А. Биологические игры. Растения. Грибы. Лишайник. 6 класс.: метод. Пособие/ И. А. Плахов. – М. : ВЛАДОС, 2005.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Пономарёва И. </a:t>
            </a:r>
            <a:r>
              <a:rPr lang="ru-RU" sz="1800" dirty="0" err="1" smtClean="0">
                <a:solidFill>
                  <a:schemeClr val="bg1"/>
                </a:solidFill>
              </a:rPr>
              <a:t>Н.,Корнилова</a:t>
            </a:r>
            <a:r>
              <a:rPr lang="ru-RU" sz="1800" dirty="0" smtClean="0">
                <a:solidFill>
                  <a:schemeClr val="bg1"/>
                </a:solidFill>
              </a:rPr>
              <a:t> О.А., </a:t>
            </a:r>
            <a:r>
              <a:rPr lang="ru-RU" sz="1800" dirty="0" err="1" smtClean="0">
                <a:solidFill>
                  <a:schemeClr val="bg1"/>
                </a:solidFill>
              </a:rPr>
              <a:t>Кучменко</a:t>
            </a:r>
            <a:r>
              <a:rPr lang="ru-RU" sz="1800" dirty="0" smtClean="0">
                <a:solidFill>
                  <a:schemeClr val="bg1"/>
                </a:solidFill>
              </a:rPr>
              <a:t> В. С. Биология: 6 класс: Учебник для учащихся общеобразовательных </a:t>
            </a:r>
            <a:r>
              <a:rPr lang="ru-RU" sz="1800" dirty="0" err="1" smtClean="0">
                <a:solidFill>
                  <a:schemeClr val="bg1"/>
                </a:solidFill>
              </a:rPr>
              <a:t>учрежд</a:t>
            </a:r>
            <a:r>
              <a:rPr lang="ru-RU" sz="1800" dirty="0" smtClean="0">
                <a:solidFill>
                  <a:schemeClr val="bg1"/>
                </a:solidFill>
              </a:rPr>
              <a:t>/ Под редакцией про. И. Н. Пономарёвой.- М.: </a:t>
            </a:r>
            <a:r>
              <a:rPr lang="ru-RU" sz="1800" dirty="0" err="1" smtClean="0">
                <a:solidFill>
                  <a:schemeClr val="bg1"/>
                </a:solidFill>
              </a:rPr>
              <a:t>Вентана</a:t>
            </a:r>
            <a:r>
              <a:rPr lang="ru-RU" sz="1800" dirty="0" smtClean="0">
                <a:solidFill>
                  <a:schemeClr val="bg1"/>
                </a:solidFill>
              </a:rPr>
              <a:t> - Граф, 2008.</a:t>
            </a:r>
          </a:p>
          <a:p>
            <a:r>
              <a:rPr lang="ru-RU" sz="1800" dirty="0" smtClean="0">
                <a:hlinkClick r:id="rId2"/>
              </a:rPr>
              <a:t>http://biology623.blogspot.ru/2011/11/blog-post_22.html</a:t>
            </a:r>
            <a:r>
              <a:rPr lang="ru-RU" sz="1800" dirty="0" smtClean="0"/>
              <a:t> - хлоропласты</a:t>
            </a:r>
          </a:p>
          <a:p>
            <a:r>
              <a:rPr lang="ru-RU" sz="1800" dirty="0" smtClean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commons.</a:t>
            </a:r>
            <a:r>
              <a:rPr lang="ru-RU" sz="1800" dirty="0" err="1" smtClean="0">
                <a:hlinkClick r:id="rId3"/>
              </a:rPr>
              <a:t>wiki</a:t>
            </a:r>
            <a:r>
              <a:rPr lang="en-US" sz="1800" dirty="0" smtClean="0">
                <a:hlinkClick r:id="rId3"/>
              </a:rPr>
              <a:t>m</a:t>
            </a:r>
            <a:r>
              <a:rPr lang="ru-RU" sz="1800" dirty="0" err="1" smtClean="0">
                <a:hlinkClick r:id="rId3"/>
              </a:rPr>
              <a:t>edia.org</a:t>
            </a:r>
            <a:r>
              <a:rPr lang="en-US" sz="1800" dirty="0" smtClean="0">
                <a:hlinkClick r:id="rId3"/>
              </a:rPr>
              <a:t>//</a:t>
            </a:r>
            <a:r>
              <a:rPr lang="ru-RU" sz="1800" dirty="0" err="1" smtClean="0">
                <a:hlinkClick r:id="rId3"/>
              </a:rPr>
              <a:t>wik</a:t>
            </a:r>
            <a:r>
              <a:rPr lang="en-US" sz="1800" dirty="0" err="1" smtClean="0">
                <a:hlinkClick r:id="rId3"/>
              </a:rPr>
              <a:t>i</a:t>
            </a:r>
            <a:r>
              <a:rPr lang="en-US" sz="1800" dirty="0" smtClean="0">
                <a:hlinkClick r:id="rId3"/>
              </a:rPr>
              <a:t>/</a:t>
            </a:r>
            <a:r>
              <a:rPr lang="ru-RU" sz="1800" dirty="0" smtClean="0"/>
              <a:t> -белена чёрная, Вавилов, вельвичия, гвоздика, георгин, каламус, кедровые орешки, Ламарк, лилия, Линней,  </a:t>
            </a:r>
            <a:r>
              <a:rPr lang="ru-RU" sz="1800" dirty="0" err="1" smtClean="0"/>
              <a:t>мамонтово</a:t>
            </a:r>
            <a:r>
              <a:rPr lang="ru-RU" sz="1800" dirty="0" smtClean="0"/>
              <a:t> дерево, плоды </a:t>
            </a:r>
            <a:r>
              <a:rPr lang="ru-RU" sz="1800" dirty="0" err="1" smtClean="0"/>
              <a:t>сейшельской</a:t>
            </a:r>
            <a:r>
              <a:rPr lang="ru-RU" sz="1800" dirty="0" smtClean="0"/>
              <a:t> пальмы, рябчик шахматный, симбиоз, соловей, Теофраст, Тимирязев, тюльпан, плод ягода</a:t>
            </a:r>
          </a:p>
          <a:p>
            <a:r>
              <a:rPr lang="ru-RU" sz="1800" dirty="0" smtClean="0">
                <a:hlinkClick r:id="rId4"/>
              </a:rPr>
              <a:t>http://lekci.ru/docs/index-119542.html-</a:t>
            </a:r>
            <a:r>
              <a:rPr lang="ru-RU" sz="1800" dirty="0" smtClean="0"/>
              <a:t>  соцветие корзинка</a:t>
            </a:r>
          </a:p>
          <a:p>
            <a:r>
              <a:rPr lang="ru-RU" sz="1800" dirty="0" smtClean="0">
                <a:hlinkClick r:id="rId5"/>
              </a:rPr>
              <a:t>http://liubavyshka.ru/photo</a:t>
            </a:r>
            <a:r>
              <a:rPr lang="ru-RU" sz="1800" dirty="0" smtClean="0"/>
              <a:t>  - смайлики.</a:t>
            </a:r>
          </a:p>
          <a:p>
            <a:r>
              <a:rPr lang="ru-RU" sz="1800" dirty="0" smtClean="0">
                <a:hlinkClick r:id="rId6"/>
              </a:rPr>
              <a:t>http://otkrytkabest.ru/photo/347-0-24950</a:t>
            </a:r>
            <a:r>
              <a:rPr lang="ru-RU" sz="1800" dirty="0" smtClean="0"/>
              <a:t> - астра</a:t>
            </a:r>
          </a:p>
          <a:p>
            <a:r>
              <a:rPr lang="ru-RU" sz="1800" dirty="0" smtClean="0">
                <a:hlinkClick r:id="rId7"/>
              </a:rPr>
              <a:t>http://read.ru/author/20728</a:t>
            </a:r>
            <a:r>
              <a:rPr lang="ru-RU" sz="1800" dirty="0" smtClean="0"/>
              <a:t> - Верзилин</a:t>
            </a:r>
          </a:p>
          <a:p>
            <a:r>
              <a:rPr lang="ru-RU" sz="1800" dirty="0" smtClean="0">
                <a:hlinkClick r:id="rId8"/>
              </a:rPr>
              <a:t>http://rudocs.exdat.com/docs/index-323597.html</a:t>
            </a:r>
            <a:r>
              <a:rPr lang="ru-RU" sz="1800" dirty="0" smtClean="0"/>
              <a:t> - митохондрия</a:t>
            </a:r>
          </a:p>
          <a:p>
            <a:r>
              <a:rPr lang="en-US" sz="1800" dirty="0" smtClean="0">
                <a:hlinkClick r:id="rId9"/>
              </a:rPr>
              <a:t>http://test.henrik-viebrock.de/ocw/vacuole-cell</a:t>
            </a:r>
            <a:r>
              <a:rPr lang="ru-RU" sz="1800" dirty="0" smtClean="0"/>
              <a:t> - вакуоль</a:t>
            </a:r>
          </a:p>
          <a:p>
            <a:r>
              <a:rPr lang="ru-RU" sz="1800" dirty="0" smtClean="0">
                <a:hlinkClick r:id="rId10"/>
              </a:rPr>
              <a:t>http://www.sc109.ru/content/distant/bio/6.html</a:t>
            </a:r>
            <a:r>
              <a:rPr lang="ru-RU" sz="1800" dirty="0" smtClean="0"/>
              <a:t> - растительная клетка</a:t>
            </a:r>
          </a:p>
          <a:p>
            <a:r>
              <a:rPr lang="ru-RU" sz="1800" dirty="0" smtClean="0">
                <a:hlinkClick r:id="rId11" invalidUrl="http:///"/>
              </a:rPr>
              <a:t>http://</a:t>
            </a:r>
            <a:r>
              <a:rPr lang="ru-RU" sz="1800" dirty="0" smtClean="0">
                <a:hlinkClick r:id="rId12"/>
              </a:rPr>
              <a:t>zapoved.ru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13"/>
              </a:rPr>
              <a:t>Красная Книга</a:t>
            </a:r>
            <a:r>
              <a:rPr lang="ru-RU" sz="1800" dirty="0" smtClean="0"/>
              <a:t>›</a:t>
            </a:r>
            <a:r>
              <a:rPr lang="ru-RU" sz="1800" dirty="0" smtClean="0">
                <a:hlinkClick r:id="rId14"/>
              </a:rPr>
              <a:t>346/</a:t>
            </a:r>
            <a:r>
              <a:rPr lang="ru-RU" sz="1800" dirty="0" err="1" smtClean="0">
                <a:hlinkClick r:id="rId14"/>
              </a:rPr>
              <a:t>Астрагал-кунгурский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</p:txBody>
      </p:sp>
      <p:sp>
        <p:nvSpPr>
          <p:cNvPr id="6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214678" y="6400800"/>
            <a:ext cx="4291034" cy="4572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Автор: </a:t>
            </a:r>
            <a:r>
              <a:rPr lang="ru-RU" dirty="0" err="1" smtClean="0"/>
              <a:t>Баянова</a:t>
            </a:r>
            <a:r>
              <a:rPr lang="ru-RU" dirty="0" smtClean="0"/>
              <a:t> И. В., учитель биологии МБОУ </a:t>
            </a:r>
            <a:r>
              <a:rPr lang="ru-RU" dirty="0" err="1" smtClean="0"/>
              <a:t>Кыласовская</a:t>
            </a:r>
            <a:r>
              <a:rPr lang="ru-RU" dirty="0" smtClean="0"/>
              <a:t> СОШ</a:t>
            </a:r>
            <a:endParaRPr lang="ru-RU" dirty="0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00100" y="714356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+ 30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pic>
        <p:nvPicPr>
          <p:cNvPr id="17411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sp useBgFill="1">
        <p:nvSpPr>
          <p:cNvPr id="17414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13" y="6215063"/>
            <a:ext cx="24114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pic>
        <p:nvPicPr>
          <p:cNvPr id="7" name="Рисунок 6" descr="http://im0-tub-ru.yandex.net/i?id=a8f46f143ec80fc47a82672ad20e02d5-126-144&amp;n=21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71448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Welwitschia-mirabilis-female.jpg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714752"/>
            <a:ext cx="2071702" cy="16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ritillaria meleagris LJ barje.jpg">
            <a:hlinkClick r:id="rId9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58082" y="1714488"/>
            <a:ext cx="1143008" cy="148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Kliment Timiryazev.jpg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00496" y="4857760"/>
            <a:ext cx="1143008" cy="168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0-tub-ru.yandex.net/i?id=095760f5904165694be1a0e5f603cf45-73-144&amp;n=21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 rot="5400000">
            <a:off x="6607982" y="4107663"/>
            <a:ext cx="157163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upload.wikimedia.org/wikipedia/commons/thumb/8/83/Luscinia_megarhynchos_Istria_01.jpg/200px-Luscinia_megarhynchos_Istria_01.jpg">
            <a:hlinkClick r:id="rId1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929586" y="3929066"/>
            <a:ext cx="121441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0" y="1500174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3714752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72232" y="1571612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2232" y="3929066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FF0066"/>
                </a:solidFill>
              </a:rPr>
              <a:t> 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4857760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2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714356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+ 40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pic>
        <p:nvPicPr>
          <p:cNvPr id="18435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sp useBgFill="1">
        <p:nvSpPr>
          <p:cNvPr id="18438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13" y="6215063"/>
            <a:ext cx="24114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pic>
        <p:nvPicPr>
          <p:cNvPr id="7" name="Рисунок 6" descr="Vacuole Cell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1857364"/>
            <a:ext cx="10572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zapoved.ru/UserFiles/image001(52)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3571876"/>
            <a:ext cx="12859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ahliaDahlstarSunsetPink.jpg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1571612"/>
            <a:ext cx="161924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ilium candidum 2.jpg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768" y="4000504"/>
            <a:ext cx="15698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ниги Верзилин Николай в книжном интернет-магазине Read.ru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57620" y="4929198"/>
            <a:ext cx="12144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1500174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571876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72232" y="1571612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72232" y="3857628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FF0066"/>
                </a:solidFill>
              </a:rPr>
              <a:t> 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492919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0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714356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+ 50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pic>
        <p:nvPicPr>
          <p:cNvPr id="19459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sp useBgFill="1">
        <p:nvSpPr>
          <p:cNvPr id="19462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13" y="6215063"/>
            <a:ext cx="24114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Продолжить игру</a:t>
            </a:r>
          </a:p>
        </p:txBody>
      </p:sp>
      <p:pic>
        <p:nvPicPr>
          <p:cNvPr id="7" name="Рисунок 6" descr="http://im3-tub-ru.yandex.net/i?id=e8dcdb51b387ad10221e0ff7b488a85b-40-144&amp;n=21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643050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upload.wikimedia.org/wikipedia/commons/thumb/9/9e/CaliforniaTree.jpg/89px-CaliforniaTree.jpg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3857628"/>
            <a:ext cx="13573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ownloads\Aardappel_bessen_Fresco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1643050"/>
            <a:ext cx="24288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Tulip - floriade canberra.jpg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768" y="3857629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Nikolai Vavilov NYWTS.jpg">
            <a:hlinkClick r:id="rId12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29058" y="5000636"/>
            <a:ext cx="1452556" cy="151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1643050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85762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72232" y="1643050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492919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72232" y="3857628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FF0066"/>
                </a:solidFill>
              </a:rPr>
              <a:t> 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0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785794"/>
            <a:ext cx="7072312" cy="2071687"/>
          </a:xfrm>
        </p:spPr>
        <p:txBody>
          <a:bodyPr/>
          <a:lstStyle/>
          <a:p>
            <a:pPr algn="ctr" eaLnBrk="1" hangingPunct="1">
              <a:lnSpc>
                <a:spcPct val="140000"/>
              </a:lnSpc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+ 60</a:t>
            </a:r>
            <a:r>
              <a:rPr lang="ru-RU" sz="4900" b="1" dirty="0" smtClean="0">
                <a:solidFill>
                  <a:srgbClr val="FF0000"/>
                </a:solidFill>
              </a:rPr>
              <a:t> </a:t>
            </a:r>
            <a:r>
              <a:rPr lang="ru-RU" sz="4100" b="1" i="1" dirty="0" smtClean="0">
                <a:solidFill>
                  <a:srgbClr val="FF0000"/>
                </a:solidFill>
              </a:rPr>
              <a:t>баллов</a:t>
            </a:r>
          </a:p>
        </p:txBody>
      </p:sp>
      <p:pic>
        <p:nvPicPr>
          <p:cNvPr id="20483" name="Picture 8" descr="http://liubavyshka.ru/_ph/80/2/868450491.gif?140740958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928813"/>
            <a:ext cx="28749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00250" y="285750"/>
            <a:ext cx="5000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4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  <a:defRPr/>
            </a:pPr>
            <a:r>
              <a:rPr lang="ru-RU" sz="4100" b="1" i="1" kern="0" dirty="0">
                <a:solidFill>
                  <a:srgbClr val="FF0000"/>
                </a:solidFill>
                <a:latin typeface="+mn-lt"/>
                <a:cs typeface="+mn-cs"/>
              </a:rPr>
              <a:t>Ответ верный!</a:t>
            </a:r>
          </a:p>
        </p:txBody>
      </p:sp>
      <p:sp useBgFill="1">
        <p:nvSpPr>
          <p:cNvPr id="20486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00813" y="6215063"/>
            <a:ext cx="2411412" cy="433387"/>
          </a:xfrm>
          <a:prstGeom prst="bevel">
            <a:avLst>
              <a:gd name="adj" fmla="val 12500"/>
            </a:avLst>
          </a:prstGeom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Продолжить игру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План урока в группе Ц21(Цветовод) II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1928802"/>
            <a:ext cx="20288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upload.wikimedia.org/wikipedia/commons/thumb/7/76/Siberian_pine_nuts-2.jpg/250px-Siberian_pine_nuts-2.jpg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3643314"/>
            <a:ext cx="228601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upload.wikimedia.org/wikipedia/commons/thumb/a/ab/Primary_and_secondary_cotton_roots.jpg/220px-Primary_and_secondary_cotton_roots.jpg">
            <a:hlinkClick r:id="rId9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1714488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W carnation4051.jpg">
            <a:hlinkClick r:id="rId11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929454" y="3929066"/>
            <a:ext cx="1943100" cy="145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Jean-baptiste lamarck2.jpg">
            <a:hlinkClick r:id="rId13"/>
          </p:cNvPr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86182" y="4929198"/>
            <a:ext cx="1666870" cy="144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1500174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ЦИТОЛОГИЯ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43314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БОТАНИКА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72232" y="1571612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СЕМЕЙСТВА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72232" y="3714752"/>
            <a:ext cx="2571768" cy="1714512"/>
          </a:xfrm>
          <a:prstGeom prst="rect">
            <a:avLst/>
          </a:prstGeom>
          <a:gradFill flip="none" rotWithShape="1"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FF0066"/>
                </a:solidFill>
              </a:rPr>
              <a:t> ЛЕГЕНДЫ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54" y="4929198"/>
            <a:ext cx="2571768" cy="1714512"/>
          </a:xfrm>
          <a:prstGeom prst="rect">
            <a:avLst/>
          </a:prstGeom>
          <a:gradFill>
            <a:gsLst>
              <a:gs pos="83000">
                <a:srgbClr val="2C5E56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smtClean="0">
                <a:solidFill>
                  <a:srgbClr val="FF0066"/>
                </a:solidFill>
              </a:rPr>
              <a:t>ВЕЛИКИЕ УЧЁНЫЕ</a:t>
            </a:r>
            <a:endParaRPr lang="ru-RU" b="1" i="1" dirty="0" smtClean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0" name="Номер слайда 6"/>
          <p:cNvSpPr txBox="1">
            <a:spLocks/>
          </p:cNvSpPr>
          <p:nvPr/>
        </p:nvSpPr>
        <p:spPr bwMode="auto">
          <a:xfrm>
            <a:off x="0" y="6400800"/>
            <a:ext cx="396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378B5-3813-4B53-8BDA-54AEB6173A11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Click="0">
    <p:cut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4579" grpId="0" build="p"/>
      <p:bldP spid="11" grpId="0" build="p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Studio">
  <a:themeElements>
    <a:clrScheme name="Другая 9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000000"/>
      </a:hlink>
      <a:folHlink>
        <a:srgbClr val="5AB0AE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3090</TotalTime>
  <Words>1942</Words>
  <Application>Microsoft Office PowerPoint</Application>
  <PresentationFormat>Экран (4:3)</PresentationFormat>
  <Paragraphs>607</Paragraphs>
  <Slides>50</Slides>
  <Notes>31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Studio</vt:lpstr>
      <vt:lpstr>Слайд 1</vt:lpstr>
      <vt:lpstr>Правила игры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Творческое домашнее задание на выбор</vt:lpstr>
      <vt:lpstr>Рефлексия</vt:lpstr>
      <vt:lpstr>Слайд 49</vt:lpstr>
      <vt:lpstr>Ресурсы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160</cp:revision>
  <dcterms:created xsi:type="dcterms:W3CDTF">2004-10-02T07:16:38Z</dcterms:created>
  <dcterms:modified xsi:type="dcterms:W3CDTF">2015-01-10T09:03:21Z</dcterms:modified>
</cp:coreProperties>
</file>