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6" r:id="rId2"/>
    <p:sldId id="291" r:id="rId3"/>
    <p:sldId id="307" r:id="rId4"/>
    <p:sldId id="286" r:id="rId5"/>
    <p:sldId id="322" r:id="rId6"/>
    <p:sldId id="294" r:id="rId7"/>
    <p:sldId id="323" r:id="rId8"/>
    <p:sldId id="324" r:id="rId9"/>
    <p:sldId id="321" r:id="rId10"/>
    <p:sldId id="313" r:id="rId11"/>
    <p:sldId id="328" r:id="rId12"/>
    <p:sldId id="330" r:id="rId13"/>
    <p:sldId id="329" r:id="rId14"/>
    <p:sldId id="331" r:id="rId15"/>
    <p:sldId id="332" r:id="rId16"/>
    <p:sldId id="319" r:id="rId17"/>
    <p:sldId id="325" r:id="rId18"/>
    <p:sldId id="326" r:id="rId19"/>
    <p:sldId id="327" r:id="rId20"/>
    <p:sldId id="317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4365"/>
    <a:srgbClr val="336699"/>
    <a:srgbClr val="59C4D9"/>
    <a:srgbClr val="760000"/>
    <a:srgbClr val="990000"/>
    <a:srgbClr val="FF99FF"/>
    <a:srgbClr val="000000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88" autoAdjust="0"/>
    <p:restoredTop sz="97196" autoAdjust="0"/>
  </p:normalViewPr>
  <p:slideViewPr>
    <p:cSldViewPr>
      <p:cViewPr>
        <p:scale>
          <a:sx n="75" d="100"/>
          <a:sy n="75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0" lang="ru-RU" altLang="ru-RU" sz="2400" smtClean="0"/>
            </a:p>
          </p:txBody>
        </p:sp>
      </p:grp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rot="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grpSp>
        <p:nvGrpSpPr>
          <p:cNvPr id="13" name="Group 16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grpSp>
        <p:nvGrpSpPr>
          <p:cNvPr id="16" name="Group 19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8" y="111"/>
            <a:chExt cx="5509" cy="102"/>
          </a:xfrm>
        </p:grpSpPr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grpSp>
        <p:nvGrpSpPr>
          <p:cNvPr id="19" name="Group 4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20" name="Rectangle 5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0" lang="ru-RU" altLang="ru-RU" sz="2400" smtClean="0"/>
            </a:p>
          </p:txBody>
        </p:sp>
      </p:grpSp>
      <p:grpSp>
        <p:nvGrpSpPr>
          <p:cNvPr id="22" name="Group 7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23" name="Rectangle 8"/>
            <p:cNvSpPr>
              <a:spLocks noChangeArrowheads="1"/>
            </p:cNvSpPr>
            <p:nvPr/>
          </p:nvSpPr>
          <p:spPr bwMode="auto">
            <a:xfrm rot="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4" name="Rectangle 9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grpSp>
        <p:nvGrpSpPr>
          <p:cNvPr id="25" name="Group 10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26" name="Rectangle 11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7" name="Rectangle 12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grpSp>
        <p:nvGrpSpPr>
          <p:cNvPr id="28" name="Group 13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29" name="Rectangle 14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" name="Rectangle 15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sp>
        <p:nvSpPr>
          <p:cNvPr id="121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 anchorCtr="1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1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15BAD-A1B2-44E1-B738-F26753BA04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524B-694C-4F8C-A628-5C8D0A85CE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38900" y="381000"/>
            <a:ext cx="201930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590550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45398-4CEF-4F90-85DA-3454F55280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7F036-5BC0-440A-8188-A7EB2E0951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C5E3F-D829-4083-943E-5C1E36199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3B06F-1EDD-4AB7-A5DE-3BC70EAE7B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C0D91-DB4E-4BD9-93D3-634DF9C3F7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7061F-AB08-4617-A842-439D4FB6E8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C2665-910A-4577-93AA-F16FD00285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B9413-0A8A-4470-ACDA-2D9744AC36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927B7-2884-4125-89F2-44D6B8F09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2D6FF"/>
            </a:gs>
            <a:gs pos="100000">
              <a:srgbClr val="00006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00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50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3A1899-47BF-408E-8978-7BA4D9F6BC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1044" name="Rectangle 8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5" name="Rectangle 9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0" lang="ru-RU" altLang="ru-RU" sz="2400" smtClean="0"/>
            </a:p>
          </p:txBody>
        </p:sp>
      </p:grpSp>
      <p:grpSp>
        <p:nvGrpSpPr>
          <p:cNvPr id="1032" name="Group 10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1042" name="Rectangle 11"/>
            <p:cNvSpPr>
              <a:spLocks noChangeArrowheads="1"/>
            </p:cNvSpPr>
            <p:nvPr/>
          </p:nvSpPr>
          <p:spPr bwMode="auto">
            <a:xfrm rot="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3" name="Rectangle 12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grpSp>
        <p:nvGrpSpPr>
          <p:cNvPr id="1033" name="Group 13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040" name="Rectangle 14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1" name="Rectangle 15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grpSp>
        <p:nvGrpSpPr>
          <p:cNvPr id="1034" name="Group 16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038" name="Rectangle 17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9" name="Rectangle 18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8" y="111"/>
            <a:chExt cx="5509" cy="102"/>
          </a:xfrm>
        </p:grpSpPr>
        <p:sp>
          <p:nvSpPr>
            <p:cNvPr id="1036" name="Rectangle 20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7" name="Rectangle 21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../../../DOCUME~1/class/LOCALS~1/Temp/&#1084;&#1085;&#1086;&#1075;&#1086;&#1075;&#1088;&#1072;&#1085;&#1085;&#1080;&#1082;&#1080;/www.nips.riss-telecom.ru/poly/uniform/convex/archimedean/vrml/truncated_cuboctahedron.wrl" TargetMode="External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3" name="Группа 2"/>
          <p:cNvGrpSpPr>
            <a:grpSpLocks/>
          </p:cNvGrpSpPr>
          <p:nvPr/>
        </p:nvGrpSpPr>
        <p:grpSpPr bwMode="auto">
          <a:xfrm>
            <a:off x="3419475" y="393700"/>
            <a:ext cx="5260975" cy="1528763"/>
            <a:chOff x="3635896" y="188640"/>
            <a:chExt cx="5261601" cy="1528172"/>
          </a:xfrm>
        </p:grpSpPr>
        <p:pic>
          <p:nvPicPr>
            <p:cNvPr id="4" name="Picture 11" descr="und7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flipH="1" flipV="1">
              <a:off x="3707904" y="260648"/>
              <a:ext cx="5184576" cy="1079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3996302" y="188640"/>
              <a:ext cx="4248655" cy="46178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accent5">
                      <a:lumMod val="90000"/>
                    </a:schemeClr>
                  </a:solidFill>
                  <a:cs typeface="+mn-cs"/>
                </a:rPr>
                <a:t>Элективный курс</a:t>
              </a: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3635896" y="688510"/>
              <a:ext cx="4753541" cy="1028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tIns="76176" bIns="38088" anchor="ctr">
              <a:spAutoFit/>
            </a:bodyPr>
            <a:lstStyle/>
            <a:p>
              <a:pPr algn="ctr" eaLnBrk="0" hangingPunct="0"/>
              <a:r>
                <a:rPr lang="ru-RU" sz="2000" b="1" i="1">
                  <a:solidFill>
                    <a:srgbClr val="EBD6FF"/>
                  </a:solidFill>
                  <a:latin typeface="Monotype Corsiva" pitchFamily="66" charset="0"/>
                  <a:cs typeface="Times New Roman" pitchFamily="18" charset="0"/>
                </a:rPr>
                <a:t>«Математика и гармония окружающего мира»   </a:t>
              </a:r>
              <a:endParaRPr lang="ru-RU" sz="2000" b="1">
                <a:solidFill>
                  <a:srgbClr val="EBD6FF"/>
                </a:solidFill>
                <a:latin typeface="Monotype Corsiva" pitchFamily="66" charset="0"/>
              </a:endParaRPr>
            </a:p>
            <a:p>
              <a:pPr algn="ctr" eaLnBrk="0" hangingPunct="0"/>
              <a:endParaRPr lang="ru-RU" sz="2000"/>
            </a:p>
          </p:txBody>
        </p:sp>
      </p:grpSp>
      <p:pic>
        <p:nvPicPr>
          <p:cNvPr id="13314" name="Рисунок 6" descr="эмблема школы ГБОУ 1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0" y="404813"/>
            <a:ext cx="2087563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39552" y="2708920"/>
            <a:ext cx="8226965" cy="800219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spcAft>
                <a:spcPts val="3000"/>
              </a:spcAft>
              <a:defRPr/>
            </a:pPr>
            <a:r>
              <a:rPr kumimoji="0" lang="ru-RU" sz="4600" b="1" i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Модели многогранников</a:t>
            </a:r>
          </a:p>
        </p:txBody>
      </p:sp>
      <p:grpSp>
        <p:nvGrpSpPr>
          <p:cNvPr id="13316" name="Группа 8"/>
          <p:cNvGrpSpPr>
            <a:grpSpLocks/>
          </p:cNvGrpSpPr>
          <p:nvPr/>
        </p:nvGrpSpPr>
        <p:grpSpPr bwMode="auto">
          <a:xfrm>
            <a:off x="250825" y="5437188"/>
            <a:ext cx="3967163" cy="877887"/>
            <a:chOff x="1831849" y="5437731"/>
            <a:chExt cx="3322119" cy="877723"/>
          </a:xfrm>
        </p:grpSpPr>
        <p:pic>
          <p:nvPicPr>
            <p:cNvPr id="10" name="Picture 12" descr="und7"/>
            <p:cNvPicPr>
              <a:picLocks noChangeAspect="1" noChangeArrowheads="1"/>
            </p:cNvPicPr>
            <p:nvPr/>
          </p:nvPicPr>
          <p:blipFill>
            <a:blip r:embed="rId4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/>
              </a:extLst>
            </a:blip>
            <a:srcRect/>
            <a:stretch>
              <a:fillRect/>
            </a:stretch>
          </p:blipFill>
          <p:spPr bwMode="auto">
            <a:xfrm>
              <a:off x="1835151" y="5445223"/>
              <a:ext cx="3312913" cy="863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18" name="Прямоугольник 10"/>
            <p:cNvSpPr>
              <a:spLocks noChangeArrowheads="1"/>
            </p:cNvSpPr>
            <p:nvPr/>
          </p:nvSpPr>
          <p:spPr bwMode="auto">
            <a:xfrm>
              <a:off x="2484575" y="5445667"/>
              <a:ext cx="2302485" cy="5190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800" b="1">
                  <a:solidFill>
                    <a:srgbClr val="EBD6FF"/>
                  </a:solidFill>
                  <a:latin typeface="Monotype Corsiva" pitchFamily="66" charset="0"/>
                </a:rPr>
                <a:t>Занятие № </a:t>
              </a:r>
              <a:r>
                <a:rPr lang="ru-RU" sz="2800" b="1">
                  <a:solidFill>
                    <a:srgbClr val="EBD6FF"/>
                  </a:solidFill>
                  <a:latin typeface="Arial" charset="0"/>
                </a:rPr>
                <a:t>15.</a:t>
              </a:r>
              <a:r>
                <a:rPr lang="ru-RU" sz="2800" b="1">
                  <a:solidFill>
                    <a:srgbClr val="A50021"/>
                  </a:solidFill>
                  <a:latin typeface="Monotype Corsiva" pitchFamily="66" charset="0"/>
                </a:rPr>
                <a:t> 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476250"/>
            <a:ext cx="245745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476250"/>
            <a:ext cx="2595562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2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0" y="2636838"/>
            <a:ext cx="2965450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3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24525" y="2636838"/>
            <a:ext cx="3024188" cy="179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4.gi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87675" y="4652963"/>
            <a:ext cx="338455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ятно 1 10"/>
          <p:cNvSpPr/>
          <p:nvPr/>
        </p:nvSpPr>
        <p:spPr bwMode="auto">
          <a:xfrm>
            <a:off x="2352954" y="201340"/>
            <a:ext cx="4464496" cy="3384376"/>
          </a:xfrm>
          <a:prstGeom prst="irregularSeal1">
            <a:avLst/>
          </a:prstGeom>
          <a:gradFill flip="none" rotWithShape="1">
            <a:gsLst>
              <a:gs pos="0">
                <a:srgbClr val="59C4D9">
                  <a:shade val="30000"/>
                  <a:satMod val="115000"/>
                </a:srgbClr>
              </a:gs>
              <a:gs pos="50000">
                <a:srgbClr val="59C4D9">
                  <a:shade val="67500"/>
                  <a:satMod val="115000"/>
                </a:srgbClr>
              </a:gs>
              <a:gs pos="100000">
                <a:srgbClr val="59C4D9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lnSpc>
                <a:spcPts val="2700"/>
              </a:lnSpc>
              <a:defRPr/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Развёртки</a:t>
            </a:r>
            <a:r>
              <a:rPr lang="ru-RU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 </a:t>
            </a:r>
          </a:p>
          <a:p>
            <a:pPr algn="ctr">
              <a:lnSpc>
                <a:spcPts val="2700"/>
              </a:lnSpc>
              <a:defRPr/>
            </a:pPr>
            <a:r>
              <a:rPr lang="ru-RU" sz="2000" b="1" i="1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правильных многогранников</a:t>
            </a:r>
          </a:p>
        </p:txBody>
      </p:sp>
      <p:sp>
        <p:nvSpPr>
          <p:cNvPr id="18" name="Скругленный прямоугольник 17"/>
          <p:cNvSpPr/>
          <p:nvPr/>
        </p:nvSpPr>
        <p:spPr bwMode="auto">
          <a:xfrm>
            <a:off x="1547813" y="549275"/>
            <a:ext cx="431800" cy="503238"/>
          </a:xfrm>
          <a:prstGeom prst="roundRect">
            <a:avLst/>
          </a:prstGeom>
          <a:gradFill flip="none" rotWithShape="1">
            <a:gsLst>
              <a:gs pos="0">
                <a:srgbClr val="59C4D9">
                  <a:tint val="66000"/>
                  <a:satMod val="160000"/>
                </a:srgbClr>
              </a:gs>
              <a:gs pos="50000">
                <a:srgbClr val="59C4D9">
                  <a:tint val="44500"/>
                  <a:satMod val="160000"/>
                </a:srgbClr>
              </a:gs>
              <a:gs pos="100000">
                <a:srgbClr val="59C4D9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</a:t>
            </a:r>
          </a:p>
        </p:txBody>
      </p:sp>
      <p:sp>
        <p:nvSpPr>
          <p:cNvPr id="19" name="Скругленный прямоугольник 18"/>
          <p:cNvSpPr/>
          <p:nvPr/>
        </p:nvSpPr>
        <p:spPr bwMode="auto">
          <a:xfrm>
            <a:off x="2916238" y="3860800"/>
            <a:ext cx="431800" cy="504825"/>
          </a:xfrm>
          <a:prstGeom prst="roundRect">
            <a:avLst/>
          </a:prstGeom>
          <a:gradFill flip="none" rotWithShape="1">
            <a:gsLst>
              <a:gs pos="0">
                <a:srgbClr val="59C4D9">
                  <a:tint val="66000"/>
                  <a:satMod val="160000"/>
                </a:srgbClr>
              </a:gs>
              <a:gs pos="50000">
                <a:srgbClr val="59C4D9">
                  <a:tint val="44500"/>
                  <a:satMod val="160000"/>
                </a:srgbClr>
              </a:gs>
              <a:gs pos="100000">
                <a:srgbClr val="59C4D9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3</a:t>
            </a:r>
          </a:p>
        </p:txBody>
      </p:sp>
      <p:sp>
        <p:nvSpPr>
          <p:cNvPr id="20" name="Скругленный прямоугольник 19"/>
          <p:cNvSpPr/>
          <p:nvPr/>
        </p:nvSpPr>
        <p:spPr bwMode="auto">
          <a:xfrm>
            <a:off x="7380288" y="1341438"/>
            <a:ext cx="431800" cy="503237"/>
          </a:xfrm>
          <a:prstGeom prst="roundRect">
            <a:avLst/>
          </a:prstGeom>
          <a:gradFill flip="none" rotWithShape="1">
            <a:gsLst>
              <a:gs pos="0">
                <a:srgbClr val="59C4D9">
                  <a:tint val="66000"/>
                  <a:satMod val="160000"/>
                </a:srgbClr>
              </a:gs>
              <a:gs pos="50000">
                <a:srgbClr val="59C4D9">
                  <a:tint val="44500"/>
                  <a:satMod val="160000"/>
                </a:srgbClr>
              </a:gs>
              <a:gs pos="100000">
                <a:srgbClr val="59C4D9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</a:t>
            </a:r>
          </a:p>
        </p:txBody>
      </p:sp>
      <p:sp>
        <p:nvSpPr>
          <p:cNvPr id="21" name="Скругленный прямоугольник 20"/>
          <p:cNvSpPr/>
          <p:nvPr/>
        </p:nvSpPr>
        <p:spPr bwMode="auto">
          <a:xfrm>
            <a:off x="7812088" y="3860800"/>
            <a:ext cx="431800" cy="504825"/>
          </a:xfrm>
          <a:prstGeom prst="roundRect">
            <a:avLst/>
          </a:prstGeom>
          <a:gradFill flip="none" rotWithShape="1">
            <a:gsLst>
              <a:gs pos="0">
                <a:srgbClr val="59C4D9">
                  <a:tint val="66000"/>
                  <a:satMod val="160000"/>
                </a:srgbClr>
              </a:gs>
              <a:gs pos="50000">
                <a:srgbClr val="59C4D9">
                  <a:tint val="44500"/>
                  <a:satMod val="160000"/>
                </a:srgbClr>
              </a:gs>
              <a:gs pos="100000">
                <a:srgbClr val="59C4D9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4</a:t>
            </a:r>
          </a:p>
        </p:txBody>
      </p:sp>
      <p:sp>
        <p:nvSpPr>
          <p:cNvPr id="22" name="Скругленный прямоугольник 21"/>
          <p:cNvSpPr/>
          <p:nvPr/>
        </p:nvSpPr>
        <p:spPr bwMode="auto">
          <a:xfrm>
            <a:off x="5003800" y="5876925"/>
            <a:ext cx="431800" cy="504825"/>
          </a:xfrm>
          <a:prstGeom prst="roundRect">
            <a:avLst/>
          </a:prstGeom>
          <a:gradFill flip="none" rotWithShape="1">
            <a:gsLst>
              <a:gs pos="0">
                <a:srgbClr val="59C4D9">
                  <a:tint val="66000"/>
                  <a:satMod val="160000"/>
                </a:srgbClr>
              </a:gs>
              <a:gs pos="50000">
                <a:srgbClr val="59C4D9">
                  <a:tint val="44500"/>
                  <a:satMod val="160000"/>
                </a:srgbClr>
              </a:gs>
              <a:gs pos="100000">
                <a:srgbClr val="59C4D9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493279" y="574080"/>
            <a:ext cx="8307764" cy="158504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u="sng">
                <a:solidFill>
                  <a:srgbClr val="3333CC"/>
                </a:solidFill>
                <a:cs typeface="Times New Roman" pitchFamily="18" charset="0"/>
              </a:rPr>
              <a:t>Задание №1.</a:t>
            </a:r>
            <a:r>
              <a:rPr lang="ru-RU" sz="3200" b="1">
                <a:solidFill>
                  <a:srgbClr val="3333CC"/>
                </a:solidFill>
                <a:cs typeface="Times New Roman" pitchFamily="18" charset="0"/>
              </a:rPr>
              <a:t> </a:t>
            </a:r>
          </a:p>
          <a:p>
            <a:pPr algn="ctr">
              <a:lnSpc>
                <a:spcPts val="3900"/>
              </a:lnSpc>
              <a:defRPr/>
            </a:pPr>
            <a:r>
              <a:rPr lang="ru-RU" sz="3200" b="1" i="1">
                <a:solidFill>
                  <a:srgbClr val="214365"/>
                </a:solidFill>
                <a:latin typeface="Monotype Corsiva" pitchFamily="66" charset="0"/>
              </a:rPr>
              <a:t>Какая фигура не является разверткой правильного тетраэдра</a:t>
            </a:r>
            <a:r>
              <a:rPr lang="en-US" sz="3200" b="1" i="1">
                <a:solidFill>
                  <a:srgbClr val="214365"/>
                </a:solidFill>
                <a:latin typeface="Monotype Corsiva" pitchFamily="66" charset="0"/>
              </a:rPr>
              <a:t>?</a:t>
            </a:r>
            <a:r>
              <a:rPr lang="ru-RU" sz="3200" b="1" i="1">
                <a:solidFill>
                  <a:srgbClr val="214365"/>
                </a:solidFill>
                <a:latin typeface="Monotype Corsiva" pitchFamily="66" charset="0"/>
              </a:rPr>
              <a:t> Почему</a:t>
            </a:r>
            <a:r>
              <a:rPr lang="en-US" sz="3200" b="1" i="1">
                <a:solidFill>
                  <a:srgbClr val="214365"/>
                </a:solidFill>
                <a:latin typeface="Monotype Corsiva" pitchFamily="66" charset="0"/>
              </a:rPr>
              <a:t>?</a:t>
            </a:r>
            <a:endParaRPr lang="ru-RU" sz="3200" b="1">
              <a:solidFill>
                <a:srgbClr val="214365"/>
              </a:solidFill>
              <a:latin typeface="Monotype Corsiva" pitchFamily="66" charset="0"/>
              <a:cs typeface="Segoe UI" pitchFamily="34" charset="0"/>
            </a:endParaRPr>
          </a:p>
        </p:txBody>
      </p:sp>
      <p:pic>
        <p:nvPicPr>
          <p:cNvPr id="3" name="Picture 5" descr="развертки татраэдра правильная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907704" y="2348880"/>
            <a:ext cx="5616575" cy="388843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развертки куба правильная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691680" y="1916832"/>
            <a:ext cx="5760640" cy="43204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chemeClr val="tx1"/>
            </a:solidFill>
          </a:ln>
          <a:effectLst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51332" y="548680"/>
            <a:ext cx="8446414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200" b="1" u="sng">
                <a:solidFill>
                  <a:srgbClr val="003CB3"/>
                </a:solidFill>
                <a:cs typeface="Times New Roman" pitchFamily="18" charset="0"/>
              </a:rPr>
              <a:t>Задание №2.</a:t>
            </a:r>
            <a:r>
              <a:rPr lang="ru-RU" altLang="ru-RU" sz="3200" b="1">
                <a:solidFill>
                  <a:srgbClr val="003CB3"/>
                </a:solidFill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altLang="ru-RU" sz="3200" b="1">
                <a:solidFill>
                  <a:srgbClr val="214365"/>
                </a:solidFill>
                <a:latin typeface="Monotype Corsiva" pitchFamily="66" charset="0"/>
                <a:cs typeface="Segoe UI" pitchFamily="34" charset="0"/>
              </a:rPr>
              <a:t>Найдите правильную развёртку куба.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539552" y="548680"/>
            <a:ext cx="8064896" cy="1169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200" b="1" u="sng">
                <a:solidFill>
                  <a:srgbClr val="003CB3"/>
                </a:solidFill>
                <a:cs typeface="Times New Roman" pitchFamily="18" charset="0"/>
              </a:rPr>
              <a:t>Задание №3.</a:t>
            </a:r>
            <a:r>
              <a:rPr lang="ru-RU" altLang="ru-RU" sz="3200" b="1">
                <a:solidFill>
                  <a:srgbClr val="003CB3"/>
                </a:solidFill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altLang="ru-RU" sz="2800" b="1">
                <a:solidFill>
                  <a:srgbClr val="214365"/>
                </a:solidFill>
                <a:latin typeface="Monotype Corsiva" pitchFamily="66" charset="0"/>
                <a:cs typeface="Segoe UI" pitchFamily="34" charset="0"/>
              </a:rPr>
              <a:t>Найдите развёртку правильного октаэдра.</a:t>
            </a:r>
          </a:p>
        </p:txBody>
      </p:sp>
      <p:pic>
        <p:nvPicPr>
          <p:cNvPr id="7" name="Picture 5" descr="развертки октаэдра правильная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043608" y="2060848"/>
            <a:ext cx="6984355" cy="385369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422077" y="501055"/>
            <a:ext cx="8064896" cy="11387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200" b="1" u="sng">
                <a:solidFill>
                  <a:srgbClr val="003CB3"/>
                </a:solidFill>
                <a:cs typeface="Times New Roman" pitchFamily="18" charset="0"/>
              </a:rPr>
              <a:t>Задание №4.</a:t>
            </a:r>
            <a:r>
              <a:rPr lang="ru-RU" altLang="ru-RU" sz="3200" b="1">
                <a:solidFill>
                  <a:srgbClr val="003CB3"/>
                </a:solidFill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altLang="ru-RU" sz="2800" b="1">
                <a:solidFill>
                  <a:srgbClr val="214365"/>
                </a:solidFill>
                <a:latin typeface="Monotype Corsiva" pitchFamily="66" charset="0"/>
                <a:cs typeface="Segoe UI" pitchFamily="34" charset="0"/>
              </a:rPr>
              <a:t>Найдите развёртку правильного додекаэдра.</a:t>
            </a:r>
          </a:p>
        </p:txBody>
      </p:sp>
      <p:pic>
        <p:nvPicPr>
          <p:cNvPr id="3" name="Picture 7" descr="разв додекаэдра неправильная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755576" y="1916832"/>
            <a:ext cx="3311525" cy="2160389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  <a:effectLst>
            <a:innerShdw blurRad="114300">
              <a:prstClr val="black"/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pic>
        <p:nvPicPr>
          <p:cNvPr id="4" name="Picture 5" descr="разв додек неправ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2483768" y="4221088"/>
            <a:ext cx="4194874" cy="2232248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  <a:effectLst>
            <a:innerShdw blurRad="114300">
              <a:prstClr val="black"/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pic>
        <p:nvPicPr>
          <p:cNvPr id="5" name="Picture 6" descr="разв додек правильная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716016" y="1916832"/>
            <a:ext cx="3672135" cy="2160240"/>
          </a:xfrm>
          <a:prstGeom prst="rect">
            <a:avLst/>
          </a:prstGeom>
          <a:ln>
            <a:solidFill>
              <a:schemeClr val="tx1"/>
            </a:solidFill>
            <a:headEnd/>
            <a:tailEnd/>
          </a:ln>
          <a:effectLst>
            <a:innerShdw blurRad="114300">
              <a:prstClr val="black"/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420258" y="548680"/>
            <a:ext cx="8309345" cy="158504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u="sng">
                <a:solidFill>
                  <a:srgbClr val="3333CC"/>
                </a:solidFill>
                <a:cs typeface="Times New Roman" pitchFamily="18" charset="0"/>
              </a:rPr>
              <a:t>Задание №5.</a:t>
            </a:r>
            <a:r>
              <a:rPr lang="ru-RU" sz="3200" b="1">
                <a:solidFill>
                  <a:srgbClr val="3333CC"/>
                </a:solidFill>
                <a:cs typeface="Times New Roman" pitchFamily="18" charset="0"/>
              </a:rPr>
              <a:t> </a:t>
            </a:r>
          </a:p>
          <a:p>
            <a:pPr algn="ctr">
              <a:lnSpc>
                <a:spcPts val="3900"/>
              </a:lnSpc>
              <a:defRPr/>
            </a:pPr>
            <a:r>
              <a:rPr lang="ru-RU" sz="3200" b="1" i="1">
                <a:solidFill>
                  <a:srgbClr val="214365"/>
                </a:solidFill>
                <a:latin typeface="Monotype Corsiva" pitchFamily="66" charset="0"/>
              </a:rPr>
              <a:t>Какая фигура не является разверткой правильного икосаэдра</a:t>
            </a:r>
            <a:r>
              <a:rPr lang="en-US" sz="3200" b="1" i="1">
                <a:solidFill>
                  <a:srgbClr val="214365"/>
                </a:solidFill>
                <a:latin typeface="Monotype Corsiva" pitchFamily="66" charset="0"/>
              </a:rPr>
              <a:t>?</a:t>
            </a:r>
            <a:r>
              <a:rPr lang="ru-RU" sz="3200" b="1" i="1">
                <a:solidFill>
                  <a:srgbClr val="214365"/>
                </a:solidFill>
                <a:latin typeface="Monotype Corsiva" pitchFamily="66" charset="0"/>
              </a:rPr>
              <a:t> Почему</a:t>
            </a:r>
            <a:r>
              <a:rPr lang="en-US" sz="3200" b="1" i="1">
                <a:solidFill>
                  <a:srgbClr val="214365"/>
                </a:solidFill>
                <a:latin typeface="Monotype Corsiva" pitchFamily="66" charset="0"/>
              </a:rPr>
              <a:t>?</a:t>
            </a:r>
            <a:endParaRPr lang="ru-RU" sz="3200" b="1">
              <a:solidFill>
                <a:srgbClr val="214365"/>
              </a:solidFill>
              <a:latin typeface="Monotype Corsiva" pitchFamily="66" charset="0"/>
              <a:cs typeface="Segoe UI" pitchFamily="34" charset="0"/>
            </a:endParaRPr>
          </a:p>
        </p:txBody>
      </p:sp>
      <p:pic>
        <p:nvPicPr>
          <p:cNvPr id="4" name="Picture 5" descr="разв икосаэдра правильная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755576" y="2420888"/>
            <a:ext cx="3489613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5" name="Picture 6" descr="разв икосаэдра1 неправильная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860032" y="2420888"/>
            <a:ext cx="3489613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6" name="Picture 7" descr="разв икосаэдра2 неправильная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2915816" y="4509120"/>
            <a:ext cx="3489613" cy="178710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косододэкаэдр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78048">
            <a:off x="3307023" y="1936990"/>
            <a:ext cx="5233988" cy="2714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CC00FF"/>
            </a:solidFill>
          </a:ln>
          <a:effectLst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642435" y="548680"/>
            <a:ext cx="8083023" cy="9868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ts val="3300"/>
              </a:lnSpc>
              <a:defRPr/>
            </a:pPr>
            <a:r>
              <a:rPr lang="ru-RU" altLang="ru-RU" sz="4000" b="1" smtClean="0">
                <a:solidFill>
                  <a:srgbClr val="214365"/>
                </a:solidFill>
                <a:latin typeface="Monotype Corsiva" pitchFamily="66" charset="0"/>
                <a:cs typeface="Segoe UI" pitchFamily="34" charset="0"/>
              </a:rPr>
              <a:t>Развёртки полуправильных многогранников</a:t>
            </a:r>
          </a:p>
        </p:txBody>
      </p:sp>
      <p:pic>
        <p:nvPicPr>
          <p:cNvPr id="6" name="Picture 8" descr="Модель ромбоусеченного кубоктаэдра (VRML)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536" y="3429000"/>
            <a:ext cx="3024336" cy="3024336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омбокубоотктаедр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61597">
            <a:off x="2949579" y="2304372"/>
            <a:ext cx="5180012" cy="26860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CC00FF"/>
            </a:solidFill>
          </a:ln>
          <a:effectLst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427364" y="548680"/>
            <a:ext cx="8297478" cy="10765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lnSpc>
                <a:spcPts val="3700"/>
              </a:lnSpc>
              <a:spcBef>
                <a:spcPct val="50000"/>
              </a:spcBef>
              <a:defRPr/>
            </a:pP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+mn-cs"/>
              </a:rPr>
              <a:t>Развёртки полуправильных многогранников</a:t>
            </a:r>
          </a:p>
        </p:txBody>
      </p:sp>
      <p:pic>
        <p:nvPicPr>
          <p:cNvPr id="7" name="Рисунок 6" descr="Ромбокубоотктаедр.gif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 rot="4185195">
            <a:off x="507034" y="3900537"/>
            <a:ext cx="2304256" cy="2304256"/>
          </a:xfrm>
          <a:prstGeom prst="rect">
            <a:avLst/>
          </a:prstGeom>
          <a:noFill/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500109" y="548680"/>
            <a:ext cx="8224941" cy="9868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ts val="3300"/>
              </a:lnSpc>
              <a:defRPr/>
            </a:pPr>
            <a:r>
              <a:rPr lang="ru-RU" altLang="ru-RU" sz="4000" b="1" smtClean="0">
                <a:solidFill>
                  <a:srgbClr val="214365"/>
                </a:solidFill>
                <a:latin typeface="Monotype Corsiva" pitchFamily="66" charset="0"/>
                <a:cs typeface="Segoe UI" pitchFamily="34" charset="0"/>
              </a:rPr>
              <a:t>Развёртки полуправильных многогранников</a:t>
            </a:r>
          </a:p>
        </p:txBody>
      </p:sp>
      <p:pic>
        <p:nvPicPr>
          <p:cNvPr id="3" name="Рисунок 2" descr="6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683568" y="1844824"/>
            <a:ext cx="4139977" cy="21469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4" name="Рисунок 5" descr="10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644008" y="4149080"/>
            <a:ext cx="3856038" cy="2000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427919" y="548680"/>
            <a:ext cx="8440972" cy="10765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lnSpc>
                <a:spcPts val="3700"/>
              </a:lnSpc>
              <a:spcBef>
                <a:spcPct val="50000"/>
              </a:spcBef>
              <a:defRPr/>
            </a:pP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+mn-cs"/>
              </a:rPr>
              <a:t>Развёртки полуправильных многогранников</a:t>
            </a:r>
          </a:p>
        </p:txBody>
      </p:sp>
      <p:pic>
        <p:nvPicPr>
          <p:cNvPr id="3" name="Рисунок 3" descr="7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611560" y="1916832"/>
            <a:ext cx="4105275" cy="21288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4" name="Рисунок 4" descr="8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499992" y="4077072"/>
            <a:ext cx="4132263" cy="2143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580306" y="1614589"/>
            <a:ext cx="8097688" cy="437993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0">
                <a:schemeClr val="tx2"/>
              </a:gs>
              <a:gs pos="0">
                <a:schemeClr val="tx2"/>
              </a:gs>
              <a:gs pos="0">
                <a:schemeClr val="tx2"/>
              </a:gs>
              <a:gs pos="0">
                <a:schemeClr val="tx2"/>
              </a:gs>
              <a:gs pos="50000">
                <a:srgbClr val="9999FF"/>
              </a:gs>
              <a:gs pos="100000">
                <a:srgbClr val="99CCFF"/>
              </a:gs>
              <a:gs pos="100000">
                <a:srgbClr val="99CCFF"/>
              </a:gs>
              <a:gs pos="100000">
                <a:srgbClr val="99CCFF"/>
              </a:gs>
              <a:gs pos="100000">
                <a:schemeClr val="tx1"/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glow rad="101600">
              <a:schemeClr val="tx1">
                <a:alpha val="60000"/>
              </a:schemeClr>
            </a:glow>
          </a:effectLst>
        </p:spPr>
        <p:txBody>
          <a:bodyPr>
            <a:spAutoFit/>
          </a:bodyPr>
          <a:lstStyle/>
          <a:p>
            <a:pPr marL="342900" indent="-342900" algn="just" eaLnBrk="0" hangingPunct="0">
              <a:spcBef>
                <a:spcPct val="20000"/>
              </a:spcBef>
              <a:buClr>
                <a:srgbClr val="FFCCFF"/>
              </a:buClr>
              <a:buFont typeface="Wingdings" pitchFamily="2" charset="2"/>
              <a:buChar char="v"/>
              <a:defRPr/>
            </a:pPr>
            <a:r>
              <a:rPr kumimoji="0" lang="ru-RU" sz="2200" b="1">
                <a:solidFill>
                  <a:srgbClr val="151515"/>
                </a:solidFill>
              </a:rPr>
              <a:t>Первые упоминания о многогранниках известны еще за три тысячи лет до нашей эры в Египте и Вавилоне.</a:t>
            </a:r>
          </a:p>
          <a:p>
            <a:pPr marL="342900" indent="-342900" algn="just" eaLnBrk="0" hangingPunct="0">
              <a:spcBef>
                <a:spcPts val="1200"/>
              </a:spcBef>
              <a:spcAft>
                <a:spcPts val="600"/>
              </a:spcAft>
              <a:buClr>
                <a:srgbClr val="FFCCFF"/>
              </a:buClr>
              <a:buFont typeface="Wingdings" pitchFamily="2" charset="2"/>
              <a:buChar char="v"/>
              <a:defRPr/>
            </a:pPr>
            <a:r>
              <a:rPr kumimoji="0" lang="ru-RU" sz="2200" b="1">
                <a:solidFill>
                  <a:srgbClr val="151515"/>
                </a:solidFill>
              </a:rPr>
              <a:t>В наши дни теория многогранников является </a:t>
            </a:r>
            <a:r>
              <a:rPr kumimoji="0" lang="ru-RU" sz="2200" b="1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современным разделом математики. </a:t>
            </a:r>
            <a:r>
              <a:rPr kumimoji="0" lang="ru-RU" sz="2200" b="1">
                <a:solidFill>
                  <a:srgbClr val="151515"/>
                </a:solidFill>
              </a:rPr>
              <a:t>Она тесно связана с топологией, теорией графов, имеет большое значение как для теоретических исследований по геометрии, так и для практических приложений в других разделах математики, например, в алгебре, теории чисел, прикладной математики - линейном программировании, теории оптимального управления.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1835696" y="581779"/>
            <a:ext cx="5376652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800" b="1" i="1">
                <a:solidFill>
                  <a:srgbClr val="760000"/>
                </a:solidFill>
              </a:rPr>
              <a:t>Немного из истории</a:t>
            </a:r>
          </a:p>
        </p:txBody>
      </p:sp>
      <p:pic>
        <p:nvPicPr>
          <p:cNvPr id="59401" name="Picture 9" descr="8-1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395536" y="404664"/>
            <a:ext cx="1368152" cy="1374775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  <p:pic>
        <p:nvPicPr>
          <p:cNvPr id="10" name="Picture 9" descr="8-11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7273240" y="476672"/>
            <a:ext cx="1440160" cy="1374775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ятно 1 9"/>
          <p:cNvSpPr/>
          <p:nvPr/>
        </p:nvSpPr>
        <p:spPr bwMode="auto">
          <a:xfrm>
            <a:off x="2195736" y="2060848"/>
            <a:ext cx="4759454" cy="3168352"/>
          </a:xfrm>
          <a:prstGeom prst="irregularSeal1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/>
          <a:lstStyle/>
          <a:p>
            <a:pPr algn="ctr">
              <a:lnSpc>
                <a:spcPts val="2700"/>
              </a:lnSpc>
              <a:defRPr/>
            </a:pPr>
            <a:r>
              <a:rPr lang="ru-RU" sz="1600" b="1">
                <a:solidFill>
                  <a:srgbClr val="3E3E3E"/>
                </a:solidFill>
                <a:latin typeface="Monotype Corsiva" pitchFamily="66" charset="0"/>
              </a:rPr>
              <a:t>«Правильные многогранники </a:t>
            </a:r>
            <a:r>
              <a:rPr lang="ru-RU" sz="1600" b="1">
                <a:solidFill>
                  <a:srgbClr val="000B2C"/>
                </a:solidFill>
              </a:rPr>
              <a:t>(тела Платона)»</a:t>
            </a:r>
            <a:endParaRPr lang="ru-RU" sz="1600">
              <a:solidFill>
                <a:srgbClr val="000B2C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7088" y="1341438"/>
            <a:ext cx="7632700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Выполнить практическую работу №4 </a:t>
            </a:r>
            <a:r>
              <a:rPr lang="ru-RU" sz="24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«Изготовление </a:t>
            </a:r>
            <a:r>
              <a:rPr lang="ru-RU" sz="2400" b="1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моделей многогранников». </a:t>
            </a:r>
            <a:endParaRPr lang="ru-RU" sz="2400" b="1" dirty="0"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Пятно 1 5"/>
          <p:cNvSpPr/>
          <p:nvPr/>
        </p:nvSpPr>
        <p:spPr bwMode="auto">
          <a:xfrm rot="21000601">
            <a:off x="4166449" y="3580005"/>
            <a:ext cx="4759454" cy="3168351"/>
          </a:xfrm>
          <a:prstGeom prst="irregularSeal1">
            <a:avLst/>
          </a:prstGeom>
          <a:solidFill>
            <a:srgbClr val="9BA9E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/>
          <a:lstStyle/>
          <a:p>
            <a:pPr algn="ctr">
              <a:lnSpc>
                <a:spcPts val="2700"/>
              </a:lnSpc>
              <a:defRPr/>
            </a:pPr>
            <a:r>
              <a:rPr lang="ru-RU" sz="1600" b="1">
                <a:solidFill>
                  <a:srgbClr val="3E3E3E"/>
                </a:solidFill>
                <a:latin typeface="Monotype Corsiva" pitchFamily="66" charset="0"/>
              </a:rPr>
              <a:t>«Полуправильные многогранники </a:t>
            </a:r>
            <a:r>
              <a:rPr lang="ru-RU" sz="1600" b="1">
                <a:solidFill>
                  <a:srgbClr val="000B2C"/>
                </a:solidFill>
              </a:rPr>
              <a:t>(тела Архимеда)»</a:t>
            </a:r>
            <a:endParaRPr lang="ru-RU" sz="1600">
              <a:solidFill>
                <a:srgbClr val="000B2C"/>
              </a:solidFill>
            </a:endParaRPr>
          </a:p>
        </p:txBody>
      </p:sp>
      <p:sp>
        <p:nvSpPr>
          <p:cNvPr id="8" name="Пятно 1 7"/>
          <p:cNvSpPr/>
          <p:nvPr/>
        </p:nvSpPr>
        <p:spPr bwMode="auto">
          <a:xfrm rot="753940">
            <a:off x="153269" y="3264991"/>
            <a:ext cx="4176464" cy="3528392"/>
          </a:xfrm>
          <a:prstGeom prst="irregularSeal1">
            <a:avLst/>
          </a:prstGeom>
          <a:solidFill>
            <a:srgbClr val="33B3A7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/>
          <a:lstStyle/>
          <a:p>
            <a:pPr algn="ctr">
              <a:lnSpc>
                <a:spcPts val="2600"/>
              </a:lnSpc>
              <a:spcBef>
                <a:spcPts val="1800"/>
              </a:spcBef>
              <a:defRPr/>
            </a:pPr>
            <a:r>
              <a:rPr lang="ru-RU" sz="1600" b="1">
                <a:solidFill>
                  <a:srgbClr val="3E3E3E"/>
                </a:solidFill>
                <a:latin typeface="Monotype Corsiva" pitchFamily="66" charset="0"/>
              </a:rPr>
              <a:t>«Звёздчатые многогранники  </a:t>
            </a:r>
            <a:r>
              <a:rPr lang="ru-RU" sz="1600" b="1">
                <a:solidFill>
                  <a:srgbClr val="000B2C"/>
                </a:solidFill>
              </a:rPr>
              <a:t>(тела Кеплера - Пуансо)»</a:t>
            </a:r>
            <a:endParaRPr lang="ru-RU" sz="1600">
              <a:solidFill>
                <a:srgbClr val="000B2C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899592" y="404664"/>
            <a:ext cx="7506885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spcAft>
                <a:spcPts val="3000"/>
              </a:spcAft>
              <a:defRPr/>
            </a:pPr>
            <a:r>
              <a:rPr kumimoji="0" lang="ru-RU" sz="4000" b="1" i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Домашняя работа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188" y="1773238"/>
            <a:ext cx="7561262" cy="15684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2913" indent="-442913" algn="just">
              <a:buClr>
                <a:srgbClr val="FF99FF"/>
              </a:buClr>
              <a:buFont typeface="Wingdings" pitchFamily="2" charset="2"/>
              <a:buChar char="v"/>
              <a:defRPr/>
            </a:pPr>
            <a:r>
              <a:rPr lang="ru-RU" sz="2400" dirty="0">
                <a:solidFill>
                  <a:srgbClr val="F1E1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Изучить способы изготовления моделей правильных и полуправильных многогранников.</a:t>
            </a:r>
            <a:endParaRPr lang="ru-RU" sz="2400" b="1" dirty="0">
              <a:solidFill>
                <a:srgbClr val="F1E1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marL="442913" indent="-442913" algn="just">
              <a:buClr>
                <a:srgbClr val="FF99FF"/>
              </a:buClr>
              <a:buFont typeface="Wingdings" pitchFamily="2" charset="2"/>
              <a:buChar char="v"/>
              <a:defRPr/>
            </a:pPr>
            <a:r>
              <a:rPr lang="ru-RU" sz="2400" dirty="0">
                <a:solidFill>
                  <a:srgbClr val="F1E1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Уметь определять вид многогранника по его развертке. 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907704" y="476673"/>
            <a:ext cx="5256584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/>
            <a:r>
              <a:rPr lang="ru-RU" sz="4400" b="1" i="1">
                <a:solidFill>
                  <a:srgbClr val="7E1458"/>
                </a:solidFill>
                <a:latin typeface="Monotype Corsiva" pitchFamily="66" charset="0"/>
              </a:rPr>
              <a:t>ЦЕЛЬ ЗАНЯТИЯ</a:t>
            </a:r>
          </a:p>
        </p:txBody>
      </p:sp>
      <p:pic>
        <p:nvPicPr>
          <p:cNvPr id="6" name="Picture 6" descr="great_rhombidodecahedron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2915816" y="3356992"/>
            <a:ext cx="3312368" cy="331236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http://e-quadrat.narod.ru/01/pictures/01-turn-01.gi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rcRect l="55858"/>
          <a:stretch>
            <a:fillRect/>
          </a:stretch>
        </p:blipFill>
        <p:spPr bwMode="auto">
          <a:xfrm rot="9512801">
            <a:off x="1658871" y="3838120"/>
            <a:ext cx="4039970" cy="2684654"/>
          </a:xfrm>
          <a:prstGeom prst="rect">
            <a:avLst/>
          </a:prstGeom>
          <a:noFill/>
        </p:spPr>
      </p:pic>
      <p:pic>
        <p:nvPicPr>
          <p:cNvPr id="19460" name="Picture 4" descr="http://e-quadrat.narod.ru/01/pictures/01-turn-01.gif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rcRect l="55858"/>
          <a:stretch>
            <a:fillRect/>
          </a:stretch>
        </p:blipFill>
        <p:spPr bwMode="auto">
          <a:xfrm rot="3264706">
            <a:off x="5034728" y="1484191"/>
            <a:ext cx="4032448" cy="2679655"/>
          </a:xfrm>
          <a:prstGeom prst="rect">
            <a:avLst/>
          </a:prstGeom>
          <a:noFill/>
        </p:spPr>
      </p:pic>
      <p:pic>
        <p:nvPicPr>
          <p:cNvPr id="12" name="Picture 2" descr="http://www.sernam.ru/archive/arch.php?path=../htm/book_e_math/files.book&amp;file=e_math_61.files/image001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8FCFB"/>
              </a:clrFrom>
              <a:clrTo>
                <a:srgbClr val="F8FCFB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 rot="19706341">
            <a:off x="949978" y="1337005"/>
            <a:ext cx="3456384" cy="2545080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  <p:pic>
        <p:nvPicPr>
          <p:cNvPr id="11" name="Picture 2" descr="http://www.sernam.ru/archive/arch.php?path=../htm/book_e_math/files.book&amp;file=e_math_61.files/image001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8FCFB"/>
              </a:clrFrom>
              <a:clrTo>
                <a:srgbClr val="F8FCFB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 rot="19120371">
            <a:off x="5277689" y="3893260"/>
            <a:ext cx="3456384" cy="2545080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755576" y="2564904"/>
            <a:ext cx="7415981" cy="26776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rgbClr val="99CCFF"/>
              </a:gs>
            </a:gsLst>
            <a:lin ang="10800000" scaled="1"/>
            <a:tileRect/>
          </a:gradFill>
          <a:ln w="12700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indent="457200" algn="ctr">
              <a:spcBef>
                <a:spcPct val="50000"/>
              </a:spcBef>
            </a:pPr>
            <a:r>
              <a:rPr lang="ru-RU" sz="2400" b="1" i="1">
                <a:solidFill>
                  <a:srgbClr val="450E7C"/>
                </a:solidFill>
                <a:latin typeface="Monotype Corsiva" pitchFamily="66" charset="0"/>
              </a:rPr>
              <a:t>Если поверхность многогранника разрезать по некоторым ребрам и развернуть ее на плоскость так, чтобы все многоугольники, составляющие эту поверхность, лежали в данной плоскости, то полученная фигура на плоскости называется </a:t>
            </a:r>
            <a:r>
              <a:rPr lang="ru-RU" sz="2400" b="1" i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РАЗВЕРТКОЙ.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548680"/>
            <a:ext cx="8064896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7E0000"/>
                </a:solidFill>
                <a:cs typeface="+mn-cs"/>
              </a:rPr>
              <a:t>РАЗВЁРТКИ МНОГОГРАННИКОВ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569144" y="1916832"/>
            <a:ext cx="4104456" cy="3822933"/>
            <a:chOff x="765514" y="2204864"/>
            <a:chExt cx="3518454" cy="3360595"/>
          </a:xfrm>
          <a:solidFill>
            <a:schemeClr val="tx2">
              <a:lumMod val="75000"/>
            </a:schemeClr>
          </a:solidFill>
        </p:grpSpPr>
        <p:sp>
          <p:nvSpPr>
            <p:cNvPr id="10" name="Text Box 23"/>
            <p:cNvSpPr txBox="1">
              <a:spLocks noChangeArrowheads="1"/>
            </p:cNvSpPr>
            <p:nvPr/>
          </p:nvSpPr>
          <p:spPr bwMode="auto">
            <a:xfrm>
              <a:off x="765514" y="5159627"/>
              <a:ext cx="3518454" cy="405832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400" b="1" dirty="0">
                  <a:solidFill>
                    <a:schemeClr val="bg1"/>
                  </a:solidFill>
                  <a:cs typeface="+mn-cs"/>
                </a:rPr>
                <a:t>Тетраэдр</a:t>
              </a:r>
            </a:p>
          </p:txBody>
        </p:sp>
        <p:sp>
          <p:nvSpPr>
            <p:cNvPr id="19" name="Прямоугольник 18"/>
            <p:cNvSpPr/>
            <p:nvPr/>
          </p:nvSpPr>
          <p:spPr bwMode="auto">
            <a:xfrm>
              <a:off x="787828" y="2204864"/>
              <a:ext cx="3456384" cy="2952328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pic>
        <p:nvPicPr>
          <p:cNvPr id="1026" name="Picture 2" descr="tetr_ris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745608" y="1772816"/>
            <a:ext cx="4104456" cy="3742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997647" y="581779"/>
            <a:ext cx="7160451" cy="769441"/>
          </a:xfrm>
          <a:prstGeom prst="rect">
            <a:avLst/>
          </a:prstGeom>
          <a:solidFill>
            <a:schemeClr val="tx2">
              <a:lumMod val="85000"/>
            </a:schemeClr>
          </a:solidFill>
          <a:ln w="12700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>
                <a:solidFill>
                  <a:srgbClr val="7E0000"/>
                </a:solidFill>
                <a:latin typeface="Monotype Corsiva" pitchFamily="66" charset="0"/>
              </a:rPr>
              <a:t>Развёртка</a:t>
            </a:r>
            <a:r>
              <a:rPr lang="ru-RU" sz="4400" b="1" i="1">
                <a:solidFill>
                  <a:srgbClr val="760000"/>
                </a:solidFill>
                <a:latin typeface="Monotype Corsiva" pitchFamily="66" charset="0"/>
              </a:rPr>
              <a:t> </a:t>
            </a:r>
            <a:r>
              <a:rPr lang="ru-RU" sz="4400" b="1">
                <a:solidFill>
                  <a:srgbClr val="760000"/>
                </a:solidFill>
                <a:latin typeface="Monotype Corsiva" pitchFamily="66" charset="0"/>
              </a:rPr>
              <a:t>тетраэдра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713160" y="2060848"/>
            <a:ext cx="3766729" cy="2991679"/>
            <a:chOff x="539552" y="3212976"/>
            <a:chExt cx="3766729" cy="2991679"/>
          </a:xfrm>
          <a:solidFill>
            <a:srgbClr val="760000"/>
          </a:solidFill>
        </p:grpSpPr>
        <p:sp>
          <p:nvSpPr>
            <p:cNvPr id="13" name="Полилиния 12"/>
            <p:cNvSpPr/>
            <p:nvPr/>
          </p:nvSpPr>
          <p:spPr bwMode="auto">
            <a:xfrm>
              <a:off x="539552" y="3212976"/>
              <a:ext cx="3744416" cy="2271860"/>
            </a:xfrm>
            <a:custGeom>
              <a:avLst/>
              <a:gdLst>
                <a:gd name="connsiteX0" fmla="*/ 0 w 3733014"/>
                <a:gd name="connsiteY0" fmla="*/ 2271860 h 2271860"/>
                <a:gd name="connsiteX1" fmla="*/ 1677971 w 3733014"/>
                <a:gd name="connsiteY1" fmla="*/ 0 h 2271860"/>
                <a:gd name="connsiteX2" fmla="*/ 3733014 w 3733014"/>
                <a:gd name="connsiteY2" fmla="*/ 2271860 h 2271860"/>
                <a:gd name="connsiteX3" fmla="*/ 0 w 3733014"/>
                <a:gd name="connsiteY3" fmla="*/ 2271860 h 2271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33014" h="2271860">
                  <a:moveTo>
                    <a:pt x="0" y="2271860"/>
                  </a:moveTo>
                  <a:lnTo>
                    <a:pt x="1677971" y="0"/>
                  </a:lnTo>
                  <a:lnTo>
                    <a:pt x="3733014" y="2271860"/>
                  </a:lnTo>
                  <a:lnTo>
                    <a:pt x="0" y="2271860"/>
                  </a:lnTo>
                  <a:close/>
                </a:path>
              </a:pathLst>
            </a:custGeom>
            <a:grpFill/>
            <a:ln w="12700" cap="flat" cmpd="sng" algn="ctr">
              <a:solidFill>
                <a:schemeClr val="tx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2" name="Полилиния 11"/>
            <p:cNvSpPr/>
            <p:nvPr/>
          </p:nvSpPr>
          <p:spPr bwMode="auto">
            <a:xfrm>
              <a:off x="561865" y="5467537"/>
              <a:ext cx="3744416" cy="725864"/>
            </a:xfrm>
            <a:custGeom>
              <a:avLst/>
              <a:gdLst>
                <a:gd name="connsiteX0" fmla="*/ 0 w 3704734"/>
                <a:gd name="connsiteY0" fmla="*/ 37708 h 725864"/>
                <a:gd name="connsiteX1" fmla="*/ 3704734 w 3704734"/>
                <a:gd name="connsiteY1" fmla="*/ 0 h 725864"/>
                <a:gd name="connsiteX2" fmla="*/ 886119 w 3704734"/>
                <a:gd name="connsiteY2" fmla="*/ 725864 h 725864"/>
                <a:gd name="connsiteX3" fmla="*/ 0 w 3704734"/>
                <a:gd name="connsiteY3" fmla="*/ 37708 h 7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04734" h="725864">
                  <a:moveTo>
                    <a:pt x="0" y="37708"/>
                  </a:moveTo>
                  <a:lnTo>
                    <a:pt x="3704734" y="0"/>
                  </a:lnTo>
                  <a:lnTo>
                    <a:pt x="886119" y="725864"/>
                  </a:lnTo>
                  <a:lnTo>
                    <a:pt x="0" y="37708"/>
                  </a:lnTo>
                  <a:close/>
                </a:path>
              </a:pathLst>
            </a:custGeom>
            <a:grpFill/>
            <a:ln w="12700" cap="flat" cmpd="sng" algn="ctr">
              <a:solidFill>
                <a:schemeClr val="tx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4" name="Полилиния 13"/>
            <p:cNvSpPr/>
            <p:nvPr/>
          </p:nvSpPr>
          <p:spPr bwMode="auto">
            <a:xfrm>
              <a:off x="539552" y="3212976"/>
              <a:ext cx="1683096" cy="2988297"/>
            </a:xfrm>
            <a:custGeom>
              <a:avLst/>
              <a:gdLst>
                <a:gd name="connsiteX0" fmla="*/ 0 w 1677971"/>
                <a:gd name="connsiteY0" fmla="*/ 2281286 h 2988297"/>
                <a:gd name="connsiteX1" fmla="*/ 1677971 w 1677971"/>
                <a:gd name="connsiteY1" fmla="*/ 0 h 2988297"/>
                <a:gd name="connsiteX2" fmla="*/ 904973 w 1677971"/>
                <a:gd name="connsiteY2" fmla="*/ 2988297 h 2988297"/>
                <a:gd name="connsiteX3" fmla="*/ 0 w 1677971"/>
                <a:gd name="connsiteY3" fmla="*/ 2281286 h 2988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7971" h="2988297">
                  <a:moveTo>
                    <a:pt x="0" y="2281286"/>
                  </a:moveTo>
                  <a:lnTo>
                    <a:pt x="1677971" y="0"/>
                  </a:lnTo>
                  <a:lnTo>
                    <a:pt x="904973" y="2988297"/>
                  </a:lnTo>
                  <a:lnTo>
                    <a:pt x="0" y="2281286"/>
                  </a:lnTo>
                  <a:close/>
                </a:path>
              </a:pathLst>
            </a:custGeom>
            <a:solidFill>
              <a:srgbClr val="760000">
                <a:alpha val="50196"/>
              </a:srgbClr>
            </a:solidFill>
            <a:ln w="190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6" name="Полилиния 15"/>
            <p:cNvSpPr/>
            <p:nvPr/>
          </p:nvSpPr>
          <p:spPr bwMode="auto">
            <a:xfrm>
              <a:off x="1465717" y="3222915"/>
              <a:ext cx="2822713" cy="2981740"/>
            </a:xfrm>
            <a:custGeom>
              <a:avLst/>
              <a:gdLst>
                <a:gd name="connsiteX0" fmla="*/ 0 w 2822713"/>
                <a:gd name="connsiteY0" fmla="*/ 2981740 h 2981740"/>
                <a:gd name="connsiteX1" fmla="*/ 2822713 w 2822713"/>
                <a:gd name="connsiteY1" fmla="*/ 2256183 h 2981740"/>
                <a:gd name="connsiteX2" fmla="*/ 775252 w 2822713"/>
                <a:gd name="connsiteY2" fmla="*/ 0 h 2981740"/>
                <a:gd name="connsiteX3" fmla="*/ 0 w 2822713"/>
                <a:gd name="connsiteY3" fmla="*/ 2981740 h 298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22713" h="2981740">
                  <a:moveTo>
                    <a:pt x="0" y="2981740"/>
                  </a:moveTo>
                  <a:lnTo>
                    <a:pt x="2822713" y="2256183"/>
                  </a:lnTo>
                  <a:lnTo>
                    <a:pt x="775252" y="0"/>
                  </a:lnTo>
                  <a:lnTo>
                    <a:pt x="0" y="2981740"/>
                  </a:lnTo>
                  <a:close/>
                </a:path>
              </a:pathLst>
            </a:custGeom>
            <a:solidFill>
              <a:srgbClr val="760000">
                <a:alpha val="50196"/>
              </a:srgbClr>
            </a:solidFill>
            <a:ln w="190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 dirty="0">
                <a:solidFill>
                  <a:srgbClr val="990000"/>
                </a:solidFill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19"/>
          <p:cNvGrpSpPr/>
          <p:nvPr/>
        </p:nvGrpSpPr>
        <p:grpSpPr>
          <a:xfrm>
            <a:off x="1043608" y="2204864"/>
            <a:ext cx="2520280" cy="2848656"/>
            <a:chOff x="5076825" y="4292600"/>
            <a:chExt cx="1727423" cy="2063151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pic>
          <p:nvPicPr>
            <p:cNvPr id="62485" name="Picture 21" descr="image1447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/>
              </a:extLst>
            </a:blip>
            <a:srcRect r="3267"/>
            <a:stretch>
              <a:fillRect/>
            </a:stretch>
          </p:blipFill>
          <p:spPr bwMode="auto">
            <a:xfrm>
              <a:off x="5076825" y="4292600"/>
              <a:ext cx="1727423" cy="1728788"/>
            </a:xfrm>
            <a:prstGeom prst="rect">
              <a:avLst/>
            </a:prstGeom>
            <a:noFill/>
            <a:ln>
              <a:solidFill>
                <a:srgbClr val="336699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</p:pic>
        <p:sp>
          <p:nvSpPr>
            <p:cNvPr id="62493" name="Text Box 29"/>
            <p:cNvSpPr txBox="1">
              <a:spLocks noChangeArrowheads="1"/>
            </p:cNvSpPr>
            <p:nvPr/>
          </p:nvSpPr>
          <p:spPr bwMode="auto">
            <a:xfrm>
              <a:off x="5076825" y="6021388"/>
              <a:ext cx="1727200" cy="334363"/>
            </a:xfrm>
            <a:prstGeom prst="rect">
              <a:avLst/>
            </a:prstGeom>
            <a:solidFill>
              <a:srgbClr val="336699"/>
            </a:solidFill>
            <a:ln w="12700">
              <a:solidFill>
                <a:srgbClr val="336699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rPr>
                <a:t>Гексаэдр</a:t>
              </a:r>
            </a:p>
          </p:txBody>
        </p:sp>
      </p:grp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839137" y="548680"/>
            <a:ext cx="6320644" cy="769441"/>
          </a:xfrm>
          <a:prstGeom prst="rect">
            <a:avLst/>
          </a:prstGeom>
          <a:solidFill>
            <a:schemeClr val="tx2">
              <a:lumMod val="85000"/>
            </a:schemeClr>
          </a:solidFill>
          <a:ln w="12700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>
                <a:solidFill>
                  <a:srgbClr val="7E0000"/>
                </a:solidFill>
                <a:latin typeface="Monotype Corsiva" pitchFamily="66" charset="0"/>
              </a:rPr>
              <a:t>Развёртка</a:t>
            </a:r>
            <a:r>
              <a:rPr lang="ru-RU" sz="4400" b="1" i="1">
                <a:solidFill>
                  <a:srgbClr val="760000"/>
                </a:solidFill>
                <a:latin typeface="Monotype Corsiva" pitchFamily="66" charset="0"/>
              </a:rPr>
              <a:t> </a:t>
            </a:r>
            <a:r>
              <a:rPr lang="ru-RU" sz="4400" b="1">
                <a:solidFill>
                  <a:srgbClr val="760000"/>
                </a:solidFill>
                <a:latin typeface="Monotype Corsiva" pitchFamily="66" charset="0"/>
              </a:rPr>
              <a:t>гексаэдра</a:t>
            </a:r>
          </a:p>
        </p:txBody>
      </p:sp>
      <p:pic>
        <p:nvPicPr>
          <p:cNvPr id="1026" name="Picture 2" descr="ris2gek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139952" y="1988840"/>
            <a:ext cx="4104456" cy="3057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1043608" y="2132856"/>
            <a:ext cx="2376264" cy="2794002"/>
            <a:chOff x="6218336" y="1773238"/>
            <a:chExt cx="1920777" cy="2327719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pic>
          <p:nvPicPr>
            <p:cNvPr id="3" name="Picture 20" descr="image144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227763" y="1773238"/>
              <a:ext cx="1911350" cy="194310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14300" prst="artDeco"/>
            </a:sp3d>
          </p:spPr>
        </p:pic>
        <p:sp>
          <p:nvSpPr>
            <p:cNvPr id="4" name="Text Box 27"/>
            <p:cNvSpPr txBox="1">
              <a:spLocks noChangeArrowheads="1"/>
            </p:cNvSpPr>
            <p:nvPr/>
          </p:nvSpPr>
          <p:spPr bwMode="auto">
            <a:xfrm>
              <a:off x="6218336" y="3716338"/>
              <a:ext cx="1916112" cy="3846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400" b="1" dirty="0">
                  <a:solidFill>
                    <a:srgbClr val="760000"/>
                  </a:solidFill>
                  <a:cs typeface="+mn-cs"/>
                </a:rPr>
                <a:t>Октаэдр</a:t>
              </a:r>
            </a:p>
          </p:txBody>
        </p:sp>
      </p:grp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839395" y="581779"/>
            <a:ext cx="6391681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>
                <a:solidFill>
                  <a:srgbClr val="7E0000"/>
                </a:solidFill>
                <a:latin typeface="Monotype Corsiva" pitchFamily="66" charset="0"/>
              </a:rPr>
              <a:t>Развёртка</a:t>
            </a:r>
            <a:r>
              <a:rPr lang="ru-RU" sz="4400" b="1" i="1">
                <a:solidFill>
                  <a:srgbClr val="760000"/>
                </a:solidFill>
                <a:latin typeface="Monotype Corsiva" pitchFamily="66" charset="0"/>
              </a:rPr>
              <a:t> </a:t>
            </a:r>
            <a:r>
              <a:rPr lang="ru-RU" sz="4400" b="1">
                <a:solidFill>
                  <a:srgbClr val="760000"/>
                </a:solidFill>
                <a:latin typeface="Monotype Corsiva" pitchFamily="66" charset="0"/>
              </a:rPr>
              <a:t>октаэдра</a:t>
            </a:r>
          </a:p>
        </p:txBody>
      </p:sp>
      <p:pic>
        <p:nvPicPr>
          <p:cNvPr id="2050" name="Picture 2" descr="ris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060848"/>
            <a:ext cx="3744416" cy="29104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8"/>
          <p:cNvGrpSpPr/>
          <p:nvPr/>
        </p:nvGrpSpPr>
        <p:grpSpPr>
          <a:xfrm>
            <a:off x="539552" y="2060848"/>
            <a:ext cx="2880320" cy="3113729"/>
            <a:chOff x="1825722" y="4292600"/>
            <a:chExt cx="1738166" cy="2029731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pic>
          <p:nvPicPr>
            <p:cNvPr id="3" name="Picture 17" descr="image144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35150" y="4292600"/>
              <a:ext cx="1728738" cy="1728788"/>
            </a:xfrm>
            <a:prstGeom prst="rect">
              <a:avLst/>
            </a:prstGeom>
            <a:noFill/>
            <a:ln>
              <a:solidFill>
                <a:srgbClr val="76000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</p:pic>
        <p:sp>
          <p:nvSpPr>
            <p:cNvPr id="4" name="Text Box 28"/>
            <p:cNvSpPr txBox="1">
              <a:spLocks noChangeArrowheads="1"/>
            </p:cNvSpPr>
            <p:nvPr/>
          </p:nvSpPr>
          <p:spPr bwMode="auto">
            <a:xfrm>
              <a:off x="1825722" y="6021388"/>
              <a:ext cx="1738166" cy="300943"/>
            </a:xfrm>
            <a:prstGeom prst="rect">
              <a:avLst/>
            </a:prstGeom>
            <a:solidFill>
              <a:srgbClr val="FFC000"/>
            </a:solidFill>
            <a:ln w="12700">
              <a:solidFill>
                <a:srgbClr val="760000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400" b="1" dirty="0">
                  <a:solidFill>
                    <a:srgbClr val="760000"/>
                  </a:solidFill>
                  <a:cs typeface="+mn-cs"/>
                </a:rPr>
                <a:t>Додекаэдр</a:t>
              </a:r>
            </a:p>
          </p:txBody>
        </p:sp>
      </p:grp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839395" y="692696"/>
            <a:ext cx="6391681" cy="769441"/>
          </a:xfrm>
          <a:prstGeom prst="rect">
            <a:avLst/>
          </a:prstGeom>
          <a:solidFill>
            <a:schemeClr val="tx2">
              <a:lumMod val="85000"/>
            </a:schemeClr>
          </a:solidFill>
          <a:ln w="12700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>
                <a:solidFill>
                  <a:srgbClr val="7E0000"/>
                </a:solidFill>
                <a:latin typeface="Monotype Corsiva" pitchFamily="66" charset="0"/>
              </a:rPr>
              <a:t>Развёртка</a:t>
            </a:r>
            <a:r>
              <a:rPr lang="ru-RU" sz="4000" b="1" i="1">
                <a:solidFill>
                  <a:srgbClr val="760000"/>
                </a:solidFill>
                <a:latin typeface="Monotype Corsiva" pitchFamily="66" charset="0"/>
              </a:rPr>
              <a:t> </a:t>
            </a:r>
            <a:r>
              <a:rPr lang="ru-RU" sz="4000" b="1">
                <a:solidFill>
                  <a:srgbClr val="760000"/>
                </a:solidFill>
                <a:latin typeface="Monotype Corsiva" pitchFamily="66" charset="0"/>
              </a:rPr>
              <a:t>додекаэдра</a:t>
            </a:r>
          </a:p>
        </p:txBody>
      </p:sp>
      <p:pic>
        <p:nvPicPr>
          <p:cNvPr id="3074" name="Picture 2" descr="310px-Dodecahedron_fla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520515">
            <a:off x="3449638" y="2505075"/>
            <a:ext cx="5548312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16"/>
          <p:cNvGrpSpPr/>
          <p:nvPr/>
        </p:nvGrpSpPr>
        <p:grpSpPr>
          <a:xfrm>
            <a:off x="1187624" y="2204864"/>
            <a:ext cx="2592288" cy="2978133"/>
            <a:chOff x="3563938" y="1773238"/>
            <a:chExt cx="1809652" cy="2299576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pic>
          <p:nvPicPr>
            <p:cNvPr id="6" name="Picture 22" descr="image1448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/>
              </a:extLst>
            </a:blip>
            <a:srcRect t="1602"/>
            <a:stretch>
              <a:fillRect/>
            </a:stretch>
          </p:blipFill>
          <p:spPr bwMode="auto">
            <a:xfrm>
              <a:off x="3563938" y="1773238"/>
              <a:ext cx="1800150" cy="1943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</p:pic>
        <p:sp>
          <p:nvSpPr>
            <p:cNvPr id="7" name="Text Box 24"/>
            <p:cNvSpPr txBox="1">
              <a:spLocks noChangeArrowheads="1"/>
            </p:cNvSpPr>
            <p:nvPr/>
          </p:nvSpPr>
          <p:spPr bwMode="auto">
            <a:xfrm>
              <a:off x="3573365" y="3716338"/>
              <a:ext cx="1800225" cy="356476"/>
            </a:xfrm>
            <a:prstGeom prst="rect">
              <a:avLst/>
            </a:prstGeom>
            <a:solidFill>
              <a:srgbClr val="99CCFF"/>
            </a:solidFill>
            <a:ln w="12700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400" b="1" dirty="0">
                  <a:solidFill>
                    <a:srgbClr val="760000"/>
                  </a:solidFill>
                  <a:cs typeface="+mn-cs"/>
                </a:rPr>
                <a:t>Икосаэдр</a:t>
              </a:r>
            </a:p>
          </p:txBody>
        </p:sp>
      </p:grpSp>
      <p:pic>
        <p:nvPicPr>
          <p:cNvPr id="14" name="Picture 8" descr="http://mnogogranniki.ru/images/vid_mnogogran/ikosaedr/ris2ikos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340069">
            <a:off x="3586984" y="2056358"/>
            <a:ext cx="5328592" cy="3542795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849326" y="581779"/>
            <a:ext cx="6466870" cy="769441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>
                <a:solidFill>
                  <a:srgbClr val="7E0000"/>
                </a:solidFill>
                <a:latin typeface="Monotype Corsiva" pitchFamily="66" charset="0"/>
                <a:cs typeface="Arial" charset="0"/>
              </a:rPr>
              <a:t>Развёртка</a:t>
            </a:r>
            <a:r>
              <a:rPr lang="ru-RU" sz="4400" b="1" i="1">
                <a:solidFill>
                  <a:srgbClr val="760000"/>
                </a:solidFill>
                <a:latin typeface="Monotype Corsiva" pitchFamily="66" charset="0"/>
                <a:cs typeface="Arial" charset="0"/>
              </a:rPr>
              <a:t> </a:t>
            </a:r>
            <a:r>
              <a:rPr lang="ru-RU" sz="4400" b="1">
                <a:solidFill>
                  <a:srgbClr val="760000"/>
                </a:solidFill>
                <a:latin typeface="Monotype Corsiva" pitchFamily="66" charset="0"/>
                <a:cs typeface="Arial" charset="0"/>
              </a:rPr>
              <a:t>икосаэдра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lling a Product or Service">
  <a:themeElements>
    <a:clrScheme name="Selling a Product or Service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Selling a Product or Serv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lling a Product or Servic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ling a Product or Servic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Serv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Servic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2228</TotalTime>
  <Words>212</Words>
  <Application>Microsoft Office PowerPoint</Application>
  <PresentationFormat>Экран (4:3)</PresentationFormat>
  <Paragraphs>41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Times New Roman</vt:lpstr>
      <vt:lpstr>Arial</vt:lpstr>
      <vt:lpstr>Tahoma</vt:lpstr>
      <vt:lpstr>Calibri</vt:lpstr>
      <vt:lpstr>Monotype Corsiva</vt:lpstr>
      <vt:lpstr>Wingdings</vt:lpstr>
      <vt:lpstr>Segoe UI</vt:lpstr>
      <vt:lpstr>Selling a Product or Service</vt:lpstr>
      <vt:lpstr>Selling a Product or Service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XATA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P@VL!K</dc:creator>
  <cp:lastModifiedBy>Admin</cp:lastModifiedBy>
  <cp:revision>122</cp:revision>
  <dcterms:created xsi:type="dcterms:W3CDTF">2006-10-22T17:46:36Z</dcterms:created>
  <dcterms:modified xsi:type="dcterms:W3CDTF">2015-01-15T16:08:32Z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TC101950931049</vt:lpwstr>
  </property>
</Properties>
</file>