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6" r:id="rId2"/>
    <p:sldId id="307" r:id="rId3"/>
    <p:sldId id="291" r:id="rId4"/>
    <p:sldId id="286" r:id="rId5"/>
    <p:sldId id="294" r:id="rId6"/>
    <p:sldId id="295" r:id="rId7"/>
    <p:sldId id="293" r:id="rId8"/>
    <p:sldId id="296" r:id="rId9"/>
    <p:sldId id="29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8" r:id="rId19"/>
    <p:sldId id="319" r:id="rId20"/>
    <p:sldId id="320" r:id="rId21"/>
    <p:sldId id="321" r:id="rId22"/>
    <p:sldId id="316" r:id="rId23"/>
    <p:sldId id="322" r:id="rId24"/>
    <p:sldId id="323" r:id="rId25"/>
    <p:sldId id="31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FF99"/>
    <a:srgbClr val="0000FF"/>
    <a:srgbClr val="10CAB4"/>
    <a:srgbClr val="66FFFF"/>
    <a:srgbClr val="9200B4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7196" autoAdjust="0"/>
  </p:normalViewPr>
  <p:slideViewPr>
    <p:cSldViewPr>
      <p:cViewPr>
        <p:scale>
          <a:sx n="75" d="100"/>
          <a:sy n="75" d="100"/>
        </p:scale>
        <p:origin x="-103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kumimoji="0" lang="ru-RU" altLang="ru-RU" sz="2400" smtClean="0"/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kumimoji="0" lang="ru-RU" altLang="ru-RU" sz="2400" smtClean="0"/>
            </a:p>
          </p:txBody>
        </p:sp>
      </p:grp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grpSp>
        <p:nvGrpSpPr>
          <p:cNvPr id="28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48738-AC3F-4A42-B13E-9A848D059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99F5-176A-4505-B10C-9A5633B85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A46C-93E2-4920-A0C6-254081F1C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6CC40-AB74-44D4-AB2F-BE13B3385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8D79F-2F81-4A0A-9AB4-A8A6727B5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210DE-77CE-48D0-8357-AB4E529C5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6AB50-B8E3-4B63-A72D-2F3D684D3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CA6D4-2ED0-4F50-9251-2755C36F6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40B41-F5E3-41AF-89C7-219B56B20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52325-7C99-4E98-ABFE-E82C83E77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D7FFB-D1CE-4BA4-8556-40C7E6CE5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2D6FF"/>
            </a:gs>
            <a:gs pos="100000">
              <a:srgbClr val="0000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F1A3DB-DE73-4101-B18E-F714F3158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4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kumimoji="0" lang="ru-RU" altLang="ru-RU" sz="2400" smtClean="0"/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42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3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4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8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9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03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Группа 2"/>
          <p:cNvGrpSpPr>
            <a:grpSpLocks/>
          </p:cNvGrpSpPr>
          <p:nvPr/>
        </p:nvGrpSpPr>
        <p:grpSpPr bwMode="auto">
          <a:xfrm>
            <a:off x="3419475" y="393700"/>
            <a:ext cx="5260975" cy="1528763"/>
            <a:chOff x="3635896" y="188640"/>
            <a:chExt cx="5261601" cy="1528172"/>
          </a:xfrm>
        </p:grpSpPr>
        <p:pic>
          <p:nvPicPr>
            <p:cNvPr id="4" name="Picture 11" descr="und7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 flipV="1">
              <a:off x="3707904" y="260648"/>
              <a:ext cx="5184576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996302" y="188640"/>
              <a:ext cx="4248655" cy="4617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accent5">
                      <a:lumMod val="90000"/>
                    </a:schemeClr>
                  </a:solidFill>
                  <a:cs typeface="+mn-cs"/>
                </a:rPr>
                <a:t>Элективный курс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3635896" y="688510"/>
              <a:ext cx="4753541" cy="1028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76176" bIns="38088" anchor="ctr">
              <a:spAutoFit/>
            </a:bodyPr>
            <a:lstStyle/>
            <a:p>
              <a:pPr algn="ctr" eaLnBrk="0" hangingPunct="0"/>
              <a:r>
                <a:rPr lang="ru-RU" sz="2000" b="1" i="1">
                  <a:solidFill>
                    <a:srgbClr val="EBD6FF"/>
                  </a:solidFill>
                  <a:latin typeface="Monotype Corsiva" pitchFamily="66" charset="0"/>
                  <a:cs typeface="Times New Roman" pitchFamily="18" charset="0"/>
                </a:rPr>
                <a:t>«Математика и гармония окружающего мира»   </a:t>
              </a:r>
              <a:endParaRPr lang="ru-RU" sz="2000" b="1">
                <a:solidFill>
                  <a:srgbClr val="EBD6FF"/>
                </a:solidFill>
                <a:latin typeface="Monotype Corsiva" pitchFamily="66" charset="0"/>
              </a:endParaRPr>
            </a:p>
            <a:p>
              <a:pPr eaLnBrk="0" hangingPunct="0"/>
              <a:endParaRPr lang="ru-RU" sz="2000"/>
            </a:p>
          </p:txBody>
        </p:sp>
      </p:grpSp>
      <p:pic>
        <p:nvPicPr>
          <p:cNvPr id="13314" name="Рисунок 6" descr="эмблема школы ГБОУ 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04813"/>
            <a:ext cx="2087563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59632" y="2458209"/>
            <a:ext cx="7506885" cy="1015663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ts val="3000"/>
              </a:spcAft>
              <a:defRPr/>
            </a:pPr>
            <a:r>
              <a:rPr kumimoji="0" lang="ru-RU" sz="6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Многогранники</a:t>
            </a:r>
          </a:p>
        </p:txBody>
      </p:sp>
      <p:grpSp>
        <p:nvGrpSpPr>
          <p:cNvPr id="13316" name="Группа 8"/>
          <p:cNvGrpSpPr>
            <a:grpSpLocks/>
          </p:cNvGrpSpPr>
          <p:nvPr/>
        </p:nvGrpSpPr>
        <p:grpSpPr bwMode="auto">
          <a:xfrm>
            <a:off x="536575" y="5437188"/>
            <a:ext cx="4179888" cy="877887"/>
            <a:chOff x="1831849" y="5437731"/>
            <a:chExt cx="3322119" cy="877723"/>
          </a:xfrm>
        </p:grpSpPr>
        <p:pic>
          <p:nvPicPr>
            <p:cNvPr id="10" name="Picture 12" descr="und7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835151" y="5445223"/>
              <a:ext cx="3312913" cy="863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2484161" y="5445667"/>
              <a:ext cx="2302645" cy="5190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rgbClr val="EBD6FF"/>
                  </a:solidFill>
                  <a:latin typeface="Monotype Corsiva" pitchFamily="66" charset="0"/>
                </a:rPr>
                <a:t>Занятие № </a:t>
              </a:r>
              <a:r>
                <a:rPr lang="ru-RU" sz="2800" b="1">
                  <a:solidFill>
                    <a:srgbClr val="EBD6FF"/>
                  </a:solidFill>
                  <a:latin typeface="Arial" charset="0"/>
                </a:rPr>
                <a:t>14.</a:t>
              </a:r>
              <a:r>
                <a:rPr lang="ru-RU" sz="2800" b="1">
                  <a:solidFill>
                    <a:srgbClr val="A50021"/>
                  </a:solidFill>
                  <a:latin typeface="Monotype Corsiva" pitchFamily="66" charset="0"/>
                </a:rPr>
                <a:t> </a:t>
              </a:r>
            </a:p>
          </p:txBody>
        </p:sp>
      </p:grpSp>
      <p:pic>
        <p:nvPicPr>
          <p:cNvPr id="12" name="Picture 2" descr="http://iragavrilova.ucoz.ru/_ld/0/75760391.jp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28246" y="3562383"/>
            <a:ext cx="2981991" cy="28529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39948" y="420834"/>
            <a:ext cx="8064500" cy="1016304"/>
          </a:xfrm>
          <a:prstGeom prst="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9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  <a:spcBef>
                <a:spcPct val="50000"/>
              </a:spcBef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tx1">
                      <a:lumMod val="90000"/>
                    </a:schemeClr>
                  </a:outerShdw>
                </a:effectLst>
                <a:latin typeface="Monotype Corsiva" pitchFamily="66" charset="0"/>
                <a:cs typeface="+mn-cs"/>
              </a:rPr>
              <a:t>Математические свойства правильных многогранников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67544" y="1700808"/>
            <a:ext cx="8280919" cy="3744417"/>
            <a:chOff x="567" y="1344"/>
            <a:chExt cx="4718" cy="2313"/>
          </a:xfrm>
          <a:solidFill>
            <a:srgbClr val="33B3A7"/>
          </a:solidFill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567" y="1344"/>
              <a:ext cx="4718" cy="2313"/>
              <a:chOff x="884" y="1162"/>
              <a:chExt cx="4718" cy="2858"/>
            </a:xfrm>
            <a:grpFill/>
          </p:grpSpPr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884" y="1162"/>
                <a:ext cx="4718" cy="2858"/>
                <a:chOff x="884" y="1162"/>
                <a:chExt cx="4718" cy="2858"/>
              </a:xfrm>
              <a:grpFill/>
            </p:grpSpPr>
            <p:sp>
              <p:nvSpPr>
                <p:cNvPr id="66565" name="Rectangle 5"/>
                <p:cNvSpPr>
                  <a:spLocks noChangeArrowheads="1"/>
                </p:cNvSpPr>
                <p:nvPr/>
              </p:nvSpPr>
              <p:spPr bwMode="auto">
                <a:xfrm>
                  <a:off x="884" y="1162"/>
                  <a:ext cx="4718" cy="2857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566" name="Rectangle 6"/>
                <p:cNvSpPr>
                  <a:spLocks noChangeArrowheads="1"/>
                </p:cNvSpPr>
                <p:nvPr/>
              </p:nvSpPr>
              <p:spPr bwMode="auto">
                <a:xfrm>
                  <a:off x="884" y="1933"/>
                  <a:ext cx="1134" cy="2087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567" name="Rectangle 7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1996" cy="2087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568" name="Rectangle 8"/>
                <p:cNvSpPr>
                  <a:spLocks noChangeArrowheads="1"/>
                </p:cNvSpPr>
                <p:nvPr/>
              </p:nvSpPr>
              <p:spPr bwMode="auto">
                <a:xfrm>
                  <a:off x="5012" y="1933"/>
                  <a:ext cx="590" cy="2087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569" name="Rectangle 9"/>
                <p:cNvSpPr>
                  <a:spLocks noChangeArrowheads="1"/>
                </p:cNvSpPr>
                <p:nvPr/>
              </p:nvSpPr>
              <p:spPr bwMode="auto">
                <a:xfrm>
                  <a:off x="884" y="1162"/>
                  <a:ext cx="4718" cy="771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570" name="Rectangle 10"/>
                <p:cNvSpPr>
                  <a:spLocks noChangeArrowheads="1"/>
                </p:cNvSpPr>
                <p:nvPr/>
              </p:nvSpPr>
              <p:spPr bwMode="auto">
                <a:xfrm>
                  <a:off x="2018" y="1162"/>
                  <a:ext cx="1996" cy="36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571" name="Rectangle 11"/>
                <p:cNvSpPr>
                  <a:spLocks noChangeArrowheads="1"/>
                </p:cNvSpPr>
                <p:nvPr/>
              </p:nvSpPr>
              <p:spPr bwMode="auto">
                <a:xfrm>
                  <a:off x="2018" y="1525"/>
                  <a:ext cx="1134" cy="40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572" name="Rectangle 12"/>
                <p:cNvSpPr>
                  <a:spLocks noChangeArrowheads="1"/>
                </p:cNvSpPr>
                <p:nvPr/>
              </p:nvSpPr>
              <p:spPr bwMode="auto">
                <a:xfrm>
                  <a:off x="3152" y="1525"/>
                  <a:ext cx="862" cy="40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573" name="Rectangle 13"/>
                <p:cNvSpPr>
                  <a:spLocks noChangeArrowheads="1"/>
                </p:cNvSpPr>
                <p:nvPr/>
              </p:nvSpPr>
              <p:spPr bwMode="auto">
                <a:xfrm>
                  <a:off x="4014" y="1162"/>
                  <a:ext cx="998" cy="771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66575" name="Rectangle 15"/>
              <p:cNvSpPr>
                <a:spLocks noChangeArrowheads="1"/>
              </p:cNvSpPr>
              <p:nvPr/>
            </p:nvSpPr>
            <p:spPr bwMode="auto">
              <a:xfrm>
                <a:off x="3152" y="1931"/>
                <a:ext cx="862" cy="208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6577" name="Text Box 17"/>
            <p:cNvSpPr txBox="1">
              <a:spLocks noChangeArrowheads="1"/>
            </p:cNvSpPr>
            <p:nvPr/>
          </p:nvSpPr>
          <p:spPr bwMode="auto">
            <a:xfrm>
              <a:off x="703" y="1389"/>
              <a:ext cx="817" cy="44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Тела Платона</a:t>
              </a:r>
            </a:p>
          </p:txBody>
        </p:sp>
        <p:sp>
          <p:nvSpPr>
            <p:cNvPr id="66578" name="Text Box 18"/>
            <p:cNvSpPr txBox="1">
              <a:spLocks noChangeArrowheads="1"/>
            </p:cNvSpPr>
            <p:nvPr/>
          </p:nvSpPr>
          <p:spPr bwMode="auto">
            <a:xfrm>
              <a:off x="1759" y="1389"/>
              <a:ext cx="1890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Число</a:t>
              </a:r>
            </a:p>
          </p:txBody>
        </p:sp>
        <p:sp>
          <p:nvSpPr>
            <p:cNvPr id="66579" name="Text Box 19"/>
            <p:cNvSpPr txBox="1">
              <a:spLocks noChangeArrowheads="1"/>
            </p:cNvSpPr>
            <p:nvPr/>
          </p:nvSpPr>
          <p:spPr bwMode="auto">
            <a:xfrm>
              <a:off x="1757" y="1659"/>
              <a:ext cx="1010" cy="25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граней</a:t>
              </a:r>
            </a:p>
          </p:txBody>
        </p:sp>
        <p:sp>
          <p:nvSpPr>
            <p:cNvPr id="66580" name="Text Box 20"/>
            <p:cNvSpPr txBox="1">
              <a:spLocks noChangeArrowheads="1"/>
            </p:cNvSpPr>
            <p:nvPr/>
          </p:nvSpPr>
          <p:spPr bwMode="auto">
            <a:xfrm>
              <a:off x="2880" y="1662"/>
              <a:ext cx="771" cy="25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вершин</a:t>
              </a:r>
            </a:p>
          </p:txBody>
        </p:sp>
        <p:sp>
          <p:nvSpPr>
            <p:cNvPr id="66581" name="Text Box 21"/>
            <p:cNvSpPr txBox="1">
              <a:spLocks noChangeArrowheads="1"/>
            </p:cNvSpPr>
            <p:nvPr/>
          </p:nvSpPr>
          <p:spPr bwMode="auto">
            <a:xfrm>
              <a:off x="3742" y="1389"/>
              <a:ext cx="907" cy="44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Геометрия грани</a:t>
              </a:r>
            </a:p>
          </p:txBody>
        </p:sp>
        <p:sp>
          <p:nvSpPr>
            <p:cNvPr id="66582" name="Text Box 22"/>
            <p:cNvSpPr txBox="1">
              <a:spLocks noChangeArrowheads="1"/>
            </p:cNvSpPr>
            <p:nvPr/>
          </p:nvSpPr>
          <p:spPr bwMode="auto">
            <a:xfrm>
              <a:off x="4786" y="1480"/>
              <a:ext cx="408" cy="25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583" name="Text Box 23"/>
            <p:cNvSpPr txBox="1">
              <a:spLocks noChangeArrowheads="1"/>
            </p:cNvSpPr>
            <p:nvPr/>
          </p:nvSpPr>
          <p:spPr bwMode="auto">
            <a:xfrm>
              <a:off x="612" y="2115"/>
              <a:ext cx="998" cy="140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schemeClr val="accent4">
                      <a:lumMod val="10000"/>
                    </a:schemeClr>
                  </a:solidFill>
                </a:rPr>
                <a:t>Тетраэдр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schemeClr val="accent4">
                      <a:lumMod val="10000"/>
                    </a:schemeClr>
                  </a:solidFill>
                </a:rPr>
                <a:t>Октаэдр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schemeClr val="accent4">
                      <a:lumMod val="10000"/>
                    </a:schemeClr>
                  </a:solidFill>
                </a:rPr>
                <a:t>Икосаэдр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schemeClr val="accent4">
                      <a:lumMod val="10000"/>
                    </a:schemeClr>
                  </a:solidFill>
                </a:rPr>
                <a:t>Гексаэдр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schemeClr val="accent4">
                      <a:lumMod val="10000"/>
                    </a:schemeClr>
                  </a:solidFill>
                </a:rPr>
                <a:t>Додекаэдр</a:t>
              </a:r>
            </a:p>
          </p:txBody>
        </p:sp>
        <p:sp>
          <p:nvSpPr>
            <p:cNvPr id="66586" name="Text Box 26"/>
            <p:cNvSpPr txBox="1">
              <a:spLocks noChangeArrowheads="1"/>
            </p:cNvSpPr>
            <p:nvPr/>
          </p:nvSpPr>
          <p:spPr bwMode="auto">
            <a:xfrm>
              <a:off x="1757" y="2115"/>
              <a:ext cx="1032" cy="140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(тетра)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 (окта)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 (икоса)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 (</a:t>
              </a:r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гекса</a:t>
              </a: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 (</a:t>
              </a:r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додека</a:t>
              </a: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</p:txBody>
        </p:sp>
        <p:sp>
          <p:nvSpPr>
            <p:cNvPr id="66587" name="Text Box 27"/>
            <p:cNvSpPr txBox="1">
              <a:spLocks noChangeArrowheads="1"/>
            </p:cNvSpPr>
            <p:nvPr/>
          </p:nvSpPr>
          <p:spPr bwMode="auto">
            <a:xfrm>
              <a:off x="3017" y="2115"/>
              <a:ext cx="453" cy="140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schemeClr val="accent4">
                      <a:lumMod val="10000"/>
                    </a:schemeClr>
                  </a:solidFill>
                </a:rPr>
                <a:t>4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schemeClr val="accent4">
                      <a:lumMod val="10000"/>
                    </a:schemeClr>
                  </a:solidFill>
                </a:rPr>
                <a:t>6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schemeClr val="accent4">
                      <a:lumMod val="10000"/>
                    </a:schemeClr>
                  </a:solidFill>
                </a:rPr>
                <a:t>12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schemeClr val="accent4">
                      <a:lumMod val="10000"/>
                    </a:schemeClr>
                  </a:solidFill>
                </a:rPr>
                <a:t>8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schemeClr val="accent4">
                      <a:lumMod val="10000"/>
                    </a:schemeClr>
                  </a:solidFill>
                </a:rPr>
                <a:t>20</a:t>
              </a:r>
            </a:p>
          </p:txBody>
        </p:sp>
        <p:sp>
          <p:nvSpPr>
            <p:cNvPr id="66592" name="Rectangle 32"/>
            <p:cNvSpPr>
              <a:spLocks noChangeArrowheads="1"/>
            </p:cNvSpPr>
            <p:nvPr/>
          </p:nvSpPr>
          <p:spPr bwMode="auto">
            <a:xfrm>
              <a:off x="4105" y="3022"/>
              <a:ext cx="226" cy="22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93" name="AutoShape 33"/>
            <p:cNvSpPr>
              <a:spLocks noChangeArrowheads="1"/>
            </p:cNvSpPr>
            <p:nvPr/>
          </p:nvSpPr>
          <p:spPr bwMode="auto">
            <a:xfrm>
              <a:off x="4105" y="3340"/>
              <a:ext cx="227" cy="216"/>
            </a:xfrm>
            <a:prstGeom prst="pentagon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94" name="AutoShape 34"/>
            <p:cNvSpPr>
              <a:spLocks noChangeArrowheads="1"/>
            </p:cNvSpPr>
            <p:nvPr/>
          </p:nvSpPr>
          <p:spPr bwMode="auto">
            <a:xfrm>
              <a:off x="4105" y="2115"/>
              <a:ext cx="227" cy="197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95" name="AutoShape 35"/>
            <p:cNvSpPr>
              <a:spLocks noChangeArrowheads="1"/>
            </p:cNvSpPr>
            <p:nvPr/>
          </p:nvSpPr>
          <p:spPr bwMode="auto">
            <a:xfrm>
              <a:off x="4105" y="2387"/>
              <a:ext cx="227" cy="197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96" name="AutoShape 36"/>
            <p:cNvSpPr>
              <a:spLocks noChangeArrowheads="1"/>
            </p:cNvSpPr>
            <p:nvPr/>
          </p:nvSpPr>
          <p:spPr bwMode="auto">
            <a:xfrm>
              <a:off x="4105" y="2705"/>
              <a:ext cx="227" cy="197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97" name="Text Box 37"/>
            <p:cNvSpPr txBox="1">
              <a:spLocks noChangeArrowheads="1"/>
            </p:cNvSpPr>
            <p:nvPr/>
          </p:nvSpPr>
          <p:spPr bwMode="auto">
            <a:xfrm>
              <a:off x="4785" y="2115"/>
              <a:ext cx="408" cy="140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schemeClr val="accent4">
                      <a:lumMod val="10000"/>
                    </a:schemeClr>
                  </a:solidFill>
                </a:rPr>
                <a:t>3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schemeClr val="accent4">
                      <a:lumMod val="10000"/>
                    </a:schemeClr>
                  </a:solidFill>
                </a:rPr>
                <a:t>4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schemeClr val="accent4">
                      <a:lumMod val="10000"/>
                    </a:schemeClr>
                  </a:solidFill>
                </a:rPr>
                <a:t>5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schemeClr val="accent4">
                      <a:lumMod val="10000"/>
                    </a:schemeClr>
                  </a:solidFill>
                </a:rPr>
                <a:t>3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schemeClr val="accent4">
                      <a:lumMod val="10000"/>
                    </a:schemeClr>
                  </a:solidFill>
                </a:rPr>
                <a:t>3</a:t>
              </a:r>
            </a:p>
          </p:txBody>
        </p:sp>
      </p:grpSp>
      <p:sp>
        <p:nvSpPr>
          <p:cNvPr id="66601" name="Text Box 41"/>
          <p:cNvSpPr txBox="1">
            <a:spLocks noChangeArrowheads="1"/>
          </p:cNvSpPr>
          <p:nvPr/>
        </p:nvSpPr>
        <p:spPr bwMode="auto">
          <a:xfrm>
            <a:off x="900113" y="5641975"/>
            <a:ext cx="4176712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cs typeface="+mn-cs"/>
              </a:rPr>
              <a:t>Формула Эйлера: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92725" y="5607050"/>
            <a:ext cx="3024188" cy="7016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Г + В – Р 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01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258763" y="411163"/>
            <a:ext cx="8677275" cy="175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Теория многогранников</a:t>
            </a:r>
            <a:r>
              <a:rPr lang="en-US" sz="22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- одна из самых </a:t>
            </a:r>
          </a:p>
          <a:p>
            <a:pPr algn="ctr">
              <a:defRPr/>
            </a:pP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увлекательных глав геометрии.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Правильные многогранники всегда восхищали пытливые умы симметрией, простотой и мудростью своих форм.</a:t>
            </a:r>
          </a:p>
          <a:p>
            <a:pPr algn="r">
              <a:defRPr/>
            </a:pPr>
            <a:r>
              <a:rPr lang="ru-RU" sz="2400" b="1" i="1" dirty="0">
                <a:cs typeface="+mn-cs"/>
              </a:rPr>
              <a:t> </a:t>
            </a:r>
          </a:p>
        </p:txBody>
      </p:sp>
      <p:pic>
        <p:nvPicPr>
          <p:cNvPr id="129041" name="Picture 17" descr="en1002kats_3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032866" y="1916832"/>
            <a:ext cx="5248275" cy="3342134"/>
          </a:xfrm>
          <a:prstGeom prst="rect">
            <a:avLst/>
          </a:prstGeom>
          <a:ln w="28575" cmpd="thickThin">
            <a:solidFill>
              <a:srgbClr val="FFCCFF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755650" y="5373688"/>
            <a:ext cx="7777163" cy="1076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2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Леонардо да Винчи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любил изготовлять из дерева каркасы правильных  многогранников и преподносить их в виде подарка различным знаменитостям.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  <p:bldP spid="1290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556144" y="1549469"/>
            <a:ext cx="3131408" cy="4534620"/>
            <a:chOff x="602324" y="1660301"/>
            <a:chExt cx="3131408" cy="4534620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5" name="Прямоугольник 4"/>
            <p:cNvSpPr/>
            <p:nvPr/>
          </p:nvSpPr>
          <p:spPr>
            <a:xfrm>
              <a:off x="602324" y="5733256"/>
              <a:ext cx="3131408" cy="461665"/>
            </a:xfrm>
            <a:prstGeom prst="rect">
              <a:avLst/>
            </a:prstGeom>
            <a:solidFill>
              <a:schemeClr val="tx2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1571 – 1630</a:t>
              </a:r>
              <a:endParaRPr lang="ru-RU" sz="2400" dirty="0">
                <a:solidFill>
                  <a:schemeClr val="bg1"/>
                </a:solidFill>
                <a:cs typeface="+mn-cs"/>
              </a:endParaRPr>
            </a:p>
          </p:txBody>
        </p:sp>
        <p:pic>
          <p:nvPicPr>
            <p:cNvPr id="58373" name="Picture 5" descr="3961_201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622676" y="1660301"/>
              <a:ext cx="3089275" cy="414496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</p:pic>
      </p:grp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851275" y="1422400"/>
            <a:ext cx="4851400" cy="4789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r="4080000" rotWithShape="0">
              <a:schemeClr val="bg1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ru-RU" sz="2800" b="1">
                <a:solidFill>
                  <a:srgbClr val="002060"/>
                </a:solidFill>
                <a:latin typeface="Monotype Corsiva" pitchFamily="66" charset="0"/>
              </a:rPr>
              <a:t>Иоганн Кеплер </a:t>
            </a:r>
            <a:r>
              <a:rPr kumimoji="0" lang="ru-RU" sz="2800" b="1" i="1">
                <a:solidFill>
                  <a:srgbClr val="EBD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– </a:t>
            </a:r>
            <a:endParaRPr kumimoji="0" lang="ru-RU" sz="2800" b="1">
              <a:solidFill>
                <a:srgbClr val="EBD6FF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kumimoji="0" lang="ru-RU" sz="2800" b="1" i="1">
                <a:solidFill>
                  <a:srgbClr val="EBD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выдающийся немецкий математик, физик, астроном. Следуя традициям Пифагора  и Платона, Кеплер верил, что в основе мироздания лежат простые числовые соотношения и совершенные геометрические формы.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2895600" y="502810"/>
            <a:ext cx="3359150" cy="641350"/>
          </a:xfrm>
          <a:prstGeom prst="rect">
            <a:avLst/>
          </a:prstGeom>
          <a:solidFill>
            <a:srgbClr val="7487E8"/>
          </a:solidFill>
          <a:ln w="12700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pPr algn="ctr"/>
            <a:r>
              <a:rPr kumimoji="0" lang="ru-RU" sz="3200" b="1">
                <a:solidFill>
                  <a:srgbClr val="E8D5F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Иоганн Кеплер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2221702" y="488866"/>
            <a:ext cx="453650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6000000" algn="ctr" rotWithShape="0">
              <a:schemeClr val="tx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Тайна мироздания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1403350" y="1125538"/>
            <a:ext cx="626586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>
                <a:solidFill>
                  <a:schemeClr val="bg1"/>
                </a:solidFill>
              </a:rPr>
              <a:t>Вселенная</a:t>
            </a:r>
          </a:p>
          <a:p>
            <a:pPr algn="ctr"/>
            <a:r>
              <a:rPr lang="ru-RU" altLang="ru-RU" sz="2800" b="1">
                <a:solidFill>
                  <a:schemeClr val="bg1"/>
                </a:solidFill>
              </a:rPr>
              <a:t> устроена на основе </a:t>
            </a:r>
          </a:p>
          <a:p>
            <a:pPr algn="ctr"/>
            <a:r>
              <a:rPr lang="ru-RU" altLang="ru-RU" sz="2800" b="1">
                <a:solidFill>
                  <a:schemeClr val="bg1"/>
                </a:solidFill>
              </a:rPr>
              <a:t>единого геометрического принципа </a:t>
            </a:r>
          </a:p>
          <a:p>
            <a:pPr algn="ctr"/>
            <a:r>
              <a:rPr lang="ru-RU" altLang="ru-RU" sz="2800" b="1">
                <a:solidFill>
                  <a:schemeClr val="bg1"/>
                </a:solidFill>
              </a:rPr>
              <a:t>(по И. Кеплеру).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434886" y="3368261"/>
            <a:ext cx="8280920" cy="300082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0">
                <a:schemeClr val="tx1"/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900" b="1">
                <a:solidFill>
                  <a:srgbClr val="300A56"/>
                </a:solidFill>
              </a:rPr>
              <a:t>В сферу орбиты Сатурна вписываем куб, в куб – сферу Юпитера.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900" b="1">
                <a:solidFill>
                  <a:srgbClr val="300A56"/>
                </a:solidFill>
              </a:rPr>
              <a:t>В сферу Юпитера вписываем тетраэдр, в тетраэдр – сферу Марса.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900" b="1">
                <a:solidFill>
                  <a:srgbClr val="300A56"/>
                </a:solidFill>
              </a:rPr>
              <a:t>В сферу Марса вписываем додекаэдр, в додекаэдр – сферу Земли.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900" b="1">
                <a:solidFill>
                  <a:srgbClr val="300A56"/>
                </a:solidFill>
              </a:rPr>
              <a:t>В сферу Земли вписываем икосаэдр, в икосаэдр – сферу Венеры.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900" b="1">
                <a:solidFill>
                  <a:srgbClr val="300A56"/>
                </a:solidFill>
              </a:rPr>
              <a:t>В сферу Венеры вписываем октаэдр, в октаэдр – сферу Меркурия.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900" b="1">
                <a:solidFill>
                  <a:srgbClr val="300A56"/>
                </a:solidFill>
              </a:rPr>
              <a:t>В центр всей системы И. Кеплер поместил Солнце.</a:t>
            </a: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323850" y="333375"/>
            <a:ext cx="1727200" cy="201612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6875463" y="333375"/>
            <a:ext cx="1944687" cy="198755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83768" y="1298044"/>
            <a:ext cx="4176464" cy="4167498"/>
          </a:xfrm>
          <a:prstGeom prst="rect">
            <a:avLst/>
          </a:prstGeom>
          <a:noFill/>
          <a:ln w="28575">
            <a:solidFill>
              <a:srgbClr val="7487E8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487488" y="476250"/>
            <a:ext cx="6119812" cy="588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003CB3"/>
                </a:solidFill>
                <a:latin typeface="Monotype Corsiva" pitchFamily="66" charset="0"/>
                <a:cs typeface="Arial" charset="0"/>
              </a:rPr>
              <a:t>Космический кубок Кеплера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547813" y="5595938"/>
            <a:ext cx="6480175" cy="884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Иллюстрация И. Кеплера из его книги </a:t>
            </a:r>
          </a:p>
          <a:p>
            <a:pPr algn="ctr">
              <a:lnSpc>
                <a:spcPts val="2400"/>
              </a:lnSpc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«Тайна мироздания», 1596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4" name="Picture 6" descr="wallpic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353425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395288" y="3933825"/>
            <a:ext cx="8353425" cy="2436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b="1"/>
              <a:t>Математические расчёты показали, что совпадение с данными Коперника по радиусам планетных орбит было поразительным, но всё-таки не совсем точным. Однако, эта работа привела к открытию истинных астрономических законов - трёх знаменитых законов Кеплера, на базе которых  И.Ньютон построил свою теорию тяготения.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393700" y="260350"/>
            <a:ext cx="8251825" cy="2149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ts val="2700"/>
              </a:lnSpc>
              <a:spcBef>
                <a:spcPct val="50000"/>
              </a:spcBef>
              <a:defRPr/>
            </a:pPr>
            <a:r>
              <a:rPr lang="ru-RU" sz="2200" b="1">
                <a:effectLst>
                  <a:outerShdw blurRad="38100" dist="38100" dir="2700000" algn="tl">
                    <a:srgbClr val="000000"/>
                  </a:outerShdw>
                </a:effectLst>
              </a:rPr>
              <a:t>Идеи Пифагора, Платона, Кеплера нашли продолжение в наши дни. Московские инженеры В. Макаров и В. Морозов высказали гипотезу, что ядро Земли имеет форму и свойства растущего кристалла, лучи или силовое поле кристалла обуславливают </a:t>
            </a:r>
            <a:r>
              <a:rPr lang="ru-RU" sz="2200" b="1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икосаэдро-додекаэдровую структуру Земли. </a:t>
            </a:r>
            <a:endParaRPr lang="ru-RU" sz="220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5958" name="Picture 6" descr="ear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2422525"/>
            <a:ext cx="2205037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412750" y="2374900"/>
            <a:ext cx="6048375" cy="294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200" b="1">
                <a:effectLst>
                  <a:outerShdw blurRad="38100" dist="38100" dir="2700000" algn="tl">
                    <a:srgbClr val="000000"/>
                  </a:outerShdw>
                </a:effectLst>
              </a:rPr>
              <a:t>Она проявляется в том, что в земной коре проступают контуры вписанных в неё икосаэдра и додекаэдра. Многие залежи полезных ископаемых тянутся вдоль этой сетки, а в узлах располагаются очаги древнейших культур и цивилизаций, а также</a:t>
            </a:r>
          </a:p>
          <a:p>
            <a:pPr>
              <a:spcBef>
                <a:spcPct val="50000"/>
              </a:spcBef>
              <a:defRPr/>
            </a:pPr>
            <a:endParaRPr lang="ru-RU" sz="2200" b="1"/>
          </a:p>
        </p:txBody>
      </p:sp>
      <p:sp>
        <p:nvSpPr>
          <p:cNvPr id="5" name="Прямоугольник 4"/>
          <p:cNvSpPr/>
          <p:nvPr/>
        </p:nvSpPr>
        <p:spPr>
          <a:xfrm>
            <a:off x="425450" y="4816475"/>
            <a:ext cx="8280400" cy="1462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1">
                <a:effectLst>
                  <a:outerShdw blurRad="38100" dist="38100" dir="2700000" algn="tl">
                    <a:srgbClr val="000000"/>
                  </a:outerShdw>
                </a:effectLst>
              </a:rPr>
              <a:t>загадки  Земли:  озеро  Лох-Несс,  Бермудский треугольник. Дальнейшие исследования Земли определят отношение к этой гипотезе, в которой правильные многогранники занимают важное место.</a:t>
            </a: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</a:t>
            </a:r>
            <a:endParaRPr lang="ru-RU" sz="2400"/>
          </a:p>
        </p:txBody>
      </p:sp>
      <p:pic>
        <p:nvPicPr>
          <p:cNvPr id="7" name="Picture 5" descr="art_3_5_clip_image0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5738" y="2492375"/>
            <a:ext cx="2195512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  <p:bldP spid="125959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79688" y="1666875"/>
            <a:ext cx="6289675" cy="181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cs typeface="+mn-cs"/>
              </a:rPr>
              <a:t>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Полуправильным многогранником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называется выпуклый многогранник, гранями которого являются правильные разноименные многоугольники (с разным числом сторон), все многогранные углы которого равны.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47663" y="4083050"/>
            <a:ext cx="2520950" cy="2225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К полуправильным многогранникам относятся правильные </a:t>
            </a:r>
          </a:p>
          <a:p>
            <a:pPr algn="ctr"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n-угольные призмы, все ребра которых равны.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627313" y="3482975"/>
            <a:ext cx="6242050" cy="1400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cs typeface="+mn-cs"/>
              </a:rPr>
              <a:t> 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Полуправильные многогранники по этой причине  называют также </a:t>
            </a:r>
          </a:p>
          <a:p>
            <a:pPr algn="ctr">
              <a:defRPr/>
            </a:pP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равноугольно полуправильными многогранниками.</a:t>
            </a:r>
            <a:r>
              <a:rPr lang="ru-RU" sz="2100" dirty="0">
                <a:cs typeface="+mn-cs"/>
              </a:rPr>
              <a:t> </a:t>
            </a:r>
          </a:p>
        </p:txBody>
      </p:sp>
      <p:pic>
        <p:nvPicPr>
          <p:cNvPr id="56327" name="Picture 7" descr="12-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4663" y="4940300"/>
            <a:ext cx="568483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476375" y="404813"/>
            <a:ext cx="6121400" cy="884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Полуправильные многогранники                       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(тела Архимеда)</a:t>
            </a:r>
          </a:p>
        </p:txBody>
      </p:sp>
      <p:pic>
        <p:nvPicPr>
          <p:cNvPr id="9" name="Picture 13" descr="http://www.alexlarin.com/download/file.php?id=1543&amp;t=1&amp;sid=3005765e94655de57d73cfceb0331d5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500188"/>
            <a:ext cx="2087563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5" grpId="0"/>
      <p:bldP spid="563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4292600"/>
            <a:ext cx="8126412" cy="2073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2600"/>
              </a:lnSpc>
              <a:defRPr/>
            </a:pPr>
            <a:r>
              <a:rPr lang="ru-RU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Это усеченный тетраэдр, усеченный оксаэдр, усеченный икосаэдр, усеченный куб, усеченный додекаэдр, кубооктаэдр, икосододекаэдр, усеченный кубооктаэдр, усеченный икосододекаэдр, ромбокубооктаэдр, ромбоикосододекаэдр, "плосконосый" (курносый) куб, "плосконосый" (курносый) додекаэдр.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123728" y="404664"/>
            <a:ext cx="5792890" cy="523220"/>
          </a:xfrm>
          <a:prstGeom prst="rect">
            <a:avLst/>
          </a:prstGeom>
          <a:solidFill>
            <a:srgbClr val="6699FF"/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200" b="1">
                <a:solidFill>
                  <a:srgbClr val="EBD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Полуправильные многогранники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650" y="3068638"/>
            <a:ext cx="7848600" cy="1082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2600"/>
              </a:lnSpc>
              <a:defRPr/>
            </a:pPr>
            <a:r>
              <a:rPr lang="ru-RU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Полуправильные многогранники открыл Архимед. Он подробно описал 13 многогранников, которые позже были названы </a:t>
            </a:r>
            <a:r>
              <a:rPr lang="ru-RU" sz="2200" b="1">
                <a:solidFill>
                  <a:srgbClr val="450E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телами Архимеда</a:t>
            </a:r>
            <a:r>
              <a:rPr lang="ru-RU" sz="2200">
                <a:solidFill>
                  <a:srgbClr val="450E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sz="2400">
                <a:solidFill>
                  <a:srgbClr val="450E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3" name="Picture 8" descr="http://encycl.opentopia.com/enimages/24/23470/Rhombicdodecahedron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71600" y="980728"/>
            <a:ext cx="2304053" cy="2046338"/>
          </a:xfrm>
          <a:prstGeom prst="rect">
            <a:avLst/>
          </a:prstGeom>
          <a:noFill/>
        </p:spPr>
      </p:pic>
      <p:pic>
        <p:nvPicPr>
          <p:cNvPr id="1026" name="Picture 2" descr="http://figyru-tela.at.ua/rombousechennyj_ikosododekaehdr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1728192" cy="1731295"/>
          </a:xfrm>
          <a:prstGeom prst="rect">
            <a:avLst/>
          </a:prstGeom>
          <a:noFill/>
        </p:spPr>
      </p:pic>
      <p:pic>
        <p:nvPicPr>
          <p:cNvPr id="1032" name="Picture 8" descr="http://encycl.opentopia.com/enimages/3711/3710263/Rhombicosidodecahedron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16216" y="980728"/>
            <a:ext cx="2016224" cy="204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1920" y="548680"/>
            <a:ext cx="295232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450E7C"/>
                </a:solidFill>
              </a:rPr>
              <a:t>Кубооктаэдр</a:t>
            </a:r>
            <a:endParaRPr lang="ru-RU" sz="3200">
              <a:solidFill>
                <a:srgbClr val="450E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6275" y="1844675"/>
            <a:ext cx="5435600" cy="2070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Кубооктаэдр</a:t>
            </a:r>
            <a:r>
              <a:rPr lang="ru-RU" sz="2400" dirty="0">
                <a:cs typeface="+mn-cs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— полуправильный многогранник, состоящий из 14 граней (6 квадратов и 8 правильных треугольников). </a:t>
            </a:r>
          </a:p>
          <a:p>
            <a:pPr algn="just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ru-RU" sz="2400" dirty="0">
                <a:cs typeface="+mn-cs"/>
              </a:rPr>
              <a:t>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4213" y="3933825"/>
            <a:ext cx="7991475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В кубооктаэдре 12 вершин, в которых сходятся два треугольника и два квадрата, а также 24 одинаковых ребра, каждое из которых разделяет треугольник и квадрат.</a:t>
            </a:r>
          </a:p>
        </p:txBody>
      </p:sp>
      <p:pic>
        <p:nvPicPr>
          <p:cNvPr id="6" name="Picture 6" descr="http://www.esacademic.com/pictures/eswiki/67/Cuboctahedr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13306">
            <a:off x="319088" y="542925"/>
            <a:ext cx="2944812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450" y="1557338"/>
            <a:ext cx="6480175" cy="1552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 algn="just">
              <a:buClr>
                <a:srgbClr val="FF99FF"/>
              </a:buClr>
              <a:buFont typeface="Wingdings" pitchFamily="2" charset="2"/>
              <a:buChar char="v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рассмотреть виды и свойства  многогранников, </a:t>
            </a:r>
          </a:p>
          <a:p>
            <a:pPr marL="442913" indent="-442913" algn="just">
              <a:buClr>
                <a:srgbClr val="FF99FF"/>
              </a:buClr>
              <a:buFont typeface="Wingdings" pitchFamily="2" charset="2"/>
              <a:buChar char="v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определить их место в  гармонии мироздания.</a:t>
            </a:r>
          </a:p>
        </p:txBody>
      </p:sp>
      <p:pic>
        <p:nvPicPr>
          <p:cNvPr id="4099" name="Picture 2" descr="http://topologia.files.wordpress.com/2009/02/600px-stereographic_polytope_120cell_faces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3213100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231405" y="577568"/>
            <a:ext cx="4644069" cy="6938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/>
            <a:r>
              <a:rPr lang="ru-RU" sz="4000" i="1">
                <a:solidFill>
                  <a:srgbClr val="7E1458"/>
                </a:solidFill>
              </a:rPr>
              <a:t>ЦЕЛЬ ЗАНЯТИЯ</a:t>
            </a:r>
          </a:p>
        </p:txBody>
      </p:sp>
      <p:pic>
        <p:nvPicPr>
          <p:cNvPr id="4103" name="Picture 4" descr="http://basik.ru/images/mathematics_art/2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3286125"/>
            <a:ext cx="3097213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1960" y="692696"/>
            <a:ext cx="324036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450E7C"/>
                </a:solidFill>
              </a:rPr>
              <a:t>Ромбододекаэдр</a:t>
            </a:r>
            <a:endParaRPr lang="ru-RU" sz="2800">
              <a:solidFill>
                <a:srgbClr val="450E7C"/>
              </a:solidFill>
            </a:endParaRPr>
          </a:p>
        </p:txBody>
      </p:sp>
      <p:pic>
        <p:nvPicPr>
          <p:cNvPr id="4" name="Picture 8" descr="http://encycl.opentopia.com/enimages/24/23470/Rhombicdodecahedron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811962">
            <a:off x="273382" y="371710"/>
            <a:ext cx="3442049" cy="30570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35375" y="1773238"/>
            <a:ext cx="5184775" cy="1325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Ромбододекаэдр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— двойственный </a:t>
            </a:r>
          </a:p>
          <a:p>
            <a:pPr algn="ctr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к кубооктаэдру многогранник.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755650" y="3673475"/>
            <a:ext cx="7920038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kumimoji="0" lang="ru-RU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Ромбододекаэдр</a:t>
            </a:r>
            <a:r>
              <a:rPr kumimoji="0"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—</a:t>
            </a:r>
            <a:r>
              <a:rPr kumimoji="0"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двенадцатигранник, </a:t>
            </a:r>
            <a:endParaRPr kumimoji="0"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kumimoji="0"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составленный из одинаковых ромбов. </a:t>
            </a:r>
            <a:endParaRPr kumimoji="0"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kumimoji="0"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 ромбододекаэдра 14 вершин, 6 из которых являются вершинами меньших углов 4 ромбов, а 8 — вершинами 3 ромбов при их больших углах. </a:t>
            </a:r>
          </a:p>
        </p:txBody>
      </p:sp>
      <p:pic>
        <p:nvPicPr>
          <p:cNvPr id="32775" name="Picture 2" descr="2 \arcsin \tfrac{1}{\sqrt3}\approx70,53^\ci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15875" y="-182563"/>
            <a:ext cx="1628775" cy="25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3" descr="\approx109,47^\cir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4425" y="-182563"/>
            <a:ext cx="8096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4" descr="\sqr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75" y="92075"/>
            <a:ext cx="2476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8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upload.wikimedia.org/wikipedia/commons/thumb/4/4a/Icosidodecahedron.svg/150px-Icosidodecahedron.sv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10CAB4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67544" y="2996952"/>
            <a:ext cx="3168352" cy="32528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31840" y="548680"/>
            <a:ext cx="313868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Икосододекаэдр</a:t>
            </a:r>
            <a:endParaRPr lang="ru-RU" sz="32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971550" y="1325563"/>
            <a:ext cx="7237413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450E7C"/>
                </a:solidFill>
                <a:cs typeface="Times New Roman" pitchFamily="18" charset="0"/>
              </a:rPr>
              <a:t>Икосододекаэдр</a:t>
            </a:r>
            <a:r>
              <a:rPr lang="ru-RU" sz="2400">
                <a:cs typeface="Times New Roman" pitchFamily="18" charset="0"/>
              </a:rPr>
              <a:t> </a:t>
            </a: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—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полуправильный многогранник, состоящий из 32 граней                 (12 правильных пятиугольников и 20 правильных треугольников).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348038" y="3124200"/>
            <a:ext cx="5435600" cy="31686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indent="-256032" algn="ctr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kumimoji="0" lang="ru-RU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</a:t>
            </a:r>
            <a:r>
              <a:rPr kumimoji="0" lang="ru-RU" sz="2800" b="1" kern="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Икосододекаэдр</a:t>
            </a:r>
            <a:r>
              <a:rPr kumimoji="0" lang="ru-RU" sz="2400" b="1" kern="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marL="365760" indent="-256032" algn="ctr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kumimoji="0" lang="ru-RU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имеет</a:t>
            </a:r>
          </a:p>
          <a:p>
            <a:pPr marL="365760" indent="-256032" algn="ctr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kumimoji="0" lang="ru-RU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30 вершин, в которых сходятся два треугольника и два пятиугольника, а также 60 одинаковых рёбер, каждое из которых разделяет треугольник и пятиугольник.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907704" y="692696"/>
            <a:ext cx="568801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300" b="1">
                <a:solidFill>
                  <a:srgbClr val="800000"/>
                </a:solidFill>
              </a:rPr>
              <a:t>Звёздчатые многогранники</a:t>
            </a:r>
          </a:p>
        </p:txBody>
      </p:sp>
      <p:pic>
        <p:nvPicPr>
          <p:cNvPr id="126982" name="Picture 6" descr="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4638675" cy="1350962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26983" name="Picture 7" descr="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552" y="4725144"/>
            <a:ext cx="4524375" cy="1350963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26984" name="Picture 8" descr="16-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 l="18176" t="9077" r="58919" b="64368"/>
          <a:stretch>
            <a:fillRect/>
          </a:stretch>
        </p:blipFill>
        <p:spPr bwMode="auto">
          <a:xfrm>
            <a:off x="755576" y="2492896"/>
            <a:ext cx="1368425" cy="1270000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26987" name="Picture 11" descr="16-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 t="49513" b="14779"/>
          <a:stretch>
            <a:fillRect/>
          </a:stretch>
        </p:blipFill>
        <p:spPr bwMode="auto">
          <a:xfrm>
            <a:off x="2391062" y="3356992"/>
            <a:ext cx="4248150" cy="1152128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26988" name="Picture 12" descr="16-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 l="47636" t="7426" r="21938" b="58591"/>
          <a:stretch>
            <a:fillRect/>
          </a:stretch>
        </p:blipFill>
        <p:spPr bwMode="auto">
          <a:xfrm>
            <a:off x="6876256" y="4149080"/>
            <a:ext cx="1441450" cy="1216025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350" y="1341438"/>
            <a:ext cx="6481763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kumimoji="0" lang="ru-RU" sz="2400" b="1" kern="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Правильных звездчатых многогранников </a:t>
            </a:r>
          </a:p>
          <a:p>
            <a:pPr algn="ctr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kumimoji="0" lang="ru-RU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всего четыре, они называются </a:t>
            </a:r>
          </a:p>
          <a:p>
            <a:pPr algn="ctr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kumimoji="0" lang="ru-RU" sz="2400" b="1" kern="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телами Кеплера-Пуансо.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7704" y="476672"/>
            <a:ext cx="5688013" cy="5847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300" b="1">
                <a:solidFill>
                  <a:srgbClr val="C00000"/>
                </a:solidFill>
              </a:rPr>
              <a:t>Звёздчатые многогранники</a:t>
            </a:r>
          </a:p>
        </p:txBody>
      </p: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468313" y="3186113"/>
            <a:ext cx="4248150" cy="3338512"/>
            <a:chOff x="467544" y="3186614"/>
            <a:chExt cx="4248472" cy="3338730"/>
          </a:xfrm>
        </p:grpSpPr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467544" y="5766469"/>
              <a:ext cx="4248472" cy="75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2600"/>
                </a:lnSpc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Малый звездчатый додекаэдр (колючий или ёж)</a:t>
              </a:r>
            </a:p>
          </p:txBody>
        </p:sp>
        <p:pic>
          <p:nvPicPr>
            <p:cNvPr id="12" name="Picture 13" descr="http://polyhedron2008.narod.ru/images/stars/ss_dod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098023">
              <a:off x="1362385" y="3186614"/>
              <a:ext cx="2808313" cy="2752149"/>
            </a:xfrm>
            <a:prstGeom prst="rect">
              <a:avLst/>
            </a:prstGeom>
            <a:noFill/>
            <a:effectLst>
              <a:glow rad="228600">
                <a:schemeClr val="accent5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</p:pic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4968875" y="2773363"/>
            <a:ext cx="3149600" cy="3719512"/>
            <a:chOff x="4969343" y="2773490"/>
            <a:chExt cx="3149453" cy="3718948"/>
          </a:xfrm>
        </p:grpSpPr>
        <p:sp>
          <p:nvSpPr>
            <p:cNvPr id="10" name="Прямоугольник 8"/>
            <p:cNvSpPr>
              <a:spLocks noChangeArrowheads="1"/>
            </p:cNvSpPr>
            <p:nvPr/>
          </p:nvSpPr>
          <p:spPr bwMode="auto">
            <a:xfrm>
              <a:off x="4969343" y="5733728"/>
              <a:ext cx="3130404" cy="758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Большой звездчатый</a:t>
              </a:r>
            </a:p>
            <a:p>
              <a:pPr algn="ctr">
                <a:lnSpc>
                  <a:spcPts val="2600"/>
                </a:lnSpc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додекаэдр</a:t>
              </a:r>
            </a:p>
          </p:txBody>
        </p:sp>
        <p:pic>
          <p:nvPicPr>
            <p:cNvPr id="38916" name="Picture 4" descr="http://www.24video.net/img1/1343/1343465/frame00009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 rot="20682617">
              <a:off x="5012966" y="2773490"/>
              <a:ext cx="3105830" cy="3215190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4" name="Прямоугольник 3"/>
          <p:cNvSpPr/>
          <p:nvPr/>
        </p:nvSpPr>
        <p:spPr>
          <a:xfrm>
            <a:off x="827088" y="2349500"/>
            <a:ext cx="72739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kumimoji="0" lang="ru-RU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Кеплер открыл </a:t>
            </a:r>
            <a:r>
              <a:rPr kumimoji="0" lang="ru-RU" sz="2400" b="1" kern="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малый додекаэдр</a:t>
            </a:r>
            <a:r>
              <a:rPr kumimoji="0" lang="ru-RU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названный им колючим или ежом, и </a:t>
            </a:r>
            <a:r>
              <a:rPr kumimoji="0" lang="ru-RU" sz="2400" b="1" kern="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большой додекаэдр.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 txBox="1">
            <a:spLocks/>
          </p:cNvSpPr>
          <p:nvPr/>
        </p:nvSpPr>
        <p:spPr>
          <a:xfrm>
            <a:off x="468313" y="692150"/>
            <a:ext cx="8426450" cy="1584325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kumimoji="0" lang="ru-RU" sz="24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Пуансо открыл два других правильных звездчатых многогранника, двойственных соответственно первым двум:</a:t>
            </a:r>
            <a:r>
              <a:rPr kumimoji="0" lang="ru-RU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kumimoji="0" lang="ru-RU" sz="2400" b="1" kern="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большой звездчатый додекаэдр</a:t>
            </a:r>
            <a:endParaRPr kumimoji="0" lang="ru-RU" sz="2400" b="1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kumimoji="0" lang="ru-RU" sz="24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</a:t>
            </a:r>
            <a:r>
              <a:rPr kumimoji="0" lang="ru-RU" sz="2400" b="1" kern="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большой икосаэдр. </a:t>
            </a:r>
            <a:r>
              <a:rPr kumimoji="0" lang="ru-RU" sz="2400" b="1" kern="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kumimoji="0" lang="ru-RU" sz="2400" b="1" kern="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</a:br>
            <a:endParaRPr kumimoji="0" lang="ru-RU" sz="2400" b="1" kern="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7890" name="Picture 2" descr="http://encycl.opentopia.com/enimages/24/23470/Second_stellation_of_dodecahedron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71600" y="2636912"/>
            <a:ext cx="3312368" cy="3318316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37894" name="Picture 6" descr="http://figyru-tela.at.ua/Sixteenth_stellation_of_icosahedr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3888432" cy="3721691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113" y="1295400"/>
            <a:ext cx="7632700" cy="155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>
              <a:buFont typeface="Tahoma" pitchFamily="34" charset="0"/>
              <a:buAutoNum type="arabicPeriod"/>
            </a:pPr>
            <a:r>
              <a:rPr lang="ru-RU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Проведите доказательство о возможности существования только пяти видов правильных многогранников.</a:t>
            </a:r>
          </a:p>
          <a:p>
            <a:pPr marL="457200" indent="-457200" algn="just">
              <a:buFont typeface="Tahoma" pitchFamily="34" charset="0"/>
              <a:buAutoNum type="arabicPeriod"/>
            </a:pPr>
            <a:r>
              <a:rPr lang="ru-RU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Подготовьте сообщения по темам: </a:t>
            </a:r>
          </a:p>
        </p:txBody>
      </p:sp>
      <p:sp>
        <p:nvSpPr>
          <p:cNvPr id="6" name="Пятно 1 5"/>
          <p:cNvSpPr/>
          <p:nvPr/>
        </p:nvSpPr>
        <p:spPr bwMode="auto">
          <a:xfrm rot="21000601">
            <a:off x="4172902" y="2680153"/>
            <a:ext cx="4759454" cy="3168352"/>
          </a:xfrm>
          <a:prstGeom prst="irregularSeal1">
            <a:avLst/>
          </a:prstGeom>
          <a:solidFill>
            <a:srgbClr val="9BA9E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lnSpc>
                <a:spcPts val="2700"/>
              </a:lnSpc>
              <a:defRPr/>
            </a:pPr>
            <a:r>
              <a:rPr lang="ru-RU" sz="1600" b="1">
                <a:solidFill>
                  <a:srgbClr val="3E3E3E"/>
                </a:solidFill>
                <a:latin typeface="Monotype Corsiva" pitchFamily="66" charset="0"/>
              </a:rPr>
              <a:t>«Полуправильные многогранники </a:t>
            </a:r>
            <a:r>
              <a:rPr lang="ru-RU" sz="1600" b="1">
                <a:solidFill>
                  <a:srgbClr val="000B2C"/>
                </a:solidFill>
              </a:rPr>
              <a:t>(тела Архимеда)»</a:t>
            </a:r>
            <a:endParaRPr lang="ru-RU" sz="1600">
              <a:solidFill>
                <a:srgbClr val="000B2C"/>
              </a:solidFill>
            </a:endParaRPr>
          </a:p>
        </p:txBody>
      </p:sp>
      <p:sp>
        <p:nvSpPr>
          <p:cNvPr id="8" name="Пятно 1 7"/>
          <p:cNvSpPr/>
          <p:nvPr/>
        </p:nvSpPr>
        <p:spPr bwMode="auto">
          <a:xfrm rot="753940">
            <a:off x="585317" y="3088952"/>
            <a:ext cx="4176464" cy="3528392"/>
          </a:xfrm>
          <a:prstGeom prst="irregularSeal1">
            <a:avLst/>
          </a:prstGeom>
          <a:solidFill>
            <a:srgbClr val="33B3A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lnSpc>
                <a:spcPts val="2600"/>
              </a:lnSpc>
              <a:spcBef>
                <a:spcPts val="1800"/>
              </a:spcBef>
              <a:defRPr/>
            </a:pPr>
            <a:r>
              <a:rPr lang="ru-RU" sz="1600" b="1">
                <a:solidFill>
                  <a:srgbClr val="3E3E3E"/>
                </a:solidFill>
                <a:latin typeface="Monotype Corsiva" pitchFamily="66" charset="0"/>
              </a:rPr>
              <a:t>«Звёздчатые многогранники  </a:t>
            </a:r>
            <a:r>
              <a:rPr lang="ru-RU" sz="1600" b="1">
                <a:solidFill>
                  <a:srgbClr val="000B2C"/>
                </a:solidFill>
              </a:rPr>
              <a:t>(тела Кеплера - Пуансо)»</a:t>
            </a:r>
            <a:endParaRPr lang="ru-RU" sz="1600">
              <a:solidFill>
                <a:srgbClr val="000B2C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99592" y="404664"/>
            <a:ext cx="7506885" cy="707886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ts val="3000"/>
              </a:spcAft>
              <a:defRPr/>
            </a:pPr>
            <a:r>
              <a:rPr kumimoji="0" lang="ru-RU" sz="4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Домашняя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355976" y="1557896"/>
            <a:ext cx="4248472" cy="156966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rgbClr val="9999FF"/>
              </a:gs>
              <a:gs pos="100000">
                <a:srgbClr val="6699FF"/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>
            <a:glow rad="101600">
              <a:schemeClr val="tx2">
                <a:alpha val="60000"/>
              </a:schemeClr>
            </a:glo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ru-RU" sz="2200" b="1" i="1">
                <a:solidFill>
                  <a:srgbClr val="F1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Многогранник</a:t>
            </a:r>
            <a:r>
              <a:rPr kumimoji="0" lang="ru-RU" sz="2200" b="1" i="1">
                <a:solidFill>
                  <a:srgbClr val="000066"/>
                </a:solidFill>
              </a:rPr>
              <a:t> – это такое тело, поверхность которого состоит из конечного числа плоских многоугольников.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646926" y="4394297"/>
            <a:ext cx="5975994" cy="19829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9999FF"/>
              </a:gs>
              <a:gs pos="100000">
                <a:srgbClr val="99CCFF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ru-RU" sz="2200" b="1" i="1">
                <a:solidFill>
                  <a:srgbClr val="F1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Многогранник</a:t>
            </a:r>
            <a:r>
              <a:rPr kumimoji="0" lang="ru-RU" sz="2200" b="1" i="1">
                <a:solidFill>
                  <a:srgbClr val="000066"/>
                </a:solidFill>
              </a:rPr>
              <a:t> называется </a:t>
            </a:r>
            <a:r>
              <a:rPr kumimoji="0" lang="ru-RU" sz="2200" b="1" i="1">
                <a:solidFill>
                  <a:srgbClr val="F1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правильным</a:t>
            </a:r>
            <a:r>
              <a:rPr kumimoji="0" lang="ru-RU" sz="2200" b="1" i="1">
                <a:solidFill>
                  <a:srgbClr val="000066"/>
                </a:solidFill>
              </a:rPr>
              <a:t>, если он лежит по одну сторону от плоскости любой его грани, т.е. является выпуклым, и все его грани есть равные правильные многоугольники.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283580" y="3451068"/>
            <a:ext cx="673189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Правильные многогранники</a:t>
            </a:r>
          </a:p>
        </p:txBody>
      </p:sp>
      <p:pic>
        <p:nvPicPr>
          <p:cNvPr id="5131" name="Picture 7" descr="ddcd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58689">
            <a:off x="539750" y="4532313"/>
            <a:ext cx="1866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9" descr="8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644650"/>
            <a:ext cx="3240087" cy="137477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75656" y="548680"/>
            <a:ext cx="612068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Понятие многогранника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339752" y="2564904"/>
            <a:ext cx="6192044" cy="990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  <a:spcBef>
                <a:spcPts val="0"/>
              </a:spcBef>
              <a:defRPr/>
            </a:pPr>
            <a:r>
              <a:rPr lang="ru-RU" sz="4000" b="1" i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66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cs typeface="+mn-cs"/>
              </a:rPr>
              <a:t>Платоновы тела </a:t>
            </a:r>
            <a:r>
              <a:rPr 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- пять правильных многогранников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58395" y="620688"/>
            <a:ext cx="7992888" cy="1400383"/>
          </a:xfrm>
          <a:prstGeom prst="rect">
            <a:avLst/>
          </a:prstGeom>
          <a:gradFill rotWithShape="1">
            <a:gsLst>
              <a:gs pos="0">
                <a:srgbClr val="009999"/>
              </a:gs>
              <a:gs pos="100000">
                <a:srgbClr val="99CCFF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glow rad="101600">
              <a:srgbClr val="FFFFCC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kumimoji="0" lang="ru-RU" sz="2000" b="1" dirty="0">
                <a:solidFill>
                  <a:srgbClr val="000066"/>
                </a:solidFill>
                <a:latin typeface="Arial" charset="0"/>
                <a:cs typeface="+mn-cs"/>
              </a:rPr>
              <a:t>Правильных многогранников вызывающе мало, но этот весьма скромный по численности отряд сумел пробраться в самые глубины различных наук.</a:t>
            </a:r>
          </a:p>
          <a:p>
            <a:pPr algn="r" eaLnBrk="0" hangingPunct="0">
              <a:spcBef>
                <a:spcPts val="600"/>
              </a:spcBef>
              <a:spcAft>
                <a:spcPts val="1200"/>
              </a:spcAft>
              <a:defRPr/>
            </a:pPr>
            <a:r>
              <a:rPr kumimoji="0" lang="ru-RU" sz="2000" b="1" dirty="0">
                <a:solidFill>
                  <a:schemeClr val="bg1"/>
                </a:solidFill>
                <a:latin typeface="Arial" charset="0"/>
                <a:cs typeface="+mn-cs"/>
              </a:rPr>
              <a:t>Л. Кэррол</a:t>
            </a:r>
          </a:p>
        </p:txBody>
      </p:sp>
      <p:pic>
        <p:nvPicPr>
          <p:cNvPr id="47110" name="Picture 6" descr="image14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868863"/>
            <a:ext cx="1404937" cy="134143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7111" name="Picture 7" descr="image14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941888"/>
            <a:ext cx="1387475" cy="141128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7112" name="Picture 8" descr="image14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4221163"/>
            <a:ext cx="1350963" cy="13652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7113" name="Picture 9" descr="image14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4875" y="4724400"/>
            <a:ext cx="1419225" cy="155733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7114" name="Picture 10" descr="image144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4149725"/>
            <a:ext cx="1441450" cy="146526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500063" y="2205038"/>
            <a:ext cx="1655762" cy="2265362"/>
            <a:chOff x="395536" y="404664"/>
            <a:chExt cx="1656184" cy="2266299"/>
          </a:xfrm>
        </p:grpSpPr>
        <p:pic>
          <p:nvPicPr>
            <p:cNvPr id="9" name="Рисунок 8" descr="Платон.jpg"/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95536" y="404664"/>
              <a:ext cx="1656184" cy="2071265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11" name="Прямоугольник 10"/>
            <p:cNvSpPr/>
            <p:nvPr/>
          </p:nvSpPr>
          <p:spPr>
            <a:xfrm>
              <a:off x="395536" y="2258029"/>
              <a:ext cx="1656184" cy="412934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</a:bodyPr>
            <a:lstStyle/>
            <a:p>
              <a:pPr algn="ctr">
                <a:lnSpc>
                  <a:spcPts val="2500"/>
                </a:lnSpc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Monotype Corsiva" pitchFamily="66" charset="0"/>
                  <a:cs typeface="+mn-cs"/>
                </a:rPr>
                <a:t>Платон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468313" y="333375"/>
            <a:ext cx="8135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Простой подсчет суммы углов при вершине правильного многогранника показывает, что                                                              </a:t>
            </a:r>
            <a:r>
              <a:rPr lang="ru-RU" altLang="ru-RU" sz="2400" b="1">
                <a:solidFill>
                  <a:srgbClr val="FFFF99"/>
                </a:solidFill>
              </a:rPr>
              <a:t>существуют только пять правильных многогранников</a:t>
            </a:r>
            <a:r>
              <a:rPr lang="ru-RU" altLang="ru-RU" sz="2000">
                <a:solidFill>
                  <a:srgbClr val="FFFF99"/>
                </a:solidFill>
              </a:rPr>
              <a:t>.</a:t>
            </a:r>
          </a:p>
        </p:txBody>
      </p:sp>
      <p:grpSp>
        <p:nvGrpSpPr>
          <p:cNvPr id="2" name="Группа 15"/>
          <p:cNvGrpSpPr/>
          <p:nvPr/>
        </p:nvGrpSpPr>
        <p:grpSpPr>
          <a:xfrm>
            <a:off x="611188" y="1965449"/>
            <a:ext cx="1944687" cy="2193801"/>
            <a:chOff x="611188" y="1787649"/>
            <a:chExt cx="1944687" cy="219380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62483" name="Picture 19" descr="image144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188" y="1787649"/>
              <a:ext cx="1944687" cy="18573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sp>
          <p:nvSpPr>
            <p:cNvPr id="62487" name="Text Box 23"/>
            <p:cNvSpPr txBox="1">
              <a:spLocks noChangeArrowheads="1"/>
            </p:cNvSpPr>
            <p:nvPr/>
          </p:nvSpPr>
          <p:spPr bwMode="auto">
            <a:xfrm>
              <a:off x="611188" y="3644900"/>
              <a:ext cx="1944687" cy="336550"/>
            </a:xfrm>
            <a:prstGeom prst="rect">
              <a:avLst/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600" b="1">
                  <a:solidFill>
                    <a:srgbClr val="000000"/>
                  </a:solidFill>
                  <a:cs typeface="+mn-cs"/>
                </a:rPr>
                <a:t>Тетраэдр</a:t>
              </a:r>
            </a:p>
          </p:txBody>
        </p:sp>
      </p:grpSp>
      <p:grpSp>
        <p:nvGrpSpPr>
          <p:cNvPr id="3" name="Группа 16"/>
          <p:cNvGrpSpPr/>
          <p:nvPr/>
        </p:nvGrpSpPr>
        <p:grpSpPr>
          <a:xfrm>
            <a:off x="3563938" y="1951038"/>
            <a:ext cx="1809652" cy="2279650"/>
            <a:chOff x="3563938" y="1773238"/>
            <a:chExt cx="1809652" cy="227965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62486" name="Picture 22" descr="image144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/>
              </a:extLst>
            </a:blip>
            <a:srcRect t="1602"/>
            <a:stretch>
              <a:fillRect/>
            </a:stretch>
          </p:blipFill>
          <p:spPr bwMode="auto">
            <a:xfrm>
              <a:off x="3563938" y="1773238"/>
              <a:ext cx="1800150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sp>
          <p:nvSpPr>
            <p:cNvPr id="62488" name="Text Box 24"/>
            <p:cNvSpPr txBox="1">
              <a:spLocks noChangeArrowheads="1"/>
            </p:cNvSpPr>
            <p:nvPr/>
          </p:nvSpPr>
          <p:spPr bwMode="auto">
            <a:xfrm>
              <a:off x="3573365" y="3716338"/>
              <a:ext cx="1800225" cy="336550"/>
            </a:xfrm>
            <a:prstGeom prst="rect">
              <a:avLst/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600" b="1" dirty="0">
                  <a:solidFill>
                    <a:srgbClr val="000000"/>
                  </a:solidFill>
                  <a:cs typeface="+mn-cs"/>
                </a:rPr>
                <a:t>Икосаэдр</a:t>
              </a:r>
            </a:p>
          </p:txBody>
        </p:sp>
      </p:grpSp>
      <p:grpSp>
        <p:nvGrpSpPr>
          <p:cNvPr id="4" name="Группа 17"/>
          <p:cNvGrpSpPr/>
          <p:nvPr/>
        </p:nvGrpSpPr>
        <p:grpSpPr>
          <a:xfrm>
            <a:off x="6218336" y="1951038"/>
            <a:ext cx="1920777" cy="2279650"/>
            <a:chOff x="6218336" y="1773238"/>
            <a:chExt cx="1920777" cy="227965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62484" name="Picture 20" descr="image144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7763" y="1773238"/>
              <a:ext cx="1911350" cy="19431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sp>
          <p:nvSpPr>
            <p:cNvPr id="62491" name="Text Box 27"/>
            <p:cNvSpPr txBox="1">
              <a:spLocks noChangeArrowheads="1"/>
            </p:cNvSpPr>
            <p:nvPr/>
          </p:nvSpPr>
          <p:spPr bwMode="auto">
            <a:xfrm>
              <a:off x="6218336" y="3716338"/>
              <a:ext cx="1916112" cy="336550"/>
            </a:xfrm>
            <a:prstGeom prst="rect">
              <a:avLst/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600" b="1">
                  <a:solidFill>
                    <a:srgbClr val="000000"/>
                  </a:solidFill>
                  <a:cs typeface="+mn-cs"/>
                </a:rPr>
                <a:t>Октаэдр</a:t>
              </a:r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1825722" y="4292600"/>
            <a:ext cx="1738166" cy="2065338"/>
            <a:chOff x="1825722" y="4292600"/>
            <a:chExt cx="1738166" cy="206533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62481" name="Picture 17" descr="image144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835150" y="4292600"/>
              <a:ext cx="1728738" cy="172878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sp>
          <p:nvSpPr>
            <p:cNvPr id="62492" name="Text Box 28"/>
            <p:cNvSpPr txBox="1">
              <a:spLocks noChangeArrowheads="1"/>
            </p:cNvSpPr>
            <p:nvPr/>
          </p:nvSpPr>
          <p:spPr bwMode="auto">
            <a:xfrm>
              <a:off x="1825722" y="6021388"/>
              <a:ext cx="1738166" cy="336550"/>
            </a:xfrm>
            <a:prstGeom prst="rect">
              <a:avLst/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600" b="1">
                  <a:solidFill>
                    <a:srgbClr val="000000"/>
                  </a:solidFill>
                  <a:cs typeface="+mn-cs"/>
                </a:rPr>
                <a:t>Додекаэдр</a:t>
              </a:r>
            </a:p>
          </p:txBody>
        </p:sp>
      </p:grpSp>
      <p:grpSp>
        <p:nvGrpSpPr>
          <p:cNvPr id="6" name="Группа 19"/>
          <p:cNvGrpSpPr/>
          <p:nvPr/>
        </p:nvGrpSpPr>
        <p:grpSpPr>
          <a:xfrm>
            <a:off x="5076825" y="4305300"/>
            <a:ext cx="1727423" cy="2065338"/>
            <a:chOff x="5076825" y="4292600"/>
            <a:chExt cx="1727423" cy="206533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62485" name="Picture 21" descr="image1447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/>
              </a:extLst>
            </a:blip>
            <a:srcRect r="3267"/>
            <a:stretch>
              <a:fillRect/>
            </a:stretch>
          </p:blipFill>
          <p:spPr bwMode="auto">
            <a:xfrm>
              <a:off x="5076825" y="4292600"/>
              <a:ext cx="1727423" cy="172878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sp>
          <p:nvSpPr>
            <p:cNvPr id="62493" name="Text Box 29"/>
            <p:cNvSpPr txBox="1">
              <a:spLocks noChangeArrowheads="1"/>
            </p:cNvSpPr>
            <p:nvPr/>
          </p:nvSpPr>
          <p:spPr bwMode="auto">
            <a:xfrm>
              <a:off x="5076825" y="6021388"/>
              <a:ext cx="1727200" cy="336550"/>
            </a:xfrm>
            <a:prstGeom prst="rect">
              <a:avLst/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600" b="1" dirty="0">
                  <a:solidFill>
                    <a:srgbClr val="000000"/>
                  </a:solidFill>
                  <a:cs typeface="+mn-cs"/>
                </a:rPr>
                <a:t>Гексаэдр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827088" y="1700213"/>
            <a:ext cx="7416800" cy="1844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4138">
              <a:spcBef>
                <a:spcPct val="40000"/>
              </a:spcBef>
              <a:tabLst>
                <a:tab pos="0" algn="l"/>
              </a:tabLst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1) правильная форма алмаза –</a:t>
            </a:r>
            <a:r>
              <a:rPr lang="ru-RU" sz="2400" b="1"/>
              <a:t> </a:t>
            </a:r>
            <a:r>
              <a:rPr lang="ru-RU" sz="2400" b="1">
                <a:solidFill>
                  <a:srgbClr val="001C6E"/>
                </a:solidFill>
              </a:rPr>
              <a:t>октаэдр;</a:t>
            </a:r>
            <a:r>
              <a:rPr lang="ru-RU" sz="2400" b="1"/>
              <a:t> </a:t>
            </a:r>
          </a:p>
          <a:p>
            <a:pPr marL="84138">
              <a:spcBef>
                <a:spcPct val="40000"/>
              </a:spcBef>
              <a:tabLst>
                <a:tab pos="0" algn="l"/>
              </a:tabLst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2) кристаллы поваренной соли имеют форму </a:t>
            </a:r>
            <a:r>
              <a:rPr lang="ru-RU" sz="2400" b="1">
                <a:solidFill>
                  <a:srgbClr val="001C6E"/>
                </a:solidFill>
              </a:rPr>
              <a:t>куба;</a:t>
            </a:r>
          </a:p>
          <a:p>
            <a:pPr marL="84138">
              <a:spcBef>
                <a:spcPct val="40000"/>
              </a:spcBef>
              <a:tabLst>
                <a:tab pos="0" algn="l"/>
              </a:tabLst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3) кристаллы пирита – </a:t>
            </a:r>
            <a:r>
              <a:rPr lang="ru-RU" sz="2400" b="1">
                <a:solidFill>
                  <a:srgbClr val="001C6E"/>
                </a:solidFill>
              </a:rPr>
              <a:t>додекаэдр.</a:t>
            </a:r>
          </a:p>
        </p:txBody>
      </p:sp>
      <p:grpSp>
        <p:nvGrpSpPr>
          <p:cNvPr id="2" name="Группа 16"/>
          <p:cNvGrpSpPr/>
          <p:nvPr/>
        </p:nvGrpSpPr>
        <p:grpSpPr>
          <a:xfrm>
            <a:off x="683568" y="3645024"/>
            <a:ext cx="2448272" cy="2487611"/>
            <a:chOff x="683568" y="3645024"/>
            <a:chExt cx="2448272" cy="248761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63508" name="Picture 20" descr="http://i4.apollo.lv/img_thumbs/22_07e49/201302/360637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83568" y="3645024"/>
              <a:ext cx="2448272" cy="2487611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sp>
          <p:nvSpPr>
            <p:cNvPr id="63494" name="Rectangle 6"/>
            <p:cNvSpPr>
              <a:spLocks noChangeArrowheads="1"/>
            </p:cNvSpPr>
            <p:nvPr/>
          </p:nvSpPr>
          <p:spPr bwMode="auto">
            <a:xfrm>
              <a:off x="2774924" y="5682268"/>
              <a:ext cx="311150" cy="396875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>
                  <a:solidFill>
                    <a:schemeClr val="bg1"/>
                  </a:solidFill>
                  <a:cs typeface="+mn-cs"/>
                </a:rPr>
                <a:t>1</a:t>
              </a:r>
            </a:p>
          </p:txBody>
        </p:sp>
      </p:grpSp>
      <p:grpSp>
        <p:nvGrpSpPr>
          <p:cNvPr id="3" name="Группа 18"/>
          <p:cNvGrpSpPr/>
          <p:nvPr/>
        </p:nvGrpSpPr>
        <p:grpSpPr>
          <a:xfrm>
            <a:off x="6228184" y="3645024"/>
            <a:ext cx="2304256" cy="2448272"/>
            <a:chOff x="6228184" y="3645024"/>
            <a:chExt cx="2304256" cy="244827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63506" name="Picture 18" descr="http://shop.lithotherapy.ru/published/publicdata/U58441/attachments/SC/products_pictures/IMG_8829_en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228184" y="3645024"/>
              <a:ext cx="2304256" cy="2448272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sp>
          <p:nvSpPr>
            <p:cNvPr id="63499" name="Rectangle 11"/>
            <p:cNvSpPr>
              <a:spLocks noChangeArrowheads="1"/>
            </p:cNvSpPr>
            <p:nvPr/>
          </p:nvSpPr>
          <p:spPr bwMode="auto">
            <a:xfrm>
              <a:off x="8194982" y="5671758"/>
              <a:ext cx="311150" cy="396875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chemeClr val="bg1"/>
                  </a:solidFill>
                  <a:cs typeface="+mn-cs"/>
                </a:rPr>
                <a:t>3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331640" y="548680"/>
            <a:ext cx="619268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ts val="1800"/>
              </a:spcAft>
              <a:defRPr/>
            </a:pP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  <a:cs typeface="+mn-cs"/>
              </a:rPr>
              <a:t>Форму правильных тел, по-видимому, подсказала сама природа:</a:t>
            </a:r>
          </a:p>
        </p:txBody>
      </p:sp>
      <p:grpSp>
        <p:nvGrpSpPr>
          <p:cNvPr id="4" name="Группа 17"/>
          <p:cNvGrpSpPr/>
          <p:nvPr/>
        </p:nvGrpSpPr>
        <p:grpSpPr>
          <a:xfrm>
            <a:off x="3460350" y="3713032"/>
            <a:ext cx="2448272" cy="2380264"/>
            <a:chOff x="3460350" y="3713032"/>
            <a:chExt cx="2448272" cy="2380264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63510" name="Picture 22" descr="http://about-crystall.ru/wp-content/uploads/2012/04/kristall-povarennoj-soli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460350" y="3713032"/>
              <a:ext cx="2448272" cy="2380264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sp>
          <p:nvSpPr>
            <p:cNvPr id="63498" name="Rectangle 10"/>
            <p:cNvSpPr>
              <a:spLocks noChangeArrowheads="1"/>
            </p:cNvSpPr>
            <p:nvPr/>
          </p:nvSpPr>
          <p:spPr bwMode="auto">
            <a:xfrm>
              <a:off x="5572726" y="3727542"/>
              <a:ext cx="311150" cy="396875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dirty="0">
                  <a:solidFill>
                    <a:schemeClr val="bg1"/>
                  </a:solidFill>
                  <a:cs typeface="+mn-cs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76250" y="1125538"/>
            <a:ext cx="8208963" cy="267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1" i="1"/>
              <a:t> </a:t>
            </a:r>
            <a:r>
              <a:rPr lang="ru-RU" sz="21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Важным свойством правильных многогранников является существование  для каждого из них </a:t>
            </a:r>
            <a:r>
              <a:rPr lang="ru-RU" sz="2100" b="1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вписанного и описанного шаров </a:t>
            </a:r>
            <a:r>
              <a:rPr lang="ru-RU" sz="2100" b="1">
                <a:effectLst>
                  <a:outerShdw blurRad="38100" dist="38100" dir="2700000" algn="tl">
                    <a:srgbClr val="000000"/>
                  </a:outerShdw>
                </a:effectLst>
              </a:rPr>
              <a:t>(сфер) таких,  что  поверхность вписанного шара касается центра каждой грани  правильного  многогранника,  а поверхность описанного шара проходит через  все  его  вершины.  Центры  этих шаров совпадают между собой и с центром соответствующего многогранника</a:t>
            </a:r>
            <a:r>
              <a:rPr lang="ru-RU" sz="21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846138" y="3805238"/>
            <a:ext cx="2528887" cy="2503487"/>
            <a:chOff x="846186" y="3656448"/>
            <a:chExt cx="2529560" cy="2503488"/>
          </a:xfrm>
        </p:grpSpPr>
        <p:pic>
          <p:nvPicPr>
            <p:cNvPr id="19464" name="Picture 9" descr="ic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6186" y="3760525"/>
              <a:ext cx="2414849" cy="2389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5" name="Oval 10"/>
            <p:cNvSpPr>
              <a:spLocks noChangeArrowheads="1"/>
            </p:cNvSpPr>
            <p:nvPr/>
          </p:nvSpPr>
          <p:spPr bwMode="auto">
            <a:xfrm>
              <a:off x="854796" y="3656448"/>
              <a:ext cx="2520950" cy="25034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</p:grpSp>
      <p:pic>
        <p:nvPicPr>
          <p:cNvPr id="9221" name="Picture 13" descr="http://www.alexlarin.com/download/file.php?id=1543&amp;t=1&amp;sid=3005765e94655de57d73cfceb0331d5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4221163"/>
            <a:ext cx="201612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5795963" y="3802063"/>
            <a:ext cx="2540000" cy="2455862"/>
            <a:chOff x="5795963" y="3652172"/>
            <a:chExt cx="2540000" cy="2456528"/>
          </a:xfrm>
        </p:grpSpPr>
        <p:sp>
          <p:nvSpPr>
            <p:cNvPr id="19462" name="Oval 7"/>
            <p:cNvSpPr>
              <a:spLocks noChangeArrowheads="1"/>
            </p:cNvSpPr>
            <p:nvPr/>
          </p:nvSpPr>
          <p:spPr bwMode="auto">
            <a:xfrm>
              <a:off x="5795963" y="3652838"/>
              <a:ext cx="2540000" cy="24558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pic>
          <p:nvPicPr>
            <p:cNvPr id="61457" name="Picture 17" descr="http://images1.wikia.nocookie.net/__cb20101212041053/science/ru/images/thumb/6/66/POV-Ray-Dodecahedron.svg/300px-POV-Ray-Dodecahedron.svg.png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869706" y="3652172"/>
              <a:ext cx="2376264" cy="2376264"/>
            </a:xfrm>
            <a:prstGeom prst="rect">
              <a:avLst/>
            </a:prstGeom>
            <a:noFill/>
          </p:spPr>
        </p:pic>
      </p:grpSp>
      <p:sp>
        <p:nvSpPr>
          <p:cNvPr id="17" name="Прямоугольник 16"/>
          <p:cNvSpPr/>
          <p:nvPr/>
        </p:nvSpPr>
        <p:spPr>
          <a:xfrm>
            <a:off x="559010" y="476672"/>
            <a:ext cx="8064896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  <a:sp3d extrusionH="57150">
              <a:bevelT w="57150" h="38100" prst="hardEdge"/>
            </a:sp3d>
          </a:bodyPr>
          <a:lstStyle/>
          <a:p>
            <a:pPr algn="ctr">
              <a:defRPr/>
            </a:pPr>
            <a:r>
              <a:rPr lang="ru-RU" sz="26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СВОЙСТВО ПРАВИЛЬНЫХ МНОГОГРАННИКОВ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134470" y="570848"/>
            <a:ext cx="7109938" cy="6771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Концепция четырех элементов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68313" y="1412875"/>
            <a:ext cx="8280400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Во времена Платона в античной философии имела место концепция четырех элементов (стихий) – первооснов материального мира:</a:t>
            </a:r>
            <a:r>
              <a:rPr lang="ru-RU" sz="2400" b="1" dirty="0">
                <a:cs typeface="+mn-cs"/>
              </a:rPr>
              <a:t> </a:t>
            </a:r>
            <a:r>
              <a:rPr lang="ru-RU" sz="2800" b="1" i="1" u="sng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огня</a:t>
            </a:r>
            <a:r>
              <a:rPr lang="ru-RU" sz="2800" b="1" i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</a:t>
            </a:r>
            <a:r>
              <a:rPr lang="ru-RU" sz="2800" b="1" i="1" u="sng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воздуха</a:t>
            </a:r>
            <a:r>
              <a:rPr lang="ru-RU" sz="2800" b="1" i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</a:t>
            </a:r>
            <a:r>
              <a:rPr lang="ru-RU" sz="2800" b="1" i="1" u="sng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воды</a:t>
            </a:r>
            <a:r>
              <a:rPr lang="ru-RU" sz="2800" b="1" i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и </a:t>
            </a:r>
            <a:r>
              <a:rPr lang="ru-RU" sz="2800" b="1" i="1" u="sng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земли</a:t>
            </a:r>
            <a:r>
              <a:rPr lang="ru-RU" sz="3200" b="1" i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195513" y="3414713"/>
            <a:ext cx="6410325" cy="109696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>
                <a:solidFill>
                  <a:srgbClr val="FF99FF"/>
                </a:solidFill>
              </a:rPr>
              <a:t>Форма куба </a:t>
            </a:r>
            <a:r>
              <a:rPr lang="ru-RU" altLang="ru-RU" sz="2200" b="1"/>
              <a:t>– атомы земли, т.к. и земля, и куб отличаются неподвижностью и устойчивостью.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2124075" y="4854575"/>
            <a:ext cx="6407150" cy="131127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FF99FF"/>
                </a:solidFill>
              </a:rPr>
              <a:t>Форма икосаэдра </a:t>
            </a:r>
            <a:r>
              <a:rPr lang="ru-RU" altLang="ru-RU" sz="2000" b="1"/>
              <a:t>– атомы воды, т.к. вода отличается своей текучестью, а из всех правильных тел икосаэдр – наиболее «катящийся».</a:t>
            </a:r>
          </a:p>
        </p:txBody>
      </p:sp>
      <p:pic>
        <p:nvPicPr>
          <p:cNvPr id="10248" name="Picture 12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41688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3" descr="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" y="4827588"/>
            <a:ext cx="1366838" cy="1257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10246" grpId="0" animBg="1"/>
      <p:bldP spid="102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916238" y="908050"/>
            <a:ext cx="5722937" cy="131127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/>
              <a:t>Форма октаэдра – атомы воздуха, ибо воздух движется взад и вперед и октаэдр как бы направлен одновременно в разные стороны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3132138" y="2997200"/>
            <a:ext cx="5399087" cy="100647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/>
              <a:t>Форма тетраэдра – атомы огня, т.к. тетраэдр наиболее остр, кажется, что он мечется в разные стороны.</a:t>
            </a: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3203575" y="4868863"/>
            <a:ext cx="5400675" cy="131127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/>
              <a:t>Платон вводит пятый элемент – «пятую сущность» - мировой эфир, атомам которого придается форма додекаэдра как наиболее близкому к шару.</a:t>
            </a:r>
          </a:p>
        </p:txBody>
      </p:sp>
      <p:pic>
        <p:nvPicPr>
          <p:cNvPr id="11269" name="Picture 11" descr="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78130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2" descr="image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797425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3" descr="image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765175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animBg="1"/>
      <p:bldP spid="11268" grpId="0" animBg="1"/>
    </p:bldLst>
  </p:timing>
</p:sld>
</file>

<file path=ppt/theme/theme1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1831</TotalTime>
  <Words>830</Words>
  <Application>Microsoft Office PowerPoint</Application>
  <PresentationFormat>Экран (4:3)</PresentationFormat>
  <Paragraphs>93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Times New Roman</vt:lpstr>
      <vt:lpstr>Arial</vt:lpstr>
      <vt:lpstr>Tahoma</vt:lpstr>
      <vt:lpstr>Calibri</vt:lpstr>
      <vt:lpstr>Monotype Corsiva</vt:lpstr>
      <vt:lpstr>Wingdings</vt:lpstr>
      <vt:lpstr>Selling a Product or Service</vt:lpstr>
      <vt:lpstr>Selling a Product or Service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XATA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P@VL!K</dc:creator>
  <cp:lastModifiedBy>Admin</cp:lastModifiedBy>
  <cp:revision>86</cp:revision>
  <dcterms:created xsi:type="dcterms:W3CDTF">2006-10-22T17:46:36Z</dcterms:created>
  <dcterms:modified xsi:type="dcterms:W3CDTF">2015-01-15T14:55:14Z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TC101950931049</vt:lpwstr>
  </property>
</Properties>
</file>