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84" r:id="rId2"/>
    <p:sldId id="285" r:id="rId3"/>
    <p:sldId id="256" r:id="rId4"/>
    <p:sldId id="257" r:id="rId5"/>
    <p:sldId id="272" r:id="rId6"/>
    <p:sldId id="266" r:id="rId7"/>
    <p:sldId id="267" r:id="rId8"/>
    <p:sldId id="259" r:id="rId9"/>
    <p:sldId id="283" r:id="rId10"/>
    <p:sldId id="273" r:id="rId11"/>
    <p:sldId id="261" r:id="rId12"/>
    <p:sldId id="277" r:id="rId13"/>
    <p:sldId id="262" r:id="rId14"/>
    <p:sldId id="278" r:id="rId15"/>
    <p:sldId id="265" r:id="rId16"/>
    <p:sldId id="263" r:id="rId17"/>
    <p:sldId id="264" r:id="rId18"/>
    <p:sldId id="279" r:id="rId19"/>
    <p:sldId id="280" r:id="rId20"/>
    <p:sldId id="271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E6DEDB"/>
    <a:srgbClr val="FFFF99"/>
    <a:srgbClr val="003300"/>
    <a:srgbClr val="623012"/>
    <a:srgbClr val="EBDDC3"/>
    <a:srgbClr val="954941"/>
    <a:srgbClr val="E1CB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0" autoAdjust="0"/>
    <p:restoredTop sz="94595" autoAdjust="0"/>
  </p:normalViewPr>
  <p:slideViewPr>
    <p:cSldViewPr>
      <p:cViewPr>
        <p:scale>
          <a:sx n="70" d="100"/>
          <a:sy n="70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2324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24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8B0B-4AD7-4BCC-B319-5D1069B57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C1FE-C71A-4832-9C98-AFFF58256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3F9C-AA5C-4FB3-B1D0-0712ED915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DCBB-122C-48AE-AC56-2DC89406D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9441-3ED2-4226-8524-965AC8374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A0B9-BBB8-4D9B-8CAB-6AA3601EC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7975-F97D-4C96-BB4F-037671EE4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0CBD-CB69-406C-BBC8-00781A828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F783-447E-4FEA-877D-D635ECE0F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3B65-32AB-4757-8C74-787DBCCA6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CCD4-C7CE-4D76-8BE2-55BC0464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/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1435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14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14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14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E1C5B1B0-ADB9-49D7-BB5C-020BED012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http://fio.stup.ac.ru/personal/96/1/5/17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rustimes.com/i/z1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63688" y="2148578"/>
            <a:ext cx="7380312" cy="1754326"/>
          </a:xfrm>
          <a:prstGeom prst="rect">
            <a:avLst/>
          </a:prstGeom>
          <a:solidFill>
            <a:schemeClr val="bg2">
              <a:alpha val="65881"/>
            </a:schemeClr>
          </a:solidFill>
          <a:ln w="28575" algn="ctr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>
                <a:solidFill>
                  <a:srgbClr val="7B3D17"/>
                </a:solidFill>
                <a:latin typeface="Monotype Corsiva" pitchFamily="66" charset="0"/>
              </a:rPr>
              <a:t>«Золотое сечение» в  архитектуре</a:t>
            </a:r>
            <a:endParaRPr lang="ru-RU" sz="5400" b="1">
              <a:solidFill>
                <a:srgbClr val="7B3D17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эмблема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332656"/>
            <a:ext cx="1729781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317" name="Группа 4"/>
          <p:cNvGrpSpPr>
            <a:grpSpLocks/>
          </p:cNvGrpSpPr>
          <p:nvPr/>
        </p:nvGrpSpPr>
        <p:grpSpPr bwMode="auto">
          <a:xfrm>
            <a:off x="3276600" y="188913"/>
            <a:ext cx="5616575" cy="1377950"/>
            <a:chOff x="3635896" y="188640"/>
            <a:chExt cx="5256584" cy="1379005"/>
          </a:xfrm>
        </p:grpSpPr>
        <p:pic>
          <p:nvPicPr>
            <p:cNvPr id="6" name="Picture 11" descr="und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3707904" y="260648"/>
              <a:ext cx="5184576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Box 6"/>
            <p:cNvSpPr txBox="1">
              <a:spLocks noChangeArrowheads="1"/>
            </p:cNvSpPr>
            <p:nvPr/>
          </p:nvSpPr>
          <p:spPr bwMode="auto">
            <a:xfrm>
              <a:off x="3995936" y="188640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>
                  <a:solidFill>
                    <a:srgbClr val="A50021"/>
                  </a:solidFill>
                </a:rPr>
                <a:t>Элективный курс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35896" y="836836"/>
              <a:ext cx="4752915" cy="730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6176" bIns="38088" anchor="ctr">
              <a:spAutoFit/>
            </a:bodyPr>
            <a:lstStyle/>
            <a:p>
              <a:pPr eaLnBrk="0" hangingPunct="0">
                <a:defRPr/>
              </a:pPr>
              <a:r>
                <a:rPr lang="ru-RU" sz="2000" b="1" i="1" dirty="0">
                  <a:solidFill>
                    <a:schemeClr val="tx2">
                      <a:lumMod val="75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«Математика и гармония окружающего мира»   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2000" dirty="0">
                <a:latin typeface="Times New Roman" pitchFamily="18" charset="0"/>
              </a:endParaRPr>
            </a:p>
          </p:txBody>
        </p:sp>
      </p:grpSp>
      <p:grpSp>
        <p:nvGrpSpPr>
          <p:cNvPr id="13318" name="Группа 8"/>
          <p:cNvGrpSpPr>
            <a:grpSpLocks/>
          </p:cNvGrpSpPr>
          <p:nvPr/>
        </p:nvGrpSpPr>
        <p:grpSpPr bwMode="auto">
          <a:xfrm>
            <a:off x="1835150" y="5445125"/>
            <a:ext cx="3384550" cy="863600"/>
            <a:chOff x="1835151" y="5445223"/>
            <a:chExt cx="3312913" cy="863501"/>
          </a:xfrm>
        </p:grpSpPr>
        <p:pic>
          <p:nvPicPr>
            <p:cNvPr id="10" name="Picture 12" descr="und7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35151" y="5445223"/>
              <a:ext cx="3312913" cy="86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Прямоугольник 10"/>
            <p:cNvSpPr>
              <a:spLocks noChangeArrowheads="1"/>
            </p:cNvSpPr>
            <p:nvPr/>
          </p:nvSpPr>
          <p:spPr bwMode="auto">
            <a:xfrm>
              <a:off x="2483768" y="5445224"/>
              <a:ext cx="23042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2800" b="1">
                  <a:solidFill>
                    <a:srgbClr val="A50021"/>
                  </a:solidFill>
                  <a:latin typeface="Monotype Corsiva" pitchFamily="66" charset="0"/>
                </a:rPr>
                <a:t>Занятие № 12. </a:t>
              </a:r>
            </a:p>
          </p:txBody>
        </p:sp>
      </p:grpSp>
      <p:pic>
        <p:nvPicPr>
          <p:cNvPr id="13319" name="Picture 3" descr="http://fio.stup.ac.ru/personal/96/1/5/17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886450" y="4060825"/>
            <a:ext cx="31384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7003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5940425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011863" y="2708275"/>
            <a:ext cx="31321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Парфенон был и остаётся совершеннийшим  из архитектурных сооружений, архитектурной скульптурой, мраморным сводом законов античного зодчества.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763713" y="404813"/>
            <a:ext cx="7380287" cy="1373187"/>
          </a:xfrm>
          <a:prstGeom prst="rect">
            <a:avLst/>
          </a:prstGeom>
          <a:solidFill>
            <a:srgbClr val="FFFF99">
              <a:alpha val="29019"/>
            </a:srgb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ru-RU" altLang="ru-RU" sz="2800" b="1" i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Парфенон является самым ярким примером использования  золотой пропорции в архитектуре</a:t>
            </a:r>
            <a:r>
              <a:rPr kumimoji="0" lang="ru-RU" altLang="ru-RU" sz="28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676433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b="1" i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Собор Нотр-Дам де Пари</a:t>
            </a:r>
          </a:p>
        </p:txBody>
      </p:sp>
      <p:pic>
        <p:nvPicPr>
          <p:cNvPr id="23554" name="Picture 7" descr="notrdamdscf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9425" y="1557338"/>
            <a:ext cx="358457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50825" y="2276475"/>
            <a:ext cx="4895850" cy="3743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imes New Roman" pitchFamily="18" charset="0"/>
              </a:rPr>
              <a:t>Собор Парижской Богоматери- самый величественный памятник ранней готики. В гордой размеренности западного фасада собора  горизонтальные линии ещё соперничают с вертикальными.  Ещё не исчезла стена фасада, но она уже  приобрела лёгкость и даже прозрачность.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notred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557338"/>
            <a:ext cx="41402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124075" y="260350"/>
            <a:ext cx="6475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ru-RU" altLang="ru-RU" sz="4000" b="1" i="1"/>
              <a:t>Собор Нотр-Дам де Пари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4465638" cy="2282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Пропорциональную основу западного фасада собора   Нотр – Дам составляет квадрат, а высота башен фасада равна половине стороны этого квадрата…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7092950" cy="1143000"/>
          </a:xfrm>
        </p:spPr>
        <p:txBody>
          <a:bodyPr/>
          <a:lstStyle/>
          <a:p>
            <a:pPr algn="ctr" eaLnBrk="1" hangingPunct="1"/>
            <a:r>
              <a:rPr lang="ru-RU" altLang="ru-RU" sz="3600" b="1" i="1" smtClean="0">
                <a:solidFill>
                  <a:schemeClr val="tx1"/>
                </a:solidFill>
                <a:latin typeface="Garamond" pitchFamily="18" charset="0"/>
              </a:rPr>
              <a:t>Церковь Покрова Богородицы на Нерли</a:t>
            </a:r>
            <a:r>
              <a:rPr lang="ru-RU" altLang="ru-RU" sz="4000" smtClean="0"/>
              <a:t> </a:t>
            </a:r>
          </a:p>
        </p:txBody>
      </p:sp>
      <p:pic>
        <p:nvPicPr>
          <p:cNvPr id="25602" name="Picture 7" descr="im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488" y="1700213"/>
            <a:ext cx="32829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539750" y="2852738"/>
            <a:ext cx="4681538" cy="26479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Крестово-купольная схема лежит в основе храма Покрова на Нерли. Для него характерно спокойное равновесие, основанное на симметрии. Храм кажется удивительно лёгким, устремлённым ввысь.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po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2060575"/>
            <a:ext cx="351948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572000" y="2060575"/>
            <a:ext cx="4176713" cy="4291013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rgbClr val="0066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В основе архитектурного плана церкви  лежит прямоугольник со сторонами 1 и  √2 и диагональю √5, в этих числах легко угадываются все составляющие, с помощью которых выражается  золотая пропорция.</a:t>
            </a:r>
          </a:p>
          <a:p>
            <a:pPr algn="ctr">
              <a:spcBef>
                <a:spcPct val="50000"/>
              </a:spcBef>
            </a:pP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908175" y="333375"/>
            <a:ext cx="7235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ru-RU" altLang="ru-RU" sz="3600" b="1" i="1"/>
              <a:t>Церковь Покрова Богородицы на Нерли</a:t>
            </a:r>
            <a:r>
              <a:rPr kumimoji="0" lang="ru-RU" altLang="ru-RU" sz="4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7235825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i="1" smtClean="0">
                <a:solidFill>
                  <a:schemeClr val="tx1"/>
                </a:solidFill>
                <a:latin typeface="Garamond" pitchFamily="18" charset="0"/>
              </a:rPr>
              <a:t>Церковь Вознесения в Коломенском</a:t>
            </a:r>
            <a:r>
              <a:rPr lang="ru-RU" altLang="ru-RU" sz="4000" smtClean="0"/>
              <a:t> </a:t>
            </a:r>
          </a:p>
        </p:txBody>
      </p:sp>
      <p:pic>
        <p:nvPicPr>
          <p:cNvPr id="27650" name="Picture 5" descr="so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59200"/>
            <a:ext cx="464343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kolomn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1628775"/>
            <a:ext cx="39020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165100" y="1901825"/>
            <a:ext cx="3889375" cy="1616075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Храм Вознесения является не только гимном расправляющей крылья России, но и архитектурным гимном геометрии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380287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i="1" smtClean="0">
                <a:solidFill>
                  <a:schemeClr val="tx1"/>
                </a:solidFill>
                <a:latin typeface="Garamond" pitchFamily="18" charset="0"/>
              </a:rPr>
              <a:t>Геометрия куполов - геометрия горящей свечи</a:t>
            </a:r>
          </a:p>
        </p:txBody>
      </p:sp>
      <p:pic>
        <p:nvPicPr>
          <p:cNvPr id="28674" name="Picture 7" descr="Церковь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663950"/>
            <a:ext cx="47879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128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4900"/>
            <a:ext cx="48593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79388" y="1989138"/>
            <a:ext cx="8785225" cy="1552575"/>
          </a:xfrm>
          <a:prstGeom prst="rect">
            <a:avLst/>
          </a:prstGeom>
          <a:solidFill>
            <a:srgbClr val="EBDD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В русском церковном искусстве проявилось стремление эстетику чувств сочетать с эстетикой чисел, красоту свободно льющегося ритма с красотой правильного геометрического тела.                                                                              М.В. Алпатов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-171450"/>
            <a:ext cx="6837363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i="1" smtClean="0">
                <a:solidFill>
                  <a:schemeClr val="tx1"/>
                </a:solidFill>
                <a:latin typeface="Garamond" pitchFamily="18" charset="0"/>
              </a:rPr>
              <a:t>Храм Василия Блаженного</a:t>
            </a:r>
          </a:p>
        </p:txBody>
      </p:sp>
      <p:pic>
        <p:nvPicPr>
          <p:cNvPr id="29698" name="Picture 6" descr="467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196975"/>
            <a:ext cx="43815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0" y="2746375"/>
            <a:ext cx="4716463" cy="4111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 dirty="0">
                <a:latin typeface="Times New Roman" pitchFamily="18" charset="0"/>
              </a:rPr>
              <a:t>Трудно найти человека, который бы не знал  собора Василия Блаженного на Красной площади. Храм этот особенный, он отличается удивительным разнообразием форм и деталей, красочных покрытий, ему нет равных в нашей стране. Архитектурное убранство всего собора продиктовано определенной логикой и  последовательностью развития форм.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blaj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500563" y="1154113"/>
            <a:ext cx="4643437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1989138"/>
            <a:ext cx="4211638" cy="337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imes New Roman" pitchFamily="18" charset="0"/>
              </a:rPr>
              <a:t>Исследуя храм, пришли к выводу о преобладании в нем ряда золотого сечения. Если принять высоту собора за единицу, то основные пропорции, определяющие членение целого на части, образуют ряд золотого сечения:</a:t>
            </a:r>
            <a:endParaRPr lang="ru-RU" sz="1800" dirty="0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798638" y="5732463"/>
            <a:ext cx="7345362" cy="579437"/>
          </a:xfrm>
          <a:prstGeom prst="rect">
            <a:avLst/>
          </a:prstGeom>
          <a:solidFill>
            <a:srgbClr val="0066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>
                <a:latin typeface="Times New Roman" pitchFamily="18" charset="0"/>
              </a:rPr>
              <a:t>1 : j : j </a:t>
            </a:r>
            <a:r>
              <a:rPr lang="ru-RU" altLang="ru-RU" sz="3200" b="1" i="1" baseline="30000">
                <a:latin typeface="Times New Roman" pitchFamily="18" charset="0"/>
              </a:rPr>
              <a:t>2</a:t>
            </a:r>
            <a:r>
              <a:rPr lang="ru-RU" altLang="ru-RU" sz="3200" b="1" i="1">
                <a:latin typeface="Times New Roman" pitchFamily="18" charset="0"/>
              </a:rPr>
              <a:t> : j </a:t>
            </a:r>
            <a:r>
              <a:rPr lang="ru-RU" altLang="ru-RU" sz="3200" b="1" i="1" baseline="30000">
                <a:latin typeface="Times New Roman" pitchFamily="18" charset="0"/>
              </a:rPr>
              <a:t>3</a:t>
            </a:r>
            <a:r>
              <a:rPr lang="ru-RU" altLang="ru-RU" sz="3200" b="1" i="1">
                <a:latin typeface="Times New Roman" pitchFamily="18" charset="0"/>
              </a:rPr>
              <a:t> : j </a:t>
            </a:r>
            <a:r>
              <a:rPr lang="ru-RU" altLang="ru-RU" sz="3200" b="1" i="1" baseline="30000">
                <a:latin typeface="Times New Roman" pitchFamily="18" charset="0"/>
              </a:rPr>
              <a:t>4 </a:t>
            </a:r>
            <a:r>
              <a:rPr lang="ru-RU" altLang="ru-RU" sz="3200" b="1" i="1">
                <a:latin typeface="Times New Roman" pitchFamily="18" charset="0"/>
              </a:rPr>
              <a:t>: j </a:t>
            </a:r>
            <a:r>
              <a:rPr lang="ru-RU" altLang="ru-RU" sz="3200" b="1" i="1" baseline="30000">
                <a:latin typeface="Times New Roman" pitchFamily="18" charset="0"/>
              </a:rPr>
              <a:t>5</a:t>
            </a:r>
            <a:r>
              <a:rPr lang="ru-RU" altLang="ru-RU" sz="3200" b="1" i="1">
                <a:latin typeface="Times New Roman" pitchFamily="18" charset="0"/>
              </a:rPr>
              <a:t> : j </a:t>
            </a:r>
            <a:r>
              <a:rPr lang="ru-RU" altLang="ru-RU" sz="3200" b="1" i="1" baseline="30000">
                <a:latin typeface="Times New Roman" pitchFamily="18" charset="0"/>
              </a:rPr>
              <a:t>6 </a:t>
            </a:r>
            <a:r>
              <a:rPr lang="ru-RU" altLang="ru-RU" sz="3200" b="1" i="1">
                <a:latin typeface="Times New Roman" pitchFamily="18" charset="0"/>
              </a:rPr>
              <a:t>: j </a:t>
            </a:r>
            <a:r>
              <a:rPr lang="ru-RU" altLang="ru-RU" sz="3200" b="1" i="1" baseline="30000">
                <a:latin typeface="Times New Roman" pitchFamily="18" charset="0"/>
              </a:rPr>
              <a:t>7</a:t>
            </a:r>
            <a:r>
              <a:rPr lang="ru-RU" altLang="ru-RU" sz="3200" b="1" i="1">
                <a:latin typeface="Times New Roman" pitchFamily="18" charset="0"/>
              </a:rPr>
              <a:t>, где j = 0,618 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763713" y="-17145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ru-RU" altLang="ru-RU" sz="4000" b="1" i="1"/>
              <a:t>Храм Василия Блаженного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5688012" cy="1370013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chemeClr val="tx1"/>
                </a:solidFill>
                <a:latin typeface="Garamond" pitchFamily="18" charset="0"/>
              </a:rPr>
              <a:t>Модулор Ле Корбюзье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2205038"/>
            <a:ext cx="6588125" cy="822325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imes New Roman" pitchFamily="18" charset="0"/>
              </a:rPr>
              <a:t>Идея построения </a:t>
            </a:r>
            <a:r>
              <a:rPr lang="ru-RU" b="1" dirty="0" err="1">
                <a:latin typeface="Times New Roman" pitchFamily="18" charset="0"/>
              </a:rPr>
              <a:t>модулора</a:t>
            </a:r>
            <a:r>
              <a:rPr lang="ru-RU" b="1" dirty="0">
                <a:latin typeface="Times New Roman" pitchFamily="18" charset="0"/>
              </a:rPr>
              <a:t> гениально проста. </a:t>
            </a:r>
            <a:r>
              <a:rPr lang="ru-RU" b="1" dirty="0" err="1">
                <a:latin typeface="Times New Roman" pitchFamily="18" charset="0"/>
              </a:rPr>
              <a:t>Модулор</a:t>
            </a:r>
            <a:r>
              <a:rPr lang="ru-RU" b="1" dirty="0">
                <a:latin typeface="Times New Roman" pitchFamily="18" charset="0"/>
              </a:rPr>
              <a:t> – это ряд золотого сечения.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187450" y="3422650"/>
            <a:ext cx="7632700" cy="1384300"/>
          </a:xfrm>
          <a:prstGeom prst="rect">
            <a:avLst/>
          </a:prstGeom>
          <a:solidFill>
            <a:schemeClr val="accent1">
              <a:lumMod val="20000"/>
              <a:lumOff val="80000"/>
              <a:alpha val="23137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</a:rPr>
              <a:t>Модулор</a:t>
            </a:r>
            <a:r>
              <a:rPr lang="ru-RU" b="1" dirty="0">
                <a:latin typeface="Times New Roman" pitchFamily="18" charset="0"/>
              </a:rPr>
              <a:t> – это гамма пропорций, которая делает плохое трудным, а хорошее -  лёгким». </a:t>
            </a:r>
          </a:p>
          <a:p>
            <a:pPr algn="r">
              <a:spcBef>
                <a:spcPct val="50000"/>
              </a:spcBef>
              <a:defRPr/>
            </a:pPr>
            <a:r>
              <a:rPr lang="ru-RU" b="1" dirty="0">
                <a:latin typeface="Times New Roman" pitchFamily="18" charset="0"/>
              </a:rPr>
              <a:t>    </a:t>
            </a:r>
            <a:r>
              <a:rPr lang="ru-RU" sz="2000" b="1" dirty="0">
                <a:latin typeface="Times New Roman" pitchFamily="18" charset="0"/>
              </a:rPr>
              <a:t>А. </a:t>
            </a:r>
            <a:r>
              <a:rPr lang="ru-RU" sz="2000" b="1" dirty="0" err="1">
                <a:latin typeface="Times New Roman" pitchFamily="18" charset="0"/>
              </a:rPr>
              <a:t>Энштейн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0" y="5157788"/>
            <a:ext cx="7885113" cy="1200150"/>
          </a:xfrm>
          <a:prstGeom prst="rect">
            <a:avLst/>
          </a:prstGeom>
          <a:solidFill>
            <a:srgbClr val="00808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«Модулор – это гамма. Музыкант располагает гаммой и создаёт музыку по своим способностям – банальную или прекрасную».                                                </a:t>
            </a:r>
            <a:r>
              <a:rPr lang="ru-RU" altLang="ru-RU" sz="2000" b="1">
                <a:latin typeface="Times New Roman" pitchFamily="18" charset="0"/>
              </a:rPr>
              <a:t>Ле Корбюзье</a:t>
            </a:r>
          </a:p>
        </p:txBody>
      </p:sp>
      <p:pic>
        <p:nvPicPr>
          <p:cNvPr id="31749" name="Picture 8" descr="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268413"/>
            <a:ext cx="2339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987824" y="404664"/>
            <a:ext cx="4824536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4400" i="1" dirty="0">
                <a:latin typeface="Monotype Corsiva" pitchFamily="66" charset="0"/>
              </a:rPr>
              <a:t>ЦЕЛЬ ЗАНЯТИЯ</a:t>
            </a:r>
          </a:p>
        </p:txBody>
      </p:sp>
      <p:pic>
        <p:nvPicPr>
          <p:cNvPr id="47107" name="Picture 3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3068638"/>
            <a:ext cx="1828801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03647" y="1833178"/>
            <a:ext cx="7740947" cy="971420"/>
          </a:xfrm>
          <a:prstGeom prst="rect">
            <a:avLst/>
          </a:prstGeom>
          <a:solidFill>
            <a:schemeClr val="bg2">
              <a:alpha val="65881"/>
            </a:schemeClr>
          </a:solidFill>
          <a:ln w="28575" algn="ctr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algn="ctr">
              <a:lnSpc>
                <a:spcPts val="3300"/>
              </a:lnSpc>
              <a:spcBef>
                <a:spcPct val="50000"/>
              </a:spcBef>
              <a:defRPr/>
            </a:pPr>
            <a:r>
              <a:rPr kumimoji="0" lang="ru-RU" sz="3200" b="1" dirty="0"/>
              <a:t> </a:t>
            </a:r>
            <a:r>
              <a:rPr kumimoji="0" lang="ru-RU" sz="36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Выявить аспекты применения человеком </a:t>
            </a:r>
          </a:p>
          <a:p>
            <a:pPr algn="ctr">
              <a:lnSpc>
                <a:spcPts val="3300"/>
              </a:lnSpc>
              <a:spcBef>
                <a:spcPts val="0"/>
              </a:spcBef>
              <a:defRPr/>
            </a:pPr>
            <a:r>
              <a:rPr kumimoji="0" lang="ru-RU" sz="3600" b="1" dirty="0">
                <a:solidFill>
                  <a:srgbClr val="006000"/>
                </a:solidFill>
                <a:latin typeface="Monotype Corsiva" pitchFamily="66" charset="0"/>
              </a:rPr>
              <a:t>«золотого сечения» </a:t>
            </a:r>
            <a:r>
              <a:rPr kumimoji="0" lang="ru-RU" sz="36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архитектуре.</a:t>
            </a:r>
            <a:endParaRPr kumimoji="0"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692275" y="3357563"/>
            <a:ext cx="7451725" cy="2508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kumimoji="0" lang="ru-RU" sz="1800" dirty="0"/>
              <a:t> </a:t>
            </a:r>
            <a:r>
              <a:rPr kumimoji="0" lang="ru-RU" sz="4000" b="1" u="sng" dirty="0">
                <a:solidFill>
                  <a:srgbClr val="003300"/>
                </a:solidFill>
                <a:latin typeface="Monotype Corsiva" pitchFamily="66" charset="0"/>
              </a:rPr>
              <a:t>Задачи: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2800" b="1" i="1" dirty="0">
                <a:solidFill>
                  <a:srgbClr val="333300"/>
                </a:solidFill>
                <a:latin typeface="Monotype Corsiva" pitchFamily="66" charset="0"/>
              </a:rPr>
              <a:t>выяснить причину  использования закона </a:t>
            </a:r>
            <a:r>
              <a:rPr lang="ru-RU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золотого сечения</a:t>
            </a:r>
            <a:r>
              <a:rPr lang="ru-RU" sz="28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i="1" dirty="0">
                <a:solidFill>
                  <a:srgbClr val="333300"/>
                </a:solidFill>
                <a:latin typeface="Monotype Corsiva" pitchFamily="66" charset="0"/>
              </a:rPr>
              <a:t>в архитектуре;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  <a:defRPr/>
            </a:pPr>
            <a:r>
              <a:rPr kumimoji="0" lang="ru-RU" sz="2800" b="1" dirty="0">
                <a:solidFill>
                  <a:srgbClr val="333300"/>
                </a:solidFill>
                <a:latin typeface="Monotype Corsiva" pitchFamily="66" charset="0"/>
              </a:rPr>
              <a:t>показать примеры архитектурных памятников,</a:t>
            </a:r>
            <a:br>
              <a:rPr kumimoji="0" lang="ru-RU" sz="2800" b="1" dirty="0">
                <a:solidFill>
                  <a:srgbClr val="333300"/>
                </a:solidFill>
                <a:latin typeface="Monotype Corsiva" pitchFamily="66" charset="0"/>
              </a:rPr>
            </a:br>
            <a:r>
              <a:rPr kumimoji="0" lang="ru-RU" sz="2800" b="1" dirty="0">
                <a:solidFill>
                  <a:srgbClr val="333300"/>
                </a:solidFill>
                <a:latin typeface="Monotype Corsiva" pitchFamily="66" charset="0"/>
              </a:rPr>
              <a:t>построенных  по </a:t>
            </a:r>
            <a:r>
              <a:rPr kumimoji="0" lang="ru-RU" sz="2800" b="1" dirty="0">
                <a:solidFill>
                  <a:srgbClr val="003300"/>
                </a:solidFill>
                <a:latin typeface="Monotype Corsiva" pitchFamily="66" charset="0"/>
              </a:rPr>
              <a:t>«</a:t>
            </a:r>
            <a:r>
              <a:rPr kumimoji="0"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золотому сечению</a:t>
            </a:r>
            <a:r>
              <a:rPr kumimoji="0" lang="ru-RU" sz="2800" b="1" dirty="0">
                <a:solidFill>
                  <a:srgbClr val="003300"/>
                </a:solidFill>
                <a:latin typeface="Monotype Corsiva" pitchFamily="66" charset="0"/>
              </a:rPr>
              <a:t>».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5881_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284538"/>
            <a:ext cx="40671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282825"/>
          </a:xfrm>
          <a:prstGeom prst="rect">
            <a:avLst/>
          </a:prstGeom>
          <a:solidFill>
            <a:srgbClr val="E6DE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Лучезарный дом в Марселе - воплощение здравого смысла, ясного, прямолинейного и рационального. Капелла в Роншане представляет собой нечто иррациональное, пластическое, скульптурное, сказочное. Единственное, что объединяет эти два памятника зодчества – это модулор, архитектурная гамма пропорций общая для обоих произведений.</a:t>
            </a:r>
          </a:p>
        </p:txBody>
      </p:sp>
      <p:pic>
        <p:nvPicPr>
          <p:cNvPr id="32771" name="Picture 6" descr="l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414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50825" y="6165850"/>
            <a:ext cx="4033838" cy="396875"/>
          </a:xfrm>
          <a:prstGeom prst="rect">
            <a:avLst/>
          </a:prstGeom>
          <a:solidFill>
            <a:srgbClr val="000066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Лучезарный дом в Марселе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859338" y="6165850"/>
            <a:ext cx="4105275" cy="396875"/>
          </a:xfrm>
          <a:prstGeom prst="rect">
            <a:avLst/>
          </a:prstGeom>
          <a:solidFill>
            <a:srgbClr val="000066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Капелла в Роншане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altLang="ru-RU" sz="3600" b="1" i="1" smtClean="0">
                <a:solidFill>
                  <a:schemeClr val="tx1"/>
                </a:solidFill>
                <a:latin typeface="Garamond" pitchFamily="18" charset="0"/>
              </a:rPr>
              <a:t>Что объединяет все системы пропорциональности?</a:t>
            </a:r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763713" y="1700213"/>
            <a:ext cx="7380287" cy="2555875"/>
          </a:xfrm>
          <a:prstGeom prst="rect">
            <a:avLst/>
          </a:prstGeom>
          <a:solidFill>
            <a:srgbClr val="E6DE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rgbClr val="006000"/>
                </a:solidFill>
                <a:latin typeface="Times New Roman" pitchFamily="18" charset="0"/>
              </a:rPr>
              <a:t>Любая  пропорциональная система – это основа, скелет архитектурного сооружения, это та гамма, а точнее тот лад, в котором будет звучать архитектурная музыка</a:t>
            </a:r>
            <a:r>
              <a:rPr lang="ru-RU" altLang="ru-RU" sz="3200" b="1">
                <a:latin typeface="Times New Roman" pitchFamily="18" charset="0"/>
              </a:rPr>
              <a:t>.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43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0" y="1844675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Псков   Кремль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0" y="6491288"/>
            <a:ext cx="255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800" b="1"/>
              <a:t>Австралия  Сидней</a:t>
            </a:r>
          </a:p>
        </p:txBody>
      </p:sp>
      <p:pic>
        <p:nvPicPr>
          <p:cNvPr id="3379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238" y="4254500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3348038" y="65246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800" b="1"/>
              <a:t>Бельгия   Брюссель</a:t>
            </a:r>
          </a:p>
        </p:txBody>
      </p:sp>
      <p:pic>
        <p:nvPicPr>
          <p:cNvPr id="33800" name="Picture 13" descr="TSARSKOYE_SELO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4249738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14"/>
          <p:cNvSpPr txBox="1">
            <a:spLocks noChangeArrowheads="1"/>
          </p:cNvSpPr>
          <p:nvPr/>
        </p:nvSpPr>
        <p:spPr bwMode="auto">
          <a:xfrm>
            <a:off x="6300788" y="6524625"/>
            <a:ext cx="2843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800" b="1"/>
              <a:t>Россия  Царское село</a:t>
            </a:r>
          </a:p>
        </p:txBody>
      </p:sp>
      <p:pic>
        <p:nvPicPr>
          <p:cNvPr id="33802" name="Picture 16" descr="Церковь Преображения Господня: Тысячи, а за полвека - столько существует музей на острове Кижи, - сотни тысяч, а может быть и миллионы туристов со всех концов света устремляются по водным просторам Онежского озера, для того, чтобы узреть одно из чудес света - Преображенскую церковь, построенную без единого гвоздя. Шедевром деревянной архитектуры называют и весь музей-заповедник, расположенный на одном из 1650 островов Онеги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17637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21163"/>
            <a:ext cx="32035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0" y="3933825"/>
            <a:ext cx="183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Кижи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92150"/>
            <a:ext cx="7380287" cy="1112838"/>
          </a:xfrm>
          <a:solidFill>
            <a:srgbClr val="E6DEDB"/>
          </a:solidFill>
        </p:spPr>
        <p:txBody>
          <a:bodyPr/>
          <a:lstStyle/>
          <a:p>
            <a:pPr algn="ctr" eaLnBrk="1" hangingPunct="1"/>
            <a:r>
              <a:rPr lang="ru-RU" altLang="ru-RU" sz="4000" b="1" i="1" smtClean="0">
                <a:solidFill>
                  <a:schemeClr val="tx1"/>
                </a:solidFill>
                <a:latin typeface="Garamond" pitchFamily="18" charset="0"/>
              </a:rPr>
              <a:t>Домашнее задание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989138"/>
            <a:ext cx="6981825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800" b="1" smtClean="0"/>
              <a:t>Проверить наличие «золотого сечения» на  рисунке с объектами архитектуры.</a:t>
            </a:r>
            <a:r>
              <a:rPr lang="ru-RU" altLang="ru-RU" smtClean="0"/>
              <a:t> </a:t>
            </a:r>
            <a:endParaRPr lang="ru-RU" altLang="ru-RU" sz="28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800" b="1" smtClean="0"/>
              <a:t>Подготовить сообщения по темам:</a:t>
            </a:r>
            <a:endParaRPr lang="ru-RU" altLang="ru-RU" sz="2800" smtClean="0"/>
          </a:p>
          <a:p>
            <a:pPr marL="609600" indent="-609600">
              <a:spcBef>
                <a:spcPct val="10000"/>
              </a:spcBef>
            </a:pPr>
            <a:r>
              <a:rPr lang="ru-RU" altLang="ru-RU" smtClean="0"/>
              <a:t> </a:t>
            </a:r>
            <a:r>
              <a:rPr lang="ru-RU" altLang="ru-RU" b="1" smtClean="0">
                <a:solidFill>
                  <a:srgbClr val="003300"/>
                </a:solidFill>
                <a:latin typeface="Monotype Corsiva" pitchFamily="66" charset="0"/>
              </a:rPr>
              <a:t>«Золотое сечение в декоративно-прикладном искусстве»;</a:t>
            </a:r>
          </a:p>
          <a:p>
            <a:pPr marL="609600" indent="-609600">
              <a:spcBef>
                <a:spcPct val="10000"/>
              </a:spcBef>
            </a:pPr>
            <a:r>
              <a:rPr lang="ru-RU" altLang="ru-RU" b="1" smtClean="0">
                <a:solidFill>
                  <a:srgbClr val="003300"/>
                </a:solidFill>
                <a:latin typeface="Monotype Corsiva" pitchFamily="66" charset="0"/>
              </a:rPr>
              <a:t>«Пропорции и меры в архитектуре Древней Руси»; </a:t>
            </a:r>
          </a:p>
          <a:p>
            <a:pPr marL="609600" indent="-609600">
              <a:spcBef>
                <a:spcPct val="10000"/>
              </a:spcBef>
            </a:pPr>
            <a:r>
              <a:rPr lang="ru-RU" altLang="ru-RU" b="1" smtClean="0">
                <a:solidFill>
                  <a:srgbClr val="003300"/>
                </a:solidFill>
                <a:latin typeface="Monotype Corsiva" pitchFamily="66" charset="0"/>
              </a:rPr>
              <a:t>«Пропорции современных архитектурных ансамблей России».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2652713"/>
            <a:ext cx="8027988" cy="1784350"/>
          </a:xfrm>
          <a:prstGeom prst="rect">
            <a:avLst/>
          </a:prstGeom>
          <a:solidFill>
            <a:schemeClr val="bg2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Пропорциональность является наиболее ярким, зримым, объективным  и математически закономерным выражением архитектурной гармонии. </a:t>
            </a:r>
            <a:r>
              <a:rPr lang="ru-RU" altLang="ru-RU" sz="2200" b="1">
                <a:solidFill>
                  <a:srgbClr val="006600"/>
                </a:solidFill>
                <a:latin typeface="Times New Roman" pitchFamily="18" charset="0"/>
              </a:rPr>
              <a:t>Пропорция</a:t>
            </a:r>
            <a:r>
              <a:rPr lang="ru-RU" altLang="ru-RU" sz="2200" b="1">
                <a:latin typeface="Times New Roman" pitchFamily="18" charset="0"/>
              </a:rPr>
              <a:t> – это математическая закономерность, прошедшая через душу зодчего. Это поэзия числа и геометрии на архитектурном языке.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763713" y="4740275"/>
            <a:ext cx="7380287" cy="1784350"/>
          </a:xfrm>
          <a:prstGeom prst="rect">
            <a:avLst/>
          </a:prstGeom>
          <a:solidFill>
            <a:schemeClr val="accent5">
              <a:lumMod val="60000"/>
              <a:lumOff val="40000"/>
              <a:alpha val="61176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 dirty="0">
                <a:latin typeface="Times New Roman" pitchFamily="18" charset="0"/>
              </a:rPr>
              <a:t>На языке пропорций говорили зодчие всех времён и архитектурных направлений: древние египтяне и греки, средневековые каменотёсы и древнерусские плотники, представители барокко и классицизма, конструктивисты и модернисты.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63713" y="-19050"/>
            <a:ext cx="7380287" cy="10160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>
            <a:outerShdw blurRad="50800" dist="25400" dir="54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2000" b="1" dirty="0">
                <a:solidFill>
                  <a:srgbClr val="623012"/>
                </a:solidFill>
                <a:latin typeface="Segoe Print" pitchFamily="2" charset="0"/>
                <a:ea typeface="MS Mincho" pitchFamily="49" charset="-128"/>
                <a:cs typeface="Arial" pitchFamily="34" charset="0"/>
              </a:rPr>
              <a:t>"</a:t>
            </a:r>
            <a:r>
              <a:rPr lang="ru-RU" altLang="ja-JP" sz="2000" b="1" i="1" dirty="0">
                <a:solidFill>
                  <a:srgbClr val="623012"/>
                </a:solidFill>
                <a:latin typeface="Segoe Print" pitchFamily="2" charset="0"/>
                <a:ea typeface="MS Mincho" pitchFamily="49" charset="-128"/>
                <a:cs typeface="Arial" pitchFamily="34" charset="0"/>
              </a:rPr>
              <a:t>Нет идеальной красоты </a:t>
            </a:r>
          </a:p>
          <a:p>
            <a:pPr algn="ctr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2000" b="1" i="1" dirty="0">
                <a:solidFill>
                  <a:srgbClr val="623012"/>
                </a:solidFill>
                <a:latin typeface="Segoe Print" pitchFamily="2" charset="0"/>
                <a:ea typeface="MS Mincho" pitchFamily="49" charset="-128"/>
                <a:cs typeface="Arial" pitchFamily="34" charset="0"/>
              </a:rPr>
              <a:t>без некоторой странности пропорций".</a:t>
            </a:r>
            <a:endParaRPr lang="ru-RU" altLang="ja-JP" sz="2000" dirty="0">
              <a:solidFill>
                <a:srgbClr val="623012"/>
              </a:solidFill>
              <a:latin typeface="Segoe Print" pitchFamily="2" charset="0"/>
            </a:endParaRPr>
          </a:p>
        </p:txBody>
      </p:sp>
      <p:pic>
        <p:nvPicPr>
          <p:cNvPr id="15364" name="Picture 6" descr="http://rustimes.com/i/z18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163" y="36513"/>
            <a:ext cx="1684337" cy="2497137"/>
          </a:xfrm>
          <a:prstGeom prst="rect">
            <a:avLst/>
          </a:prstGeom>
          <a:noFill/>
          <a:ln w="38100" cmpd="thickThin">
            <a:solidFill>
              <a:schemeClr val="bg2"/>
            </a:solidFill>
            <a:bevel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59832" y="1189201"/>
            <a:ext cx="482453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6000" dirty="0">
                <a:solidFill>
                  <a:srgbClr val="006000"/>
                </a:solidFill>
                <a:latin typeface="Monotype Corsiva" pitchFamily="66" charset="0"/>
              </a:rPr>
              <a:t>Пропорция</a:t>
            </a:r>
            <a:endParaRPr lang="ru-RU" sz="6000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30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0" y="1844675"/>
            <a:ext cx="6443663" cy="2462213"/>
          </a:xfrm>
          <a:prstGeom prst="rect">
            <a:avLst/>
          </a:prstGeom>
          <a:solidFill>
            <a:schemeClr val="bg2">
              <a:alpha val="5803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rgbClr val="006000"/>
                </a:solidFill>
                <a:latin typeface="Times New Roman" pitchFamily="18" charset="0"/>
              </a:rPr>
              <a:t>Архитектура триедина: </a:t>
            </a:r>
            <a:r>
              <a:rPr lang="ru-RU" altLang="ru-RU" sz="2200" b="1">
                <a:latin typeface="Times New Roman" pitchFamily="18" charset="0"/>
              </a:rPr>
              <a:t>она извечно сочетает в себе логику учёного, ремесло мастера и вдохновение художника. </a:t>
            </a:r>
          </a:p>
          <a:p>
            <a:pPr algn="ctr"/>
            <a:r>
              <a:rPr lang="ru-RU" altLang="ru-RU" sz="2200" b="1">
                <a:solidFill>
                  <a:srgbClr val="006000"/>
                </a:solidFill>
                <a:latin typeface="Times New Roman" pitchFamily="18" charset="0"/>
              </a:rPr>
              <a:t>«Прочность - польза - красота» </a:t>
            </a:r>
            <a:r>
              <a:rPr lang="ru-RU" altLang="ru-RU" sz="2200" b="1">
                <a:latin typeface="Times New Roman" pitchFamily="18" charset="0"/>
              </a:rPr>
              <a:t>- такова знаменитая формула единого архитектурного целого, выведенная древнеримским теоретиком зодчества Марко Витрувием.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763713" y="5013325"/>
            <a:ext cx="7380287" cy="1446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 dirty="0">
                <a:latin typeface="Times New Roman" pitchFamily="18" charset="0"/>
              </a:rPr>
              <a:t>Люди всегда стремились достичь гармонии в архитектуре. Благодаря этому стремлению на свет появлялись всё новые изобретения, конструкции и стили. 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92275" y="404813"/>
            <a:ext cx="7883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 b="1" i="1">
                <a:solidFill>
                  <a:srgbClr val="006000"/>
                </a:solidFill>
                <a:latin typeface="Monotype Corsiva" pitchFamily="66" charset="0"/>
              </a:rPr>
              <a:t>«</a:t>
            </a:r>
            <a:r>
              <a:rPr lang="ru-RU" altLang="ru-RU" sz="4800" b="1" i="1" u="sng">
                <a:solidFill>
                  <a:srgbClr val="006000"/>
                </a:solidFill>
                <a:latin typeface="Monotype Corsiva" pitchFamily="66" charset="0"/>
              </a:rPr>
              <a:t>Прочность - польза - красота</a:t>
            </a:r>
            <a:r>
              <a:rPr lang="ru-RU" altLang="ru-RU" sz="4800" b="1" i="1">
                <a:solidFill>
                  <a:srgbClr val="006000"/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4101" name="Picture 7" descr="vitruv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88840"/>
            <a:ext cx="2233612" cy="2184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63713" y="4797425"/>
            <a:ext cx="7380287" cy="1108075"/>
          </a:xfrm>
          <a:prstGeom prst="rect">
            <a:avLst/>
          </a:prstGeom>
          <a:solidFill>
            <a:srgbClr val="006666">
              <a:alpha val="30196"/>
            </a:srgb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200" b="1" dirty="0">
                <a:latin typeface="Times New Roman" pitchFamily="18" charset="0"/>
              </a:rPr>
              <a:t>Гармония в природе и гармония в архитектуре обретают одинаковое математическое выражение                             </a:t>
            </a:r>
            <a:r>
              <a:rPr lang="ru-RU" sz="2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законе золотого сечения.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835150" y="260350"/>
            <a:ext cx="7308850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>
                <a:solidFill>
                  <a:srgbClr val="006000"/>
                </a:solidFill>
                <a:latin typeface="Monotype Corsiva" pitchFamily="66" charset="0"/>
              </a:rPr>
              <a:t>Почему закон </a:t>
            </a:r>
            <a:r>
              <a:rPr 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золотого сечения</a:t>
            </a:r>
            <a:r>
              <a:rPr lang="ru-RU" sz="4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</a:t>
            </a:r>
            <a:r>
              <a:rPr lang="ru-RU" sz="4000" b="1" i="1">
                <a:solidFill>
                  <a:srgbClr val="006000"/>
                </a:solidFill>
                <a:latin typeface="Monotype Corsiva" pitchFamily="66" charset="0"/>
              </a:rPr>
              <a:t>так часто проявляется в архитектуре?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0" y="2133600"/>
            <a:ext cx="7164388" cy="2124075"/>
          </a:xfrm>
          <a:prstGeom prst="rect">
            <a:avLst/>
          </a:prstGeom>
          <a:solidFill>
            <a:srgbClr val="EBDD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latin typeface="Times New Roman" pitchFamily="18" charset="0"/>
              </a:rPr>
              <a:t>Для достижения гармонии в произведениях искусства должен выполняться </a:t>
            </a:r>
            <a:r>
              <a:rPr lang="ru-RU" altLang="ru-RU" sz="2200" b="1" u="sng">
                <a:latin typeface="Times New Roman" pitchFamily="18" charset="0"/>
              </a:rPr>
              <a:t>принцип  Гераклита</a:t>
            </a:r>
            <a:r>
              <a:rPr lang="ru-RU" altLang="ru-RU" sz="2200" b="1">
                <a:latin typeface="Times New Roman" pitchFamily="18" charset="0"/>
              </a:rPr>
              <a:t>: </a:t>
            </a:r>
          </a:p>
          <a:p>
            <a:pPr algn="ctr"/>
            <a:r>
              <a:rPr lang="ru-RU" altLang="ru-RU" sz="2200" b="1">
                <a:solidFill>
                  <a:srgbClr val="006000"/>
                </a:solidFill>
                <a:latin typeface="Times New Roman" pitchFamily="18" charset="0"/>
              </a:rPr>
              <a:t>«из всего – единое, из единого - всё».</a:t>
            </a:r>
            <a:r>
              <a:rPr lang="en-US" altLang="ru-RU" sz="2200" b="1">
                <a:latin typeface="Times New Roman" pitchFamily="18" charset="0"/>
              </a:rPr>
              <a:t> </a:t>
            </a:r>
            <a:r>
              <a:rPr lang="ru-RU" altLang="ru-RU" sz="2200" b="1">
                <a:latin typeface="Times New Roman" pitchFamily="18" charset="0"/>
              </a:rPr>
              <a:t> Гармония в архитектурном сооружении зависит не столько от его размеров, сколько от соотношений между размерами составляющих его частей.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03000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492375"/>
            <a:ext cx="493236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908175" y="0"/>
            <a:ext cx="6985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ru-RU" altLang="ru-RU" sz="6000" b="1" i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Древнеегипетские пирамиды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2843213" y="191611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0" y="2492375"/>
            <a:ext cx="4211638" cy="415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200" b="1" dirty="0">
                <a:latin typeface="Times New Roman" pitchFamily="18" charset="0"/>
              </a:rPr>
              <a:t>Конструкция древнеегипетской пирамиды является самой простой, прочной и устойчивой, её масса уменьшается по мере увеличения высоты над землёй. Форма пирамиды, подчёркнутая её огромными размерами, придаёт ей особую красоту и величие, вызывает ощущение вечности, бессмертия, мудрости и покоя.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pyramida-ci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513263"/>
            <a:ext cx="32766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4" descr="pyramida-g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00213"/>
            <a:ext cx="46799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1908175" y="476250"/>
            <a:ext cx="7056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4400" b="1" i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Пирамида </a:t>
            </a:r>
            <a:r>
              <a:rPr lang="ru-RU" altLang="ru-RU" sz="4000" b="1" i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Хеопса</a:t>
            </a:r>
            <a:r>
              <a:rPr lang="ru-RU" altLang="ru-RU" sz="4400" b="1" i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Египет</a:t>
            </a:r>
            <a:r>
              <a:rPr lang="ru-RU" altLang="ru-RU" sz="4000" b="1" i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</p:txBody>
      </p:sp>
      <p:pic>
        <p:nvPicPr>
          <p:cNvPr id="19460" name="Picture 16" descr="254300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14700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7"/>
          <p:cNvSpPr txBox="1">
            <a:spLocks noChangeArrowheads="1"/>
          </p:cNvSpPr>
          <p:nvPr/>
        </p:nvSpPr>
        <p:spPr bwMode="auto">
          <a:xfrm>
            <a:off x="0" y="5516563"/>
            <a:ext cx="5724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Зодчий Хесира</a:t>
            </a:r>
            <a:r>
              <a:rPr lang="en-US" altLang="ru-RU" sz="2000" b="1"/>
              <a:t>-</a:t>
            </a:r>
            <a:r>
              <a:rPr lang="ru-RU" altLang="ru-RU" sz="2000" b="1"/>
              <a:t> строитель первой пирамиды  в Древнем Египте.</a:t>
            </a:r>
            <a:r>
              <a:rPr lang="en-US" altLang="ru-RU" sz="2000" b="1"/>
              <a:t> </a:t>
            </a:r>
            <a:r>
              <a:rPr lang="ru-RU" altLang="ru-RU" sz="2000" b="1"/>
              <a:t>В его руках две палки - два эталона меры, их отношение равно1:√</a:t>
            </a:r>
            <a:r>
              <a:rPr lang="en-US" altLang="ru-RU" sz="2000" b="1"/>
              <a:t> 5 =  0</a:t>
            </a:r>
            <a:r>
              <a:rPr lang="ru-RU" altLang="ru-RU" sz="2000" b="1"/>
              <a:t>,</a:t>
            </a:r>
            <a:r>
              <a:rPr lang="en-US" altLang="ru-RU" sz="2000" b="1"/>
              <a:t>447</a:t>
            </a:r>
            <a:r>
              <a:rPr lang="ru-RU" altLang="ru-RU" sz="2000" b="1"/>
              <a:t>.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7003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9763"/>
            <a:ext cx="9144000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Тайны древних пропорций. Парфенон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Вершина греческой архитектуры - храм богини Афины </a:t>
            </a:r>
            <a:r>
              <a:rPr lang="ru-RU" sz="2000" b="1" dirty="0" err="1"/>
              <a:t>Парфенос</a:t>
            </a:r>
            <a:r>
              <a:rPr lang="ru-RU" sz="2000" b="1" dirty="0"/>
              <a:t> (Девы), построенный в 447-438 до н.э. зодчими </a:t>
            </a:r>
            <a:r>
              <a:rPr lang="ru-RU" sz="2000" b="1" dirty="0" err="1"/>
              <a:t>Иктином</a:t>
            </a:r>
            <a:r>
              <a:rPr lang="ru-RU" sz="2000" b="1" dirty="0"/>
              <a:t> и </a:t>
            </a:r>
            <a:r>
              <a:rPr lang="ru-RU" sz="2000" b="1" dirty="0" err="1"/>
              <a:t>Калликратом</a:t>
            </a:r>
            <a:r>
              <a:rPr lang="ru-RU" sz="2000" b="1" dirty="0"/>
              <a:t> в Афинах</a:t>
            </a:r>
            <a:r>
              <a:rPr lang="ru-RU" sz="1800" dirty="0"/>
              <a:t>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21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195513" y="188913"/>
            <a:ext cx="63373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68313" y="4868863"/>
            <a:ext cx="867568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Многие исследователи, стремившиеся раскрыть секрет гармонии Парфенона, искали и находили в соотношениях его частей золотое сечение.  Если принять за единицу ширины торцовый фасад храма, то получим прогрессию, состоящую из восьми членов ряда:                                                        </a:t>
            </a:r>
            <a:r>
              <a:rPr lang="ru-RU" altLang="ru-RU" sz="3200" b="1" i="1">
                <a:latin typeface="Times New Roman" pitchFamily="18" charset="0"/>
              </a:rPr>
              <a:t>1 : j : j </a:t>
            </a:r>
            <a:r>
              <a:rPr lang="ru-RU" altLang="ru-RU" sz="3200" b="1" i="1" baseline="30000">
                <a:latin typeface="Times New Roman" pitchFamily="18" charset="0"/>
              </a:rPr>
              <a:t>2</a:t>
            </a:r>
            <a:r>
              <a:rPr lang="ru-RU" altLang="ru-RU" sz="3200" b="1" i="1">
                <a:latin typeface="Times New Roman" pitchFamily="18" charset="0"/>
              </a:rPr>
              <a:t> : j </a:t>
            </a:r>
            <a:r>
              <a:rPr lang="ru-RU" altLang="ru-RU" sz="3200" b="1" i="1" baseline="30000">
                <a:latin typeface="Times New Roman" pitchFamily="18" charset="0"/>
              </a:rPr>
              <a:t>3</a:t>
            </a:r>
            <a:r>
              <a:rPr lang="ru-RU" altLang="ru-RU" sz="3200" b="1" i="1">
                <a:latin typeface="Times New Roman" pitchFamily="18" charset="0"/>
              </a:rPr>
              <a:t> : j </a:t>
            </a:r>
            <a:r>
              <a:rPr lang="ru-RU" altLang="ru-RU" sz="3200" b="1" i="1" baseline="30000">
                <a:latin typeface="Times New Roman" pitchFamily="18" charset="0"/>
              </a:rPr>
              <a:t>4</a:t>
            </a:r>
            <a:r>
              <a:rPr lang="ru-RU" altLang="ru-RU" sz="3200" b="1" i="1">
                <a:latin typeface="Times New Roman" pitchFamily="18" charset="0"/>
              </a:rPr>
              <a:t> : j </a:t>
            </a:r>
            <a:r>
              <a:rPr lang="ru-RU" altLang="ru-RU" sz="3200" b="1" i="1" baseline="30000">
                <a:latin typeface="Times New Roman" pitchFamily="18" charset="0"/>
              </a:rPr>
              <a:t>5</a:t>
            </a:r>
            <a:r>
              <a:rPr lang="ru-RU" altLang="ru-RU" sz="3200" b="1" i="1">
                <a:latin typeface="Times New Roman" pitchFamily="18" charset="0"/>
              </a:rPr>
              <a:t> : j </a:t>
            </a:r>
            <a:r>
              <a:rPr lang="ru-RU" altLang="ru-RU" sz="3200" b="1" i="1" baseline="30000">
                <a:latin typeface="Times New Roman" pitchFamily="18" charset="0"/>
              </a:rPr>
              <a:t>6</a:t>
            </a:r>
            <a:r>
              <a:rPr lang="ru-RU" altLang="ru-RU" sz="3200" b="1" i="1">
                <a:latin typeface="Times New Roman" pitchFamily="18" charset="0"/>
              </a:rPr>
              <a:t> : j </a:t>
            </a:r>
            <a:r>
              <a:rPr lang="ru-RU" altLang="ru-RU" sz="3200" b="1" i="1" baseline="30000">
                <a:latin typeface="Times New Roman" pitchFamily="18" charset="0"/>
              </a:rPr>
              <a:t>7</a:t>
            </a:r>
            <a:r>
              <a:rPr lang="ru-RU" altLang="ru-RU" sz="3200" b="1" i="1">
                <a:latin typeface="Times New Roman" pitchFamily="18" charset="0"/>
              </a:rPr>
              <a:t>, где j =1,618.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lan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790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Garamond</vt:lpstr>
      <vt:lpstr>Arial</vt:lpstr>
      <vt:lpstr>Times New Roman</vt:lpstr>
      <vt:lpstr>Wingdings</vt:lpstr>
      <vt:lpstr>Calibri</vt:lpstr>
      <vt:lpstr>Monotype Corsiva</vt:lpstr>
      <vt:lpstr>Segoe Print</vt:lpstr>
      <vt:lpstr>MS Mincho</vt:lpstr>
      <vt:lpstr>Business Plan</vt:lpstr>
      <vt:lpstr>Business Plan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Тайны древних пропорций. Парфенон</vt:lpstr>
      <vt:lpstr>Слайд 9</vt:lpstr>
      <vt:lpstr>Слайд 10</vt:lpstr>
      <vt:lpstr>Собор Нотр-Дам де Пари</vt:lpstr>
      <vt:lpstr>Слайд 12</vt:lpstr>
      <vt:lpstr>Церковь Покрова Богородицы на Нерли </vt:lpstr>
      <vt:lpstr>Слайд 14</vt:lpstr>
      <vt:lpstr>Церковь Вознесения в Коломенском </vt:lpstr>
      <vt:lpstr>Геометрия куполов - геометрия горящей свечи</vt:lpstr>
      <vt:lpstr>Храм Василия Блаженного</vt:lpstr>
      <vt:lpstr>Слайд 18</vt:lpstr>
      <vt:lpstr>Модулор Ле Корбюзье</vt:lpstr>
      <vt:lpstr>Слайд 20</vt:lpstr>
      <vt:lpstr>Что объединяет все системы пропорциональности?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Пропорция в архитектуре</dc:title>
  <dc:creator>Кирилл</dc:creator>
  <cp:lastModifiedBy>Admin</cp:lastModifiedBy>
  <cp:revision>56</cp:revision>
  <dcterms:created xsi:type="dcterms:W3CDTF">2006-11-07T15:05:17Z</dcterms:created>
  <dcterms:modified xsi:type="dcterms:W3CDTF">2015-01-15T13:08:48Z</dcterms:modified>
</cp:coreProperties>
</file>