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8" r:id="rId2"/>
    <p:sldId id="277" r:id="rId3"/>
    <p:sldId id="298" r:id="rId4"/>
    <p:sldId id="282" r:id="rId5"/>
    <p:sldId id="281" r:id="rId6"/>
    <p:sldId id="292" r:id="rId7"/>
    <p:sldId id="299" r:id="rId8"/>
    <p:sldId id="295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1F00"/>
    <a:srgbClr val="3B3B3B"/>
    <a:srgbClr val="990000"/>
    <a:srgbClr val="002600"/>
    <a:srgbClr val="663300"/>
    <a:srgbClr val="000099"/>
    <a:srgbClr val="990033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2" autoAdjust="0"/>
    <p:restoredTop sz="96780" autoAdjust="0"/>
  </p:normalViewPr>
  <p:slideViewPr>
    <p:cSldViewPr>
      <p:cViewPr>
        <p:scale>
          <a:sx n="75" d="100"/>
          <a:sy n="75" d="100"/>
        </p:scale>
        <p:origin x="-11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3F74DA7-1454-4CED-AF2B-9EB51787EF0A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4EF567F-AD2C-4A6E-9EB6-66FC348EAE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789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790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8DED4-7BC5-4887-960C-0CA42A583D64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9B81F-D184-433F-B88E-70A647C3AB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BF6F6-F927-4AAB-BC5B-37EED9120679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B1877-0D9A-48EB-881D-C77E707B78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4087B-CB08-4E49-A8E4-652B1167DFC3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283FF-430A-45ED-8676-D4FFBAA767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B0A63-EC80-47AD-89FA-15039A08F27C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ED910-33F1-4888-82A0-926B5B109F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59AEF-A516-4B6C-B094-E2022707DEF1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6108E-68C8-4AE3-8DD5-2EF697938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B09C7-7ACC-48EE-A9CE-5479B4407DDB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D80FC-723E-4F14-9C00-A4CBE7DEF4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ECE84-3AC3-4BB4-9354-B4A9CF19AF77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57B2F-5152-4521-8ED7-C58547BF29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16251-A0AA-43FE-BA0E-FA3EA22B1587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2EA42-A172-4F3A-9842-41EC725933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EC4F5-1BFC-4CDD-9A50-CBEB24352E93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BEEDE-4BB0-406E-9DE2-B91944E0FF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110B3-D70C-4C9C-8242-EFDDA6FF2EA7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B00E9-94D8-4911-BD06-12B9FA295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23D31-A1CD-4C8B-B7D3-E798693D14CE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1FE48-9BC7-43EA-9C14-B65FE81A8A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ED487C2E-269B-4BF4-BB28-B7D0AF16A352}" type="datetimeFigureOut">
              <a:rPr lang="ru-RU"/>
              <a:pPr>
                <a:defRPr/>
              </a:pPr>
              <a:t>15.01.2015</a:t>
            </a:fld>
            <a:endParaRPr lang="ru-RU"/>
          </a:p>
        </p:txBody>
      </p:sp>
      <p:sp>
        <p:nvSpPr>
          <p:cNvPr id="368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FD7810BB-9F36-4D2F-B589-23B0061F7B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560" y="2477762"/>
            <a:ext cx="7743453" cy="14465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Тайны </a:t>
            </a:r>
          </a:p>
          <a:p>
            <a:pPr algn="ctr">
              <a:defRPr/>
            </a:pPr>
            <a:r>
              <a:rPr lang="ru-RU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золотого сечения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pSp>
        <p:nvGrpSpPr>
          <p:cNvPr id="14338" name="Группа 8"/>
          <p:cNvGrpSpPr>
            <a:grpSpLocks/>
          </p:cNvGrpSpPr>
          <p:nvPr/>
        </p:nvGrpSpPr>
        <p:grpSpPr bwMode="auto">
          <a:xfrm>
            <a:off x="165100" y="5705475"/>
            <a:ext cx="3382963" cy="866775"/>
            <a:chOff x="1837762" y="5444016"/>
            <a:chExt cx="3311670" cy="865533"/>
          </a:xfrm>
        </p:grpSpPr>
        <p:pic>
          <p:nvPicPr>
            <p:cNvPr id="14344" name="Picture 12" descr="und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35151" y="5445223"/>
              <a:ext cx="3312913" cy="863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5" name="Прямоугольник 10"/>
            <p:cNvSpPr>
              <a:spLocks noChangeArrowheads="1"/>
            </p:cNvSpPr>
            <p:nvPr/>
          </p:nvSpPr>
          <p:spPr bwMode="auto">
            <a:xfrm>
              <a:off x="2483127" y="5445223"/>
              <a:ext cx="2304432" cy="5190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altLang="ru-RU" sz="2800" b="1">
                  <a:solidFill>
                    <a:srgbClr val="990033"/>
                  </a:solidFill>
                  <a:latin typeface="Monotype Corsiva" pitchFamily="66" charset="0"/>
                </a:rPr>
                <a:t>Занятие № 11</a:t>
              </a:r>
              <a:r>
                <a:rPr lang="ru-RU" altLang="ru-RU" sz="2800" b="1">
                  <a:solidFill>
                    <a:srgbClr val="A50021"/>
                  </a:solidFill>
                  <a:latin typeface="Monotype Corsiva" pitchFamily="66" charset="0"/>
                </a:rPr>
                <a:t>. </a:t>
              </a:r>
            </a:p>
          </p:txBody>
        </p:sp>
      </p:grpSp>
      <p:pic>
        <p:nvPicPr>
          <p:cNvPr id="14339" name="Рисунок 10" descr="эмблема школы ГБОУ 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20000"/>
          </a:blip>
          <a:srcRect/>
          <a:stretch>
            <a:fillRect/>
          </a:stretch>
        </p:blipFill>
        <p:spPr bwMode="auto">
          <a:xfrm>
            <a:off x="611188" y="60325"/>
            <a:ext cx="2089150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0" name="Группа 12"/>
          <p:cNvGrpSpPr>
            <a:grpSpLocks/>
          </p:cNvGrpSpPr>
          <p:nvPr/>
        </p:nvGrpSpPr>
        <p:grpSpPr bwMode="auto">
          <a:xfrm>
            <a:off x="3671888" y="115888"/>
            <a:ext cx="5472112" cy="1544637"/>
            <a:chOff x="3635896" y="172093"/>
            <a:chExt cx="5352596" cy="1544635"/>
          </a:xfrm>
        </p:grpSpPr>
        <p:pic>
          <p:nvPicPr>
            <p:cNvPr id="14341" name="Picture 11" descr="und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flipH="1" flipV="1">
              <a:off x="3707904" y="172093"/>
              <a:ext cx="5184576" cy="1079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2" name="TextBox 14"/>
            <p:cNvSpPr txBox="1">
              <a:spLocks noChangeArrowheads="1"/>
            </p:cNvSpPr>
            <p:nvPr/>
          </p:nvSpPr>
          <p:spPr bwMode="auto">
            <a:xfrm>
              <a:off x="4739956" y="187968"/>
              <a:ext cx="4248536" cy="457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1" lang="ru-RU" altLang="ru-RU" sz="2400" b="1">
                  <a:solidFill>
                    <a:srgbClr val="A50021"/>
                  </a:solidFill>
                  <a:latin typeface="Monotype Corsiva" pitchFamily="66" charset="0"/>
                </a:rPr>
                <a:t>Элективный курс</a:t>
              </a: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3635896" y="688030"/>
              <a:ext cx="4751652" cy="1028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76176" bIns="38088" anchor="ctr">
              <a:spAutoFit/>
            </a:bodyPr>
            <a:lstStyle/>
            <a:p>
              <a:pPr algn="ctr" eaLnBrk="0" hangingPunct="0"/>
              <a:r>
                <a:rPr lang="ru-RU" altLang="ru-RU" sz="2000" b="1" i="1">
                  <a:solidFill>
                    <a:srgbClr val="3E1F00"/>
                  </a:solidFill>
                  <a:latin typeface="Monotype Corsiva" pitchFamily="66" charset="0"/>
                  <a:cs typeface="Times New Roman" pitchFamily="18" charset="0"/>
                </a:rPr>
                <a:t>«Математика и гармония </a:t>
              </a:r>
              <a:endParaRPr lang="ru-RU" altLang="ru-RU" sz="2000" b="1" i="1">
                <a:solidFill>
                  <a:srgbClr val="3E1F00"/>
                </a:solidFill>
                <a:cs typeface="Times New Roman" pitchFamily="18" charset="0"/>
              </a:endParaRPr>
            </a:p>
            <a:p>
              <a:pPr algn="ctr" eaLnBrk="0" hangingPunct="0"/>
              <a:r>
                <a:rPr lang="ru-RU" altLang="ru-RU" sz="2000" b="1" i="1">
                  <a:solidFill>
                    <a:srgbClr val="3E1F00"/>
                  </a:solidFill>
                  <a:latin typeface="Monotype Corsiva" pitchFamily="66" charset="0"/>
                  <a:cs typeface="Times New Roman" pitchFamily="18" charset="0"/>
                </a:rPr>
                <a:t>окружающего мира»   </a:t>
              </a:r>
              <a:endParaRPr lang="ru-RU" altLang="ru-RU" sz="2000" b="1">
                <a:solidFill>
                  <a:srgbClr val="3E1F00"/>
                </a:solidFill>
                <a:latin typeface="Monotype Corsiva" pitchFamily="66" charset="0"/>
                <a:cs typeface="Arial" charset="0"/>
              </a:endParaRPr>
            </a:p>
            <a:p>
              <a:pPr algn="ctr" eaLnBrk="0" hangingPunct="0"/>
              <a:endParaRPr lang="ru-RU" altLang="ru-RU" sz="2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 descr="&amp;Icy;&amp;ocy;&amp;gcy;&amp;acy;&amp;ncy;&amp;ncy; &amp;Kcy;&amp;iecy;&amp;pcy;&amp;lcy;&amp;iecy;&amp;r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57150"/>
            <a:ext cx="12271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362" name="Group 10"/>
          <p:cNvGrpSpPr>
            <a:grpSpLocks/>
          </p:cNvGrpSpPr>
          <p:nvPr/>
        </p:nvGrpSpPr>
        <p:grpSpPr bwMode="auto">
          <a:xfrm>
            <a:off x="1944688" y="128588"/>
            <a:ext cx="7127875" cy="1652587"/>
            <a:chOff x="1904" y="890"/>
            <a:chExt cx="3856" cy="1509"/>
          </a:xfrm>
        </p:grpSpPr>
        <p:pic>
          <p:nvPicPr>
            <p:cNvPr id="15368" name="Picture 7" descr="img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04" y="890"/>
              <a:ext cx="3856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69" name="Rectangle 9"/>
            <p:cNvSpPr>
              <a:spLocks noChangeArrowheads="1"/>
            </p:cNvSpPr>
            <p:nvPr/>
          </p:nvSpPr>
          <p:spPr bwMode="auto">
            <a:xfrm>
              <a:off x="1927" y="981"/>
              <a:ext cx="3833" cy="1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altLang="ru-RU" sz="2400" b="1">
                  <a:solidFill>
                    <a:srgbClr val="29240D"/>
                  </a:solidFill>
                  <a:latin typeface="Monotype Corsiva" pitchFamily="66" charset="0"/>
                </a:rPr>
                <a:t>Геометрия владеет двумя сокровищами: одно из них – это теорема Пифагора, и другое – деление отрезка в среднем и крайнем</a:t>
              </a:r>
              <a:r>
                <a:rPr lang="ru-RU" altLang="ru-RU" sz="2400" b="1">
                  <a:solidFill>
                    <a:srgbClr val="29240D"/>
                  </a:solidFill>
                </a:rPr>
                <a:t>.</a:t>
              </a:r>
              <a:r>
                <a:rPr lang="ru-RU" altLang="ru-RU" sz="2400" b="1">
                  <a:solidFill>
                    <a:srgbClr val="726324"/>
                  </a:solidFill>
                  <a:latin typeface="Monotype Corsiva" pitchFamily="66" charset="0"/>
                </a:rPr>
                <a:t> </a:t>
              </a:r>
            </a:p>
            <a:p>
              <a:r>
                <a:rPr lang="ru-RU" altLang="ru-RU" sz="2400" b="1">
                  <a:latin typeface="Monotype Corsiva" pitchFamily="66" charset="0"/>
                </a:rPr>
                <a:t>                                                         </a:t>
              </a:r>
              <a:endParaRPr lang="ru-RU" altLang="ru-RU" sz="2400" b="1" i="1">
                <a:solidFill>
                  <a:srgbClr val="993300"/>
                </a:solidFill>
                <a:latin typeface="Monotype Corsiva" pitchFamily="66" charset="0"/>
              </a:endParaRPr>
            </a:p>
          </p:txBody>
        </p:sp>
      </p:grpSp>
      <p:sp>
        <p:nvSpPr>
          <p:cNvPr id="15363" name="Rectangle 12"/>
          <p:cNvSpPr>
            <a:spLocks noChangeArrowheads="1"/>
          </p:cNvSpPr>
          <p:nvPr/>
        </p:nvSpPr>
        <p:spPr bwMode="auto">
          <a:xfrm>
            <a:off x="6829425" y="1027113"/>
            <a:ext cx="1895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Иоганн Кеплер</a:t>
            </a: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870075" y="1906588"/>
            <a:ext cx="5616575" cy="6365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kumimoji="1" lang="ru-RU" altLang="ru-RU" sz="36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  </a:t>
            </a:r>
            <a:r>
              <a:rPr kumimoji="1" lang="ru-RU" altLang="ru-RU" sz="3200" b="1" i="1" smtClean="0">
                <a:solidFill>
                  <a:srgbClr val="003300"/>
                </a:solidFill>
                <a:latin typeface="Monotype Corsiva" pitchFamily="66" charset="0"/>
              </a:rPr>
              <a:t>ЦЕЛЬ ЗАНЯТИЯ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687388" y="2781300"/>
            <a:ext cx="8383587" cy="10763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3200" b="1" dirty="0" smtClean="0">
                <a:latin typeface="Garamond" pitchFamily="18" charset="0"/>
              </a:rPr>
              <a:t> </a:t>
            </a:r>
            <a:r>
              <a:rPr lang="ru-RU" altLang="ru-RU" sz="3200" b="1" dirty="0" smtClean="0">
                <a:solidFill>
                  <a:srgbClr val="20190B"/>
                </a:solidFill>
                <a:latin typeface="Monotype Corsiva" pitchFamily="66" charset="0"/>
              </a:rPr>
              <a:t>Рассмотреть закономерности проявления «золотого сечения» в окружающем мире </a:t>
            </a:r>
          </a:p>
        </p:txBody>
      </p:sp>
      <p:pic>
        <p:nvPicPr>
          <p:cNvPr id="15366" name="Picture 19" descr="pifagor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 rot="-435191">
            <a:off x="900113" y="4365625"/>
            <a:ext cx="2952750" cy="21113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15367" name="Picture 20" descr="zs_p0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4427538" y="4652963"/>
            <a:ext cx="4356100" cy="1390650"/>
          </a:xfrm>
          <a:prstGeom prst="rect">
            <a:avLst/>
          </a:prstGeom>
          <a:solidFill>
            <a:srgbClr val="996633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016694" y="438356"/>
            <a:ext cx="7254870" cy="76944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kumimoji="1" lang="ru-RU" altLang="ru-RU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  <a:r>
              <a:rPr lang="ru-RU" altLang="ru-RU" sz="4400" b="1" i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Понятие «Золотое сечение»</a:t>
            </a:r>
          </a:p>
        </p:txBody>
      </p:sp>
      <p:sp>
        <p:nvSpPr>
          <p:cNvPr id="16388" name="Rectangle 7"/>
          <p:cNvSpPr>
            <a:spLocks noChangeArrowheads="1"/>
          </p:cNvSpPr>
          <p:nvPr/>
        </p:nvSpPr>
        <p:spPr bwMode="auto">
          <a:xfrm>
            <a:off x="684213" y="1960563"/>
            <a:ext cx="8280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400" b="1">
                <a:solidFill>
                  <a:srgbClr val="990033"/>
                </a:solidFill>
                <a:latin typeface="Monotype Corsiva" pitchFamily="66" charset="0"/>
              </a:rPr>
              <a:t>Золотое сечение</a:t>
            </a:r>
            <a:r>
              <a:rPr lang="ru-RU" altLang="ru-RU" sz="2400" b="1">
                <a:latin typeface="Monotype Corsiva" pitchFamily="66" charset="0"/>
              </a:rPr>
              <a:t> – это такое пропорциональное деление отрезка на неравные части, при котором весь отрезок так относится к большей части, как сама большая часть относится к меньшей; или другими словами, меньший отрезок так относится к большему, как больший ко всему.</a:t>
            </a:r>
          </a:p>
        </p:txBody>
      </p:sp>
      <p:pic>
        <p:nvPicPr>
          <p:cNvPr id="16389" name="Picture 8" descr="r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27E7F"/>
              </a:clrFrom>
              <a:clrTo>
                <a:srgbClr val="827E7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088" y="4238625"/>
            <a:ext cx="2592387" cy="121761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</p:pic>
      <p:sp>
        <p:nvSpPr>
          <p:cNvPr id="16390" name="Text Box 9"/>
          <p:cNvSpPr txBox="1">
            <a:spLocks noChangeArrowheads="1"/>
          </p:cNvSpPr>
          <p:nvPr/>
        </p:nvSpPr>
        <p:spPr bwMode="auto">
          <a:xfrm>
            <a:off x="900113" y="5805488"/>
            <a:ext cx="2627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altLang="ru-RU" sz="2800" b="1">
                <a:solidFill>
                  <a:srgbClr val="990033"/>
                </a:solidFill>
              </a:rPr>
              <a:t>(1-х) : х = х : 1</a:t>
            </a:r>
          </a:p>
        </p:txBody>
      </p:sp>
      <p:sp>
        <p:nvSpPr>
          <p:cNvPr id="16391" name="Text Box 10"/>
          <p:cNvSpPr txBox="1">
            <a:spLocks noChangeArrowheads="1"/>
          </p:cNvSpPr>
          <p:nvPr/>
        </p:nvSpPr>
        <p:spPr bwMode="auto">
          <a:xfrm>
            <a:off x="4140200" y="3789363"/>
            <a:ext cx="44640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800" b="1" i="1">
                <a:solidFill>
                  <a:srgbClr val="990033"/>
                </a:solidFill>
              </a:rPr>
              <a:t>a</a:t>
            </a:r>
            <a:r>
              <a:rPr lang="ru-RU" altLang="ru-RU" sz="2800" b="1">
                <a:solidFill>
                  <a:srgbClr val="990033"/>
                </a:solidFill>
              </a:rPr>
              <a:t> : </a:t>
            </a:r>
            <a:r>
              <a:rPr lang="ru-RU" altLang="ru-RU" sz="2800" b="1" i="1">
                <a:solidFill>
                  <a:srgbClr val="990033"/>
                </a:solidFill>
              </a:rPr>
              <a:t>b</a:t>
            </a:r>
            <a:r>
              <a:rPr lang="ru-RU" altLang="ru-RU" sz="2800" b="1">
                <a:solidFill>
                  <a:srgbClr val="990033"/>
                </a:solidFill>
              </a:rPr>
              <a:t> = </a:t>
            </a:r>
            <a:r>
              <a:rPr lang="ru-RU" altLang="ru-RU" sz="2800" b="1" i="1">
                <a:solidFill>
                  <a:srgbClr val="990033"/>
                </a:solidFill>
              </a:rPr>
              <a:t>b</a:t>
            </a:r>
            <a:r>
              <a:rPr lang="ru-RU" altLang="ru-RU" sz="2800" b="1">
                <a:solidFill>
                  <a:srgbClr val="990033"/>
                </a:solidFill>
              </a:rPr>
              <a:t> : </a:t>
            </a:r>
            <a:r>
              <a:rPr lang="ru-RU" altLang="ru-RU" sz="2800" b="1" i="1">
                <a:solidFill>
                  <a:srgbClr val="990033"/>
                </a:solidFill>
              </a:rPr>
              <a:t>c</a:t>
            </a:r>
            <a:r>
              <a:rPr lang="ru-RU" altLang="ru-RU" sz="2800" b="1">
                <a:solidFill>
                  <a:srgbClr val="990033"/>
                </a:solidFill>
              </a:rPr>
              <a:t> </a:t>
            </a:r>
          </a:p>
          <a:p>
            <a:pPr algn="ctr"/>
            <a:r>
              <a:rPr lang="ru-RU" altLang="ru-RU" sz="2800" b="1">
                <a:solidFill>
                  <a:srgbClr val="990033"/>
                </a:solidFill>
              </a:rPr>
              <a:t>или </a:t>
            </a:r>
            <a:r>
              <a:rPr lang="ru-RU" altLang="ru-RU" sz="2800" b="1" i="1">
                <a:solidFill>
                  <a:srgbClr val="990033"/>
                </a:solidFill>
              </a:rPr>
              <a:t>с</a:t>
            </a:r>
            <a:r>
              <a:rPr lang="ru-RU" altLang="ru-RU" sz="2800" b="1">
                <a:solidFill>
                  <a:srgbClr val="990033"/>
                </a:solidFill>
              </a:rPr>
              <a:t> : </a:t>
            </a:r>
            <a:r>
              <a:rPr lang="ru-RU" altLang="ru-RU" sz="2800" b="1" i="1">
                <a:solidFill>
                  <a:srgbClr val="990033"/>
                </a:solidFill>
              </a:rPr>
              <a:t>b</a:t>
            </a:r>
            <a:r>
              <a:rPr lang="ru-RU" altLang="ru-RU" sz="2800" b="1">
                <a:solidFill>
                  <a:srgbClr val="990033"/>
                </a:solidFill>
              </a:rPr>
              <a:t> = </a:t>
            </a:r>
            <a:r>
              <a:rPr lang="ru-RU" altLang="ru-RU" sz="2800" b="1" i="1">
                <a:solidFill>
                  <a:srgbClr val="990033"/>
                </a:solidFill>
              </a:rPr>
              <a:t>b</a:t>
            </a:r>
            <a:r>
              <a:rPr lang="ru-RU" altLang="ru-RU" sz="2800" b="1">
                <a:solidFill>
                  <a:srgbClr val="990033"/>
                </a:solidFill>
              </a:rPr>
              <a:t> : </a:t>
            </a:r>
            <a:r>
              <a:rPr lang="ru-RU" altLang="ru-RU" sz="2800" b="1" i="1">
                <a:solidFill>
                  <a:srgbClr val="990033"/>
                </a:solidFill>
              </a:rPr>
              <a:t>а</a:t>
            </a:r>
            <a:r>
              <a:rPr lang="ru-RU" altLang="ru-RU" sz="2800" b="1">
                <a:solidFill>
                  <a:srgbClr val="990033"/>
                </a:solidFill>
              </a:rPr>
              <a:t>.</a:t>
            </a:r>
            <a:endParaRPr kumimoji="1" lang="ru-RU" altLang="ru-RU" sz="2800" b="1">
              <a:solidFill>
                <a:srgbClr val="990033"/>
              </a:solidFill>
            </a:endParaRPr>
          </a:p>
        </p:txBody>
      </p:sp>
      <p:pic>
        <p:nvPicPr>
          <p:cNvPr id="16392" name="Picture 12" descr="zs_p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4356100" y="5013325"/>
            <a:ext cx="4356100" cy="1390650"/>
          </a:xfrm>
          <a:prstGeom prst="rect">
            <a:avLst/>
          </a:prstGeom>
          <a:solidFill>
            <a:srgbClr val="996633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sz="half" idx="4294967295"/>
          </p:nvPr>
        </p:nvSpPr>
        <p:spPr>
          <a:xfrm>
            <a:off x="252413" y="1628775"/>
            <a:ext cx="6191250" cy="2447925"/>
          </a:xfrm>
        </p:spPr>
        <p:txBody>
          <a:bodyPr/>
          <a:lstStyle/>
          <a:p>
            <a:pPr indent="457200" eaLnBrk="1" hangingPunct="1">
              <a:buFont typeface="Wingdings" pitchFamily="2" charset="2"/>
              <a:buNone/>
            </a:pPr>
            <a:r>
              <a:rPr lang="ru-RU" altLang="ru-RU" sz="20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Ряд чисел </a:t>
            </a:r>
            <a:r>
              <a:rPr lang="ru-RU" altLang="ru-RU" sz="21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0, 1, 1, 2, 3, 5, 8, 13, 21, 34, 55 …</a:t>
            </a:r>
            <a:r>
              <a:rPr lang="ru-RU" altLang="ru-RU" sz="21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ru-RU" altLang="ru-RU" sz="20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известен как ряд Фибоначчи. </a:t>
            </a:r>
            <a:endParaRPr lang="ru-RU" altLang="ru-RU" sz="210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</p:txBody>
      </p:sp>
      <p:pic>
        <p:nvPicPr>
          <p:cNvPr id="17410" name="Рисунок 3" descr="http://vestnik-nou.narod.ru/images/180px-Fibonacc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1700213"/>
            <a:ext cx="2519362" cy="2405062"/>
          </a:xfrm>
          <a:prstGeom prst="rect">
            <a:avLst/>
          </a:prstGeom>
          <a:noFill/>
          <a:ln w="38100">
            <a:solidFill>
              <a:srgbClr val="003300"/>
            </a:solidFill>
            <a:miter lim="800000"/>
            <a:headEnd/>
            <a:tailEnd/>
          </a:ln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016694" y="178006"/>
            <a:ext cx="7254870" cy="84680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kumimoji="1" lang="ru-RU" altLang="ru-RU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  <a:r>
              <a:rPr lang="ru-RU" altLang="ru-RU" sz="4800" b="1" i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Ряд Фибоначчи</a:t>
            </a:r>
          </a:p>
        </p:txBody>
      </p:sp>
      <p:sp>
        <p:nvSpPr>
          <p:cNvPr id="17414" name="Rectangle 9"/>
          <p:cNvSpPr>
            <a:spLocks noChangeArrowheads="1"/>
          </p:cNvSpPr>
          <p:nvPr/>
        </p:nvSpPr>
        <p:spPr bwMode="auto">
          <a:xfrm>
            <a:off x="827088" y="4437063"/>
            <a:ext cx="80660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ru-RU" altLang="ru-RU" sz="2800" b="1">
                <a:solidFill>
                  <a:srgbClr val="002600"/>
                </a:solidFill>
                <a:latin typeface="Monotype Corsiva" pitchFamily="66" charset="0"/>
              </a:rPr>
              <a:t>Все исследователи золотого деления в растительном и в животном мире, искусстве, неизменно приходили к ряду Фибоначчи как арифметическому выражению закона золотого деления.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755576" y="2559828"/>
            <a:ext cx="5339145" cy="1586261"/>
          </a:xfrm>
          <a:prstGeom prst="rect">
            <a:avLst/>
          </a:prstGeom>
          <a:solidFill>
            <a:schemeClr val="accent1">
              <a:lumMod val="20000"/>
              <a:lumOff val="80000"/>
              <a:alpha val="65881"/>
            </a:schemeClr>
          </a:solidFill>
          <a:ln w="28575" algn="ctr">
            <a:noFill/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3200" b="1" smtClean="0">
                <a:latin typeface="Garamond" pitchFamily="18" charset="0"/>
              </a:rPr>
              <a:t> </a:t>
            </a:r>
            <a:endParaRPr lang="ru-RU" altLang="ru-RU" sz="3200" b="1" smtClean="0">
              <a:solidFill>
                <a:srgbClr val="20190B"/>
              </a:solidFill>
              <a:latin typeface="Monotype Corsiva" pitchFamily="66" charset="0"/>
            </a:endParaRPr>
          </a:p>
        </p:txBody>
      </p:sp>
      <p:sp>
        <p:nvSpPr>
          <p:cNvPr id="17418" name="Rectangle 13"/>
          <p:cNvSpPr>
            <a:spLocks noChangeArrowheads="1"/>
          </p:cNvSpPr>
          <p:nvPr/>
        </p:nvSpPr>
        <p:spPr bwMode="auto">
          <a:xfrm>
            <a:off x="684213" y="2636838"/>
            <a:ext cx="575945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5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ru-RU" altLang="ru-RU" sz="2200" b="1" i="1">
                <a:latin typeface="Monotype Corsiva" pitchFamily="66" charset="0"/>
              </a:rPr>
              <a:t>Каждый член последовательности, начиная с третьего, равен сумме двух предыдущих, а отношение смежных чисел ряда приближается к отношению золотого деления.</a:t>
            </a:r>
            <a:r>
              <a:rPr lang="ru-RU" altLang="ru-RU" sz="2200">
                <a:latin typeface="Monotype Corsiva" pitchFamily="66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Содержимое 4" descr="vitruvian-man-av"/>
          <p:cNvPicPr>
            <a:picLocks noGrp="1"/>
          </p:cNvPicPr>
          <p:nvPr>
            <p:ph sz="half" idx="4294967295"/>
          </p:nvPr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651500" y="1844675"/>
            <a:ext cx="3195638" cy="4464050"/>
          </a:xfrm>
          <a:ln w="76200" cmpd="tri">
            <a:solidFill>
              <a:srgbClr val="002600"/>
            </a:solidFill>
          </a:ln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791764" y="332656"/>
            <a:ext cx="8099615" cy="64633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kumimoji="1" lang="ru-RU" altLang="ru-RU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  <a:r>
              <a:rPr lang="ru-RU" altLang="ru-RU" sz="3600" b="1" i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«Витрувийский человек» Леонардо да Винчи</a:t>
            </a:r>
          </a:p>
        </p:txBody>
      </p:sp>
      <p:sp>
        <p:nvSpPr>
          <p:cNvPr id="18437" name="Rectangle 13"/>
          <p:cNvSpPr>
            <a:spLocks noChangeArrowheads="1"/>
          </p:cNvSpPr>
          <p:nvPr/>
        </p:nvSpPr>
        <p:spPr bwMode="auto">
          <a:xfrm>
            <a:off x="755650" y="1628775"/>
            <a:ext cx="46799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400" b="1">
                <a:solidFill>
                  <a:srgbClr val="002600"/>
                </a:solidFill>
                <a:latin typeface="Monotype Corsiva" pitchFamily="66" charset="0"/>
              </a:rPr>
              <a:t>Леонардо да Винчи</a:t>
            </a:r>
            <a:r>
              <a:rPr lang="ru-RU" altLang="ru-RU" sz="2400" b="1">
                <a:solidFill>
                  <a:srgbClr val="663300"/>
                </a:solidFill>
                <a:latin typeface="Monotype Corsiva" pitchFamily="66" charset="0"/>
              </a:rPr>
              <a:t> , разрабатывая правила изображения человеческой фигуры, пытался на основе литературных сведений древности восстановить,так называемый</a:t>
            </a:r>
            <a:r>
              <a:rPr lang="ru-RU" altLang="ru-RU" sz="2400">
                <a:latin typeface="Monotype Corsiva" pitchFamily="66" charset="0"/>
              </a:rPr>
              <a:t> </a:t>
            </a:r>
            <a:r>
              <a:rPr lang="ru-RU" altLang="ru-RU" sz="2400" b="1">
                <a:solidFill>
                  <a:srgbClr val="C00000"/>
                </a:solidFill>
                <a:latin typeface="Monotype Corsiva" pitchFamily="66" charset="0"/>
              </a:rPr>
              <a:t>«квадрат древних». </a:t>
            </a:r>
          </a:p>
        </p:txBody>
      </p:sp>
      <p:sp>
        <p:nvSpPr>
          <p:cNvPr id="18438" name="Rectangle 14"/>
          <p:cNvSpPr>
            <a:spLocks noChangeArrowheads="1"/>
          </p:cNvSpPr>
          <p:nvPr/>
        </p:nvSpPr>
        <p:spPr bwMode="auto">
          <a:xfrm>
            <a:off x="612775" y="4221163"/>
            <a:ext cx="4967288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400" b="1">
                <a:solidFill>
                  <a:srgbClr val="002600"/>
                </a:solidFill>
                <a:latin typeface="Monotype Corsiva" pitchFamily="66" charset="0"/>
              </a:rPr>
              <a:t>Леонардо да Винчи</a:t>
            </a:r>
            <a:r>
              <a:rPr lang="ru-RU" altLang="ru-RU" sz="2400" b="1">
                <a:solidFill>
                  <a:schemeClr val="folHlink"/>
                </a:solidFill>
                <a:latin typeface="Monotype Corsiva" pitchFamily="66" charset="0"/>
              </a:rPr>
              <a:t> </a:t>
            </a:r>
            <a:r>
              <a:rPr lang="ru-RU" altLang="ru-RU" sz="2400" b="1">
                <a:latin typeface="Monotype Corsiva" pitchFamily="66" charset="0"/>
              </a:rPr>
              <a:t> </a:t>
            </a:r>
            <a:r>
              <a:rPr lang="ru-RU" altLang="ru-RU" sz="2400" b="1">
                <a:solidFill>
                  <a:srgbClr val="663300"/>
                </a:solidFill>
                <a:latin typeface="Monotype Corsiva" pitchFamily="66" charset="0"/>
              </a:rPr>
              <a:t>выполнил рисунок, в котором показано, что размах вытянутых в сторону рук человека примерно равен его росту, вследствие чего</a:t>
            </a:r>
            <a:r>
              <a:rPr lang="ru-RU" altLang="ru-RU" sz="2400" b="1">
                <a:latin typeface="Monotype Corsiva" pitchFamily="66" charset="0"/>
              </a:rPr>
              <a:t> </a:t>
            </a:r>
            <a:r>
              <a:rPr lang="ru-RU" altLang="ru-RU" sz="2400" b="1">
                <a:solidFill>
                  <a:srgbClr val="C00000"/>
                </a:solidFill>
                <a:latin typeface="Monotype Corsiva" pitchFamily="66" charset="0"/>
              </a:rPr>
              <a:t>фигура человека вписывается в квадрат и в круг</a:t>
            </a:r>
            <a:r>
              <a:rPr lang="ru-RU" altLang="ru-RU" sz="2400" b="1">
                <a:solidFill>
                  <a:srgbClr val="C00000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AutoShape 2"/>
          <p:cNvGrpSpPr>
            <a:grpSpLocks/>
          </p:cNvGrpSpPr>
          <p:nvPr/>
        </p:nvGrpSpPr>
        <p:grpSpPr bwMode="auto">
          <a:xfrm>
            <a:off x="5983288" y="2133600"/>
            <a:ext cx="2897187" cy="3116263"/>
            <a:chOff x="465" y="941"/>
            <a:chExt cx="1881" cy="2592"/>
          </a:xfrm>
        </p:grpSpPr>
        <p:pic>
          <p:nvPicPr>
            <p:cNvPr id="19469" name="AutoShape 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5" y="941"/>
              <a:ext cx="1881" cy="2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70" name="Text Box 6"/>
            <p:cNvSpPr txBox="1">
              <a:spLocks noChangeArrowheads="1"/>
            </p:cNvSpPr>
            <p:nvPr/>
          </p:nvSpPr>
          <p:spPr bwMode="auto">
            <a:xfrm>
              <a:off x="956" y="2228"/>
              <a:ext cx="833" cy="1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altLang="ru-RU">
                <a:latin typeface="Tahoma" pitchFamily="34" charset="0"/>
              </a:endParaRPr>
            </a:p>
          </p:txBody>
        </p:sp>
      </p:grpSp>
      <p:sp>
        <p:nvSpPr>
          <p:cNvPr id="19458" name="TextBox 5"/>
          <p:cNvSpPr txBox="1">
            <a:spLocks noChangeArrowheads="1"/>
          </p:cNvSpPr>
          <p:nvPr/>
        </p:nvSpPr>
        <p:spPr bwMode="auto">
          <a:xfrm>
            <a:off x="7308850" y="1844675"/>
            <a:ext cx="214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latin typeface="Tahoma" pitchFamily="34" charset="0"/>
              </a:rPr>
              <a:t>А</a:t>
            </a:r>
          </a:p>
        </p:txBody>
      </p:sp>
      <p:sp>
        <p:nvSpPr>
          <p:cNvPr id="19459" name="TextBox 6"/>
          <p:cNvSpPr txBox="1">
            <a:spLocks noChangeArrowheads="1"/>
          </p:cNvSpPr>
          <p:nvPr/>
        </p:nvSpPr>
        <p:spPr bwMode="auto">
          <a:xfrm>
            <a:off x="5724525" y="5013325"/>
            <a:ext cx="285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latin typeface="Tahoma" pitchFamily="34" charset="0"/>
              </a:rPr>
              <a:t>В</a:t>
            </a:r>
          </a:p>
        </p:txBody>
      </p:sp>
      <p:sp>
        <p:nvSpPr>
          <p:cNvPr id="19460" name="TextBox 7"/>
          <p:cNvSpPr txBox="1">
            <a:spLocks noChangeArrowheads="1"/>
          </p:cNvSpPr>
          <p:nvPr/>
        </p:nvSpPr>
        <p:spPr bwMode="auto">
          <a:xfrm>
            <a:off x="8675688" y="4984750"/>
            <a:ext cx="214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latin typeface="Tahoma" pitchFamily="34" charset="0"/>
              </a:rPr>
              <a:t>С</a:t>
            </a:r>
          </a:p>
        </p:txBody>
      </p:sp>
      <p:sp>
        <p:nvSpPr>
          <p:cNvPr id="19461" name="TextBox 8"/>
          <p:cNvSpPr txBox="1">
            <a:spLocks noChangeArrowheads="1"/>
          </p:cNvSpPr>
          <p:nvPr/>
        </p:nvSpPr>
        <p:spPr bwMode="auto">
          <a:xfrm>
            <a:off x="611188" y="1931988"/>
            <a:ext cx="5910262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500" b="1">
                <a:solidFill>
                  <a:srgbClr val="990033"/>
                </a:solidFill>
                <a:latin typeface="Monotype Corsiva" pitchFamily="66" charset="0"/>
              </a:rPr>
              <a:t>Золотым </a:t>
            </a:r>
            <a:r>
              <a:rPr lang="ru-RU" altLang="ru-RU" sz="2500">
                <a:latin typeface="Monotype Corsiva" pitchFamily="66" charset="0"/>
              </a:rPr>
              <a:t>называется такой </a:t>
            </a:r>
            <a:r>
              <a:rPr lang="ru-RU" altLang="ru-RU" sz="2500" b="1">
                <a:solidFill>
                  <a:srgbClr val="990033"/>
                </a:solidFill>
                <a:latin typeface="Monotype Corsiva" pitchFamily="66" charset="0"/>
              </a:rPr>
              <a:t>равнобедренный треугольник,</a:t>
            </a:r>
            <a:r>
              <a:rPr lang="ru-RU" altLang="ru-RU" sz="2500" b="1">
                <a:latin typeface="Monotype Corsiva" pitchFamily="66" charset="0"/>
              </a:rPr>
              <a:t> </a:t>
            </a:r>
            <a:r>
              <a:rPr lang="ru-RU" altLang="ru-RU" sz="2500">
                <a:latin typeface="Monotype Corsiva" pitchFamily="66" charset="0"/>
              </a:rPr>
              <a:t>основание и боковая сторона которого находятся в золотом отношении:</a:t>
            </a:r>
            <a:r>
              <a:rPr lang="ru-RU" altLang="ru-RU" sz="2500" b="1">
                <a:latin typeface="Tahoma" pitchFamily="34" charset="0"/>
              </a:rPr>
              <a:t>                                                           </a:t>
            </a:r>
            <a:endParaRPr lang="ru-RU" altLang="ru-RU" sz="2500">
              <a:latin typeface="Tahoma" pitchFamily="34" charset="0"/>
            </a:endParaRPr>
          </a:p>
          <a:p>
            <a:r>
              <a:rPr lang="ru-RU" altLang="ru-RU" b="1">
                <a:latin typeface="Tahoma" pitchFamily="34" charset="0"/>
              </a:rPr>
              <a:t>                                                                </a:t>
            </a:r>
            <a:endParaRPr lang="ru-RU" altLang="ru-RU">
              <a:latin typeface="Tahoma" pitchFamily="34" charset="0"/>
            </a:endParaRPr>
          </a:p>
          <a:p>
            <a:endParaRPr lang="ru-RU" altLang="ru-RU">
              <a:latin typeface="Tahoma" pitchFamily="34" charset="0"/>
            </a:endParaRPr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ahoma" pitchFamily="34" charset="0"/>
            </a:endParaRPr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ahoma" pitchFamily="34" charset="0"/>
            </a:endParaRPr>
          </a:p>
        </p:txBody>
      </p:sp>
      <p:pic>
        <p:nvPicPr>
          <p:cNvPr id="19464" name="Object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9150" y="3667125"/>
            <a:ext cx="1258888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Object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42988" y="5027613"/>
            <a:ext cx="3857625" cy="84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088132" y="382794"/>
            <a:ext cx="7254870" cy="8468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kumimoji="1" lang="ru-RU" altLang="ru-RU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  <a:r>
              <a:rPr lang="ru-RU" altLang="ru-RU" sz="4800" b="1" i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Золотой треугольник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ahoma" pitchFamily="34" charset="0"/>
            </a:endParaRPr>
          </a:p>
        </p:txBody>
      </p:sp>
      <p:sp>
        <p:nvSpPr>
          <p:cNvPr id="204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ahoma" pitchFamily="34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088132" y="382794"/>
            <a:ext cx="7254870" cy="8468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kumimoji="1" lang="ru-RU" altLang="ru-RU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  <a:r>
              <a:rPr lang="ru-RU" altLang="ru-RU" sz="4800" b="1" i="1" dirty="0" smtClean="0">
                <a:solidFill>
                  <a:srgbClr val="003300"/>
                </a:solidFill>
                <a:latin typeface="Monotype Corsiva" pitchFamily="66" charset="0"/>
              </a:rPr>
              <a:t>Золотой прямоугольник</a:t>
            </a:r>
          </a:p>
        </p:txBody>
      </p:sp>
      <p:pic>
        <p:nvPicPr>
          <p:cNvPr id="20486" name="Рисунок 35" descr="http://www.trinitas.ru/rus/doc/0232/004a/pic/0037/0037-1001.gi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450" y="3860800"/>
            <a:ext cx="3175000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Object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4508500"/>
            <a:ext cx="1258888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Rectangle 18"/>
          <p:cNvSpPr>
            <a:spLocks noChangeArrowheads="1"/>
          </p:cNvSpPr>
          <p:nvPr/>
        </p:nvSpPr>
        <p:spPr bwMode="auto">
          <a:xfrm>
            <a:off x="755650" y="1989138"/>
            <a:ext cx="8280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 b="1">
                <a:latin typeface="Monotype Corsiva" pitchFamily="66" charset="0"/>
              </a:rPr>
              <a:t>Прямоугольник, стороны которого находятся в золотом отношении, т.е. отношение длины к ширине даёт число </a:t>
            </a:r>
            <a:r>
              <a:rPr lang="ru-RU" altLang="ru-RU" sz="2800" b="1">
                <a:solidFill>
                  <a:srgbClr val="990033"/>
                </a:solidFill>
                <a:latin typeface="Monotype Corsiva" pitchFamily="66" charset="0"/>
              </a:rPr>
              <a:t>φ,</a:t>
            </a:r>
            <a:r>
              <a:rPr lang="ru-RU" altLang="ru-RU" sz="2800" b="1">
                <a:latin typeface="Monotype Corsiva" pitchFamily="66" charset="0"/>
              </a:rPr>
              <a:t> называется </a:t>
            </a:r>
            <a:r>
              <a:rPr lang="ru-RU" altLang="ru-RU" sz="2800" b="1">
                <a:solidFill>
                  <a:srgbClr val="990033"/>
                </a:solidFill>
                <a:latin typeface="Monotype Corsiva" pitchFamily="66" charset="0"/>
              </a:rPr>
              <a:t>золотым прямоугольником.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" name="Text Box 14"/>
          <p:cNvSpPr txBox="1">
            <a:spLocks noChangeArrowheads="1"/>
          </p:cNvSpPr>
          <p:nvPr/>
        </p:nvSpPr>
        <p:spPr bwMode="auto">
          <a:xfrm>
            <a:off x="755650" y="2205038"/>
            <a:ext cx="8137525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altLang="ru-RU" sz="2400" b="1">
                <a:solidFill>
                  <a:srgbClr val="002600"/>
                </a:solidFill>
                <a:latin typeface="Monotype Corsiva" pitchFamily="66" charset="0"/>
              </a:rPr>
              <a:t>Длина прямоугольника равна 20 см. Найдите такую ширину прямоугольника, чтобы отношение длины к ширине составило «золотое сечение»       =1,6</a:t>
            </a:r>
            <a:r>
              <a:rPr lang="ru-RU" altLang="ru-RU" sz="2400" b="1">
                <a:solidFill>
                  <a:srgbClr val="002600"/>
                </a:solidFill>
              </a:rPr>
              <a:t>.</a:t>
            </a:r>
          </a:p>
          <a:p>
            <a:pPr marL="342900" indent="-342900">
              <a:buFontTx/>
              <a:buAutoNum type="arabicPeriod"/>
            </a:pPr>
            <a:endParaRPr lang="ru-RU" altLang="ru-RU" sz="2400" b="1">
              <a:solidFill>
                <a:srgbClr val="002600"/>
              </a:solidFill>
              <a:latin typeface="Monotype Corsiva" pitchFamily="66" charset="0"/>
            </a:endParaRPr>
          </a:p>
          <a:p>
            <a:pPr marL="342900" indent="-342900"/>
            <a:r>
              <a:rPr lang="ru-RU" altLang="ru-RU" sz="2400" b="1">
                <a:solidFill>
                  <a:srgbClr val="002600"/>
                </a:solidFill>
                <a:latin typeface="Monotype Corsiva" pitchFamily="66" charset="0"/>
              </a:rPr>
              <a:t>2. Проверьте, насколько идеально одно из отношений вашей ладони: отношение длины указательного пальца к длине двух его фаланг от конца пальца. Измерьте с помощью линейки указанные длины и найдите их отношение. Округлите полученное число до десятых и сравните с       =1,6. </a:t>
            </a: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088132" y="382794"/>
            <a:ext cx="7254870" cy="8468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kumimoji="1" lang="ru-RU" altLang="ru-RU" sz="36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  <a:r>
              <a:rPr lang="ru-RU" altLang="ru-RU" sz="4800" b="1" i="1" smtClean="0">
                <a:solidFill>
                  <a:srgbClr val="990033"/>
                </a:solidFill>
                <a:latin typeface="Monotype Corsiva" pitchFamily="66" charset="0"/>
              </a:rPr>
              <a:t>Домашнее задание</a:t>
            </a:r>
          </a:p>
        </p:txBody>
      </p:sp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19475" y="2997200"/>
          <a:ext cx="312738" cy="369888"/>
        </p:xfrm>
        <a:graphic>
          <a:graphicData uri="http://schemas.openxmlformats.org/presentationml/2006/ole">
            <p:oleObj spid="_x0000_s10248" name="Формула" r:id="rId3" imgW="139579" imgH="164957" progId="Equation.3">
              <p:embed/>
            </p:oleObj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843213" y="5219700"/>
          <a:ext cx="312737" cy="369888"/>
        </p:xfrm>
        <a:graphic>
          <a:graphicData uri="http://schemas.openxmlformats.org/presentationml/2006/ole">
            <p:oleObj spid="_x0000_s10249" name="Формула" r:id="rId4" imgW="139579" imgH="16495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лои">
  <a:themeElements>
    <a:clrScheme name="Другая 4">
      <a:dk1>
        <a:sysClr val="windowText" lastClr="000000"/>
      </a:dk1>
      <a:lt1>
        <a:srgbClr val="F5F1E0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C00000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837</TotalTime>
  <Words>306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Times New Roman</vt:lpstr>
      <vt:lpstr>Wingdings</vt:lpstr>
      <vt:lpstr>Calibri</vt:lpstr>
      <vt:lpstr>Monotype Corsiva</vt:lpstr>
      <vt:lpstr>Garamond</vt:lpstr>
      <vt:lpstr>Tahoma</vt:lpstr>
      <vt:lpstr>Слои</vt:lpstr>
      <vt:lpstr>Слои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Пропорции</dc:title>
  <dc:creator>nautelus</dc:creator>
  <cp:lastModifiedBy>Admin</cp:lastModifiedBy>
  <cp:revision>45</cp:revision>
  <dcterms:created xsi:type="dcterms:W3CDTF">2009-03-09T09:56:11Z</dcterms:created>
  <dcterms:modified xsi:type="dcterms:W3CDTF">2015-01-15T15:59:27Z</dcterms:modified>
</cp:coreProperties>
</file>