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77" r:id="rId5"/>
    <p:sldId id="276" r:id="rId6"/>
    <p:sldId id="257" r:id="rId7"/>
    <p:sldId id="296" r:id="rId8"/>
    <p:sldId id="302" r:id="rId9"/>
    <p:sldId id="279" r:id="rId10"/>
    <p:sldId id="297" r:id="rId11"/>
    <p:sldId id="303" r:id="rId12"/>
    <p:sldId id="266" r:id="rId13"/>
    <p:sldId id="304" r:id="rId14"/>
    <p:sldId id="305" r:id="rId15"/>
    <p:sldId id="306" r:id="rId16"/>
    <p:sldId id="307" r:id="rId17"/>
    <p:sldId id="309" r:id="rId18"/>
    <p:sldId id="282" r:id="rId19"/>
    <p:sldId id="310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4A4800"/>
    <a:srgbClr val="FF9933"/>
    <a:srgbClr val="DEDEDE"/>
    <a:srgbClr val="F0F0F0"/>
    <a:srgbClr val="F4EE00"/>
    <a:srgbClr val="FFAFD7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598" autoAdjust="0"/>
  </p:normalViewPr>
  <p:slideViewPr>
    <p:cSldViewPr>
      <p:cViewPr varScale="1">
        <p:scale>
          <a:sx n="69" d="100"/>
          <a:sy n="69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9550" y="2967038"/>
            <a:ext cx="6296025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70F1B-2162-4C52-85AC-B57ADC6D2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62612-C7F0-484C-9AF9-EE10B9674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27ACA-BEA9-4767-A5DD-36A95579D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192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52625"/>
            <a:ext cx="8229600" cy="403225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2415B-35D1-4F07-85A7-C98D37F1E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192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52625"/>
            <a:ext cx="4038600" cy="4032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52625"/>
            <a:ext cx="4038600" cy="4032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BFF2-612F-4560-A320-1917BB914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AD9FF-C5E6-4E7D-A697-49F708DCD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F2AB3-61FA-41CE-9C54-6B9C38211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52625"/>
            <a:ext cx="4038600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52625"/>
            <a:ext cx="4038600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B9DAD-20DC-4A66-ABF4-507EE3641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44A49-BAEF-4E41-9CA9-475BE8C76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C5709-6949-429B-A64C-37D6EAE9F1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42D5E-D92D-4ACC-A5BC-866E62761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267AB-C6D4-414E-BCA4-9971793DB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75EB8-A252-4877-A76B-2E254135F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192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52625"/>
            <a:ext cx="82296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373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250" y="6245225"/>
            <a:ext cx="5397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9D9FA1-110C-4C4B-9750-F58B27868D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eg"/><Relationship Id="rId13" Type="http://schemas.openxmlformats.org/officeDocument/2006/relationships/image" Target="../media/image52.jpeg"/><Relationship Id="rId3" Type="http://schemas.openxmlformats.org/officeDocument/2006/relationships/image" Target="../media/image42.jpeg"/><Relationship Id="rId7" Type="http://schemas.openxmlformats.org/officeDocument/2006/relationships/image" Target="../media/image46.jpeg"/><Relationship Id="rId12" Type="http://schemas.openxmlformats.org/officeDocument/2006/relationships/image" Target="../media/image5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&#1069;&#1050;%20&#1085;&#1072;%20&#1086;&#1073;&#1083;&#1072;&#1089;&#1090;&#1100;\dzheyms_last_-_odinokiy_pastuh_&#1054;&#1073;&#1088;&#1077;&#1079;&#1072;&#1085;&#1085;&#1072;&#1103;.mp3" TargetMode="External"/><Relationship Id="rId6" Type="http://schemas.openxmlformats.org/officeDocument/2006/relationships/image" Target="../media/image45.jpeg"/><Relationship Id="rId11" Type="http://schemas.openxmlformats.org/officeDocument/2006/relationships/image" Target="../media/image50.jpeg"/><Relationship Id="rId5" Type="http://schemas.openxmlformats.org/officeDocument/2006/relationships/image" Target="../media/image44.jpeg"/><Relationship Id="rId10" Type="http://schemas.openxmlformats.org/officeDocument/2006/relationships/image" Target="../media/image49.jpeg"/><Relationship Id="rId4" Type="http://schemas.openxmlformats.org/officeDocument/2006/relationships/image" Target="../media/image43.jpeg"/><Relationship Id="rId9" Type="http://schemas.openxmlformats.org/officeDocument/2006/relationships/image" Target="../media/image48.jpeg"/><Relationship Id="rId1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http://saltanovann.narod.ru/i/ris_7.gif" TargetMode="External"/><Relationship Id="rId3" Type="http://schemas.openxmlformats.org/officeDocument/2006/relationships/image" Target="../media/image56.png"/><Relationship Id="rId7" Type="http://schemas.openxmlformats.org/officeDocument/2006/relationships/image" Target="../media/image59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http://saltanovann.narod.ru/i/ris_5.gif" TargetMode="External"/><Relationship Id="rId9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nsc.1september.ru/2004/01/06.gif" TargetMode="External"/><Relationship Id="rId7" Type="http://schemas.openxmlformats.org/officeDocument/2006/relationships/image" Target="../media/image67.jpe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jpeg"/><Relationship Id="rId5" Type="http://schemas.openxmlformats.org/officeDocument/2006/relationships/image" Target="../media/image65.jpeg"/><Relationship Id="rId4" Type="http://schemas.openxmlformats.org/officeDocument/2006/relationships/image" Target="../media/image6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image" Target="../media/image72.jpe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jpeg"/><Relationship Id="rId5" Type="http://schemas.openxmlformats.org/officeDocument/2006/relationships/image" Target="../media/image70.jpeg"/><Relationship Id="rId4" Type="http://schemas.openxmlformats.org/officeDocument/2006/relationships/image" Target="../media/image6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jpe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7.jpeg"/><Relationship Id="rId5" Type="http://schemas.openxmlformats.org/officeDocument/2006/relationships/image" Target="../media/image76.jpeg"/><Relationship Id="rId4" Type="http://schemas.openxmlformats.org/officeDocument/2006/relationships/image" Target="../media/image7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http://img1.nnm.ru/imagez/gallery/9/6/a/6/a/96a6a7376d729041bb1417056de99635_full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origami.in.ua/forum/images/avatars/3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13" Type="http://schemas.openxmlformats.org/officeDocument/2006/relationships/image" Target="http://www.origami.kulichki.ru/img/arrows-crease.gif" TargetMode="External"/><Relationship Id="rId18" Type="http://schemas.openxmlformats.org/officeDocument/2006/relationships/image" Target="../media/image19.gif"/><Relationship Id="rId26" Type="http://schemas.openxmlformats.org/officeDocument/2006/relationships/image" Target="../media/image23.gif"/><Relationship Id="rId39" Type="http://schemas.openxmlformats.org/officeDocument/2006/relationships/image" Target="http://www.origami.kulichki.ru/img/marks-hold.gif" TargetMode="External"/><Relationship Id="rId3" Type="http://schemas.openxmlformats.org/officeDocument/2006/relationships/image" Target="http://www.origami.kulichki.ru/img/lines-mountain.gif" TargetMode="External"/><Relationship Id="rId21" Type="http://schemas.openxmlformats.org/officeDocument/2006/relationships/image" Target="http://www.origami.kulichki.ru/img/arrows-pull.gif" TargetMode="External"/><Relationship Id="rId34" Type="http://schemas.openxmlformats.org/officeDocument/2006/relationships/image" Target="../media/image27.gif"/><Relationship Id="rId42" Type="http://schemas.openxmlformats.org/officeDocument/2006/relationships/image" Target="../media/image31.gif"/><Relationship Id="rId7" Type="http://schemas.openxmlformats.org/officeDocument/2006/relationships/image" Target="http://www.origami.kulichki.ru/img/lines-dots.gif" TargetMode="External"/><Relationship Id="rId12" Type="http://schemas.openxmlformats.org/officeDocument/2006/relationships/image" Target="../media/image16.gif"/><Relationship Id="rId17" Type="http://schemas.openxmlformats.org/officeDocument/2006/relationships/image" Target="http://www.origami.kulichki.ru/img/arrows-lightning.gif" TargetMode="External"/><Relationship Id="rId25" Type="http://schemas.openxmlformats.org/officeDocument/2006/relationships/image" Target="http://www.origami.kulichki.ru/img/arrows-rotate.gif" TargetMode="External"/><Relationship Id="rId33" Type="http://schemas.openxmlformats.org/officeDocument/2006/relationships/image" Target="http://www.origami.kulichki.ru/img/lines-valley.gif" TargetMode="External"/><Relationship Id="rId38" Type="http://schemas.openxmlformats.org/officeDocument/2006/relationships/image" Target="../media/image29.gif"/><Relationship Id="rId2" Type="http://schemas.openxmlformats.org/officeDocument/2006/relationships/image" Target="../media/image11.gif"/><Relationship Id="rId16" Type="http://schemas.openxmlformats.org/officeDocument/2006/relationships/image" Target="../media/image18.gif"/><Relationship Id="rId20" Type="http://schemas.openxmlformats.org/officeDocument/2006/relationships/image" Target="../media/image20.gif"/><Relationship Id="rId29" Type="http://schemas.openxmlformats.org/officeDocument/2006/relationships/image" Target="http://www.origami.kulichki.ru/img/arrows-roll.gif" TargetMode="External"/><Relationship Id="rId41" Type="http://schemas.openxmlformats.org/officeDocument/2006/relationships/image" Target="http://www.origami.kulichki.ru/img/marks-dot.gi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11" Type="http://schemas.openxmlformats.org/officeDocument/2006/relationships/image" Target="http://www.origami.kulichki.ru/img/arrows-crease_behind.gif" TargetMode="External"/><Relationship Id="rId24" Type="http://schemas.openxmlformats.org/officeDocument/2006/relationships/image" Target="../media/image22.gif"/><Relationship Id="rId32" Type="http://schemas.openxmlformats.org/officeDocument/2006/relationships/image" Target="../media/image26.gif"/><Relationship Id="rId37" Type="http://schemas.openxmlformats.org/officeDocument/2006/relationships/image" Target="http://www.origami.kulichki.ru/img/marks-sink.gif" TargetMode="External"/><Relationship Id="rId40" Type="http://schemas.openxmlformats.org/officeDocument/2006/relationships/image" Target="../media/image30.gif"/><Relationship Id="rId5" Type="http://schemas.openxmlformats.org/officeDocument/2006/relationships/image" Target="http://www.origami.kulichki.ru/img/lines-line.gif" TargetMode="External"/><Relationship Id="rId15" Type="http://schemas.openxmlformats.org/officeDocument/2006/relationships/image" Target="http://www.origami.kulichki.ru/img/arrows-behind.gif" TargetMode="External"/><Relationship Id="rId23" Type="http://schemas.openxmlformats.org/officeDocument/2006/relationships/image" Target="http://www.origami.kulichki.ru/img/arrows-open.gif" TargetMode="External"/><Relationship Id="rId28" Type="http://schemas.openxmlformats.org/officeDocument/2006/relationships/image" Target="../media/image24.gif"/><Relationship Id="rId36" Type="http://schemas.openxmlformats.org/officeDocument/2006/relationships/image" Target="../media/image28.gif"/><Relationship Id="rId10" Type="http://schemas.openxmlformats.org/officeDocument/2006/relationships/image" Target="../media/image15.gif"/><Relationship Id="rId19" Type="http://schemas.openxmlformats.org/officeDocument/2006/relationships/image" Target="http://www.origami.kulichki.ru/img/arrows-lightning2.gif" TargetMode="External"/><Relationship Id="rId31" Type="http://schemas.openxmlformats.org/officeDocument/2006/relationships/image" Target="http://www.origami.kulichki.ru/img/arrows-lightnings.gif" TargetMode="External"/><Relationship Id="rId4" Type="http://schemas.openxmlformats.org/officeDocument/2006/relationships/image" Target="../media/image12.gif"/><Relationship Id="rId9" Type="http://schemas.openxmlformats.org/officeDocument/2006/relationships/image" Target="http://www.origami.kulichki.ru/img/arrows-fold.gif" TargetMode="External"/><Relationship Id="rId14" Type="http://schemas.openxmlformats.org/officeDocument/2006/relationships/image" Target="../media/image17.gif"/><Relationship Id="rId22" Type="http://schemas.openxmlformats.org/officeDocument/2006/relationships/image" Target="../media/image21.gif"/><Relationship Id="rId27" Type="http://schemas.openxmlformats.org/officeDocument/2006/relationships/image" Target="http://www.origami.kulichki.ru/img/arrows-turn.gif" TargetMode="External"/><Relationship Id="rId30" Type="http://schemas.openxmlformats.org/officeDocument/2006/relationships/image" Target="../media/image25.gif"/><Relationship Id="rId35" Type="http://schemas.openxmlformats.org/officeDocument/2006/relationships/image" Target="http://www.origami.kulichki.ru/img/marks-repeat.gif" TargetMode="External"/><Relationship Id="rId43" Type="http://schemas.openxmlformats.org/officeDocument/2006/relationships/image" Target="http://www.origami.kulichki.ru/img/marks-right_angle.gi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5"/>
          <p:cNvSpPr>
            <a:spLocks noChangeShapeType="1"/>
          </p:cNvSpPr>
          <p:nvPr/>
        </p:nvSpPr>
        <p:spPr bwMode="auto">
          <a:xfrm>
            <a:off x="0" y="814388"/>
            <a:ext cx="9144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3" name="Line 6"/>
          <p:cNvSpPr>
            <a:spLocks noChangeShapeType="1"/>
          </p:cNvSpPr>
          <p:nvPr/>
        </p:nvSpPr>
        <p:spPr bwMode="auto">
          <a:xfrm>
            <a:off x="0" y="6505575"/>
            <a:ext cx="9144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Text Box 13"/>
          <p:cNvSpPr txBox="1">
            <a:spLocks noChangeArrowheads="1"/>
          </p:cNvSpPr>
          <p:nvPr/>
        </p:nvSpPr>
        <p:spPr bwMode="auto">
          <a:xfrm>
            <a:off x="250825" y="549275"/>
            <a:ext cx="8713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29972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ИССКУССТВО ОРИГАМИ </a:t>
            </a:r>
          </a:p>
          <a:p>
            <a:pPr algn="ctr">
              <a:defRPr/>
            </a:pPr>
            <a:r>
              <a:rPr lang="ru-RU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 ПОМОЩЬ МАТЕМАТИКЕ</a:t>
            </a:r>
          </a:p>
        </p:txBody>
      </p:sp>
      <p:pic>
        <p:nvPicPr>
          <p:cNvPr id="15366" name="Рисунок 11" descr="эмблема школы ГБОУ 1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44450"/>
            <a:ext cx="2287587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67" name="Группа 12"/>
          <p:cNvGrpSpPr>
            <a:grpSpLocks/>
          </p:cNvGrpSpPr>
          <p:nvPr/>
        </p:nvGrpSpPr>
        <p:grpSpPr bwMode="auto">
          <a:xfrm>
            <a:off x="2700338" y="322263"/>
            <a:ext cx="6307137" cy="1573212"/>
            <a:chOff x="2880547" y="188640"/>
            <a:chExt cx="6017749" cy="1573712"/>
          </a:xfrm>
        </p:grpSpPr>
        <p:pic>
          <p:nvPicPr>
            <p:cNvPr id="14" name="Picture 11" descr="und7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flipH="1" flipV="1">
              <a:off x="3707904" y="260648"/>
              <a:ext cx="5184576" cy="1079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72" name="TextBox 14"/>
            <p:cNvSpPr txBox="1">
              <a:spLocks noChangeArrowheads="1"/>
            </p:cNvSpPr>
            <p:nvPr/>
          </p:nvSpPr>
          <p:spPr bwMode="auto">
            <a:xfrm>
              <a:off x="3995338" y="188640"/>
              <a:ext cx="4248624" cy="51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altLang="ru-RU" sz="2800" b="1">
                  <a:solidFill>
                    <a:srgbClr val="A50021"/>
                  </a:solidFill>
                </a:rPr>
                <a:t>Элективный курс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2880547" y="642809"/>
              <a:ext cx="5507309" cy="1119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tIns="76176" bIns="38088" anchor="ctr">
              <a:spAutoFit/>
            </a:bodyPr>
            <a:lstStyle/>
            <a:p>
              <a:pPr algn="ctr" eaLnBrk="0" hangingPunct="0"/>
              <a:r>
                <a:rPr kumimoji="1" lang="ru-RU" sz="2200" b="1" i="1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             </a:t>
              </a:r>
              <a:r>
                <a:rPr kumimoji="1" lang="ru-RU" sz="2200" b="1" i="1">
                  <a:solidFill>
                    <a:srgbClr val="000000"/>
                  </a:solidFill>
                  <a:cs typeface="Times New Roman" pitchFamily="18" charset="0"/>
                </a:rPr>
                <a:t>«Математика и гармония </a:t>
              </a:r>
              <a:endParaRPr kumimoji="1" lang="ru-RU" sz="2200" b="1" i="1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hangingPunct="0"/>
              <a:r>
                <a:rPr kumimoji="1" lang="ru-RU" sz="2200" b="1" i="1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             </a:t>
              </a:r>
              <a:r>
                <a:rPr kumimoji="1" lang="ru-RU" sz="2200" b="1" i="1">
                  <a:solidFill>
                    <a:srgbClr val="000000"/>
                  </a:solidFill>
                  <a:cs typeface="Times New Roman" pitchFamily="18" charset="0"/>
                </a:rPr>
                <a:t>окружающего мира»   </a:t>
              </a:r>
              <a:endParaRPr kumimoji="1" lang="ru-RU" sz="2200" b="1">
                <a:solidFill>
                  <a:srgbClr val="000000"/>
                </a:solidFill>
                <a:cs typeface="Arial" charset="0"/>
              </a:endParaRPr>
            </a:p>
            <a:p>
              <a:pPr eaLnBrk="0" hangingPunct="0"/>
              <a:endParaRPr kumimoji="1" lang="ru-RU" sz="2200">
                <a:latin typeface="Times New Roman" pitchFamily="18" charset="0"/>
              </a:endParaRPr>
            </a:p>
          </p:txBody>
        </p:sp>
      </p:grpSp>
      <p:grpSp>
        <p:nvGrpSpPr>
          <p:cNvPr id="15368" name="Группа 16"/>
          <p:cNvGrpSpPr>
            <a:grpSpLocks/>
          </p:cNvGrpSpPr>
          <p:nvPr/>
        </p:nvGrpSpPr>
        <p:grpSpPr bwMode="auto">
          <a:xfrm>
            <a:off x="66675" y="5411788"/>
            <a:ext cx="3673475" cy="1104900"/>
            <a:chOff x="1835151" y="5445223"/>
            <a:chExt cx="3312913" cy="863501"/>
          </a:xfrm>
        </p:grpSpPr>
        <p:pic>
          <p:nvPicPr>
            <p:cNvPr id="18" name="Picture 12" descr="und7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835151" y="5445223"/>
              <a:ext cx="3312913" cy="86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Прямоугольник 18"/>
            <p:cNvSpPr/>
            <p:nvPr/>
          </p:nvSpPr>
          <p:spPr>
            <a:xfrm>
              <a:off x="2483704" y="5566808"/>
              <a:ext cx="2305009" cy="52356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800" b="1" dirty="0">
                  <a:solidFill>
                    <a:schemeClr val="accent5">
                      <a:lumMod val="10000"/>
                    </a:schemeClr>
                  </a:solidFill>
                </a:rPr>
                <a:t>Занятие № 8</a:t>
              </a:r>
              <a:r>
                <a:rPr lang="ru-RU" sz="2800" b="1" dirty="0">
                  <a:solidFill>
                    <a:srgbClr val="A50021"/>
                  </a:solidFill>
                </a:rPr>
                <a:t>. </a:t>
              </a:r>
            </a:p>
          </p:txBody>
        </p:sp>
      </p:grp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9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3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animClr clrSpc="rgb" dir="cw">
                                      <p:cBhvr>
                                        <p:cTn id="20" dur="3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9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80000"/>
                                      </p:to>
                                    </p:animClr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80000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79388" y="4076700"/>
            <a:ext cx="540067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None/>
            </a:pPr>
            <a:r>
              <a:rPr lang="ru-RU" altLang="ru-RU" sz="2000" b="1">
                <a:latin typeface="Times New Roman" pitchFamily="18" charset="0"/>
              </a:rPr>
              <a:t>        Соединение геометрии с арифметикой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позволит перейти к совместному изучению всех четырех арифметических операций и добавить еще две: возведение в квадрат и извлечение квадратного корня.</a:t>
            </a:r>
            <a:endParaRPr lang="ru-RU" altLang="ru-RU" sz="2000" i="1">
              <a:latin typeface="Times New Roman" pitchFamily="18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14388" y="354013"/>
            <a:ext cx="7777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ВОЗМОЖНОСТИ ОРИГАМИ</a:t>
            </a:r>
          </a:p>
        </p:txBody>
      </p:sp>
      <p:sp>
        <p:nvSpPr>
          <p:cNvPr id="24579" name="Line 8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3339" name="Picture 27" descr="Слайд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2636838"/>
            <a:ext cx="356393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0" name="Picture 28" descr="Слайд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88013" y="2708275"/>
            <a:ext cx="34559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1" name="Picture 29" descr="Слайд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51500" y="2636838"/>
            <a:ext cx="33845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2" name="Picture 30" descr="Слайд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51500" y="2708275"/>
            <a:ext cx="33845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3" name="Picture 31" descr="Слайд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8625" y="2636838"/>
            <a:ext cx="34559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4" name="Picture 32" descr="Слайд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688013" y="2636838"/>
            <a:ext cx="3455987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5" name="Picture 33" descr="Слайд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24525" y="2636838"/>
            <a:ext cx="31686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6" name="Picture 34" descr="Слайд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724525" y="2636838"/>
            <a:ext cx="324008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7" name="Picture 35" descr="Слайд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795963" y="2636838"/>
            <a:ext cx="31686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8" name="Picture 36" descr="Слайд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795963" y="2636838"/>
            <a:ext cx="31686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9" name="Picture 37" descr="Слайд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580063" y="2420938"/>
            <a:ext cx="3563937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70" name="dzheyms_last_-_odinokiy_pastuh_Обрезанная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4"/>
          <a:srcRect/>
          <a:stretch>
            <a:fillRect/>
          </a:stretch>
        </p:blipFill>
        <p:spPr bwMode="auto">
          <a:xfrm>
            <a:off x="7812088" y="11969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79388" y="1628775"/>
            <a:ext cx="54006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   </a:t>
            </a:r>
            <a:r>
              <a:rPr lang="ru-RU" altLang="ru-RU" sz="2000" b="1" u="sng">
                <a:solidFill>
                  <a:schemeClr val="tx2"/>
                </a:solidFill>
                <a:latin typeface="Times New Roman" pitchFamily="18" charset="0"/>
              </a:rPr>
              <a:t>Соединение геометрии с арифметикой</a:t>
            </a:r>
          </a:p>
          <a:p>
            <a:pPr algn="just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      </a:t>
            </a:r>
            <a:r>
              <a:rPr lang="ru-RU" altLang="ru-RU" sz="2000" b="1">
                <a:latin typeface="Times New Roman" pitchFamily="18" charset="0"/>
              </a:rPr>
              <a:t>Оригами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побуждает изучать геометрию вместе с арифметикой, при этом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геометрические фигуры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становятся объектом исследования, а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числа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–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средством. Свойства чисел будут изучаться с помощью фигур, а фигуры – с помощью чисел. </a:t>
            </a:r>
            <a:endParaRPr lang="ru-RU" altLang="ru-RU" sz="20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4593" name="TextBox 18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91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6" presetClass="exit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9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8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7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5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6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4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5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73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4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82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3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91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2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9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00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1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0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09" presetID="16" presetClass="exit" presetSubtype="2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1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70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917700" y="333375"/>
            <a:ext cx="5256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ОРИГАМЕТРИЯ</a:t>
            </a:r>
          </a:p>
        </p:txBody>
      </p:sp>
      <p:pic>
        <p:nvPicPr>
          <p:cNvPr id="14345" name="Picture 9" descr="Лебеде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628775"/>
            <a:ext cx="2319337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728913" y="1389063"/>
            <a:ext cx="6192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b="1" u="sng">
                <a:solidFill>
                  <a:srgbClr val="CC0000"/>
                </a:solidFill>
                <a:latin typeface="Times New Roman" pitchFamily="18" charset="0"/>
              </a:rPr>
              <a:t>Схема решения задач оригаметрии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500563" y="1989138"/>
            <a:ext cx="2447925" cy="936625"/>
            <a:chOff x="3400" y="2704"/>
            <a:chExt cx="1339" cy="499"/>
          </a:xfrm>
        </p:grpSpPr>
        <p:sp>
          <p:nvSpPr>
            <p:cNvPr id="25621" name="AutoShape 8"/>
            <p:cNvSpPr>
              <a:spLocks noChangeArrowheads="1"/>
            </p:cNvSpPr>
            <p:nvPr/>
          </p:nvSpPr>
          <p:spPr bwMode="auto">
            <a:xfrm rot="552418">
              <a:off x="3424" y="2704"/>
              <a:ext cx="1315" cy="499"/>
            </a:xfrm>
            <a:prstGeom prst="irregularSeal2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25622" name="Text Box 9"/>
            <p:cNvSpPr txBox="1">
              <a:spLocks noChangeArrowheads="1"/>
            </p:cNvSpPr>
            <p:nvPr/>
          </p:nvSpPr>
          <p:spPr bwMode="auto">
            <a:xfrm>
              <a:off x="3400" y="2835"/>
              <a:ext cx="122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altLang="ru-RU" b="1" i="1">
                  <a:solidFill>
                    <a:schemeClr val="tx2"/>
                  </a:solidFill>
                  <a:latin typeface="Times New Roman" pitchFamily="18" charset="0"/>
                </a:rPr>
                <a:t>постановка </a:t>
              </a:r>
            </a:p>
            <a:p>
              <a:pPr algn="ctr">
                <a:lnSpc>
                  <a:spcPct val="75000"/>
                </a:lnSpc>
              </a:pPr>
              <a:r>
                <a:rPr lang="ru-RU" altLang="ru-RU" b="1" i="1">
                  <a:solidFill>
                    <a:schemeClr val="tx2"/>
                  </a:solidFill>
                  <a:latin typeface="Times New Roman" pitchFamily="18" charset="0"/>
                </a:rPr>
                <a:t>задачи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386263" y="3429000"/>
            <a:ext cx="2957512" cy="936625"/>
            <a:chOff x="3376" y="2460"/>
            <a:chExt cx="1678" cy="499"/>
          </a:xfrm>
        </p:grpSpPr>
        <p:sp>
          <p:nvSpPr>
            <p:cNvPr id="25619" name="AutoShape 11"/>
            <p:cNvSpPr>
              <a:spLocks noChangeArrowheads="1"/>
            </p:cNvSpPr>
            <p:nvPr/>
          </p:nvSpPr>
          <p:spPr bwMode="auto">
            <a:xfrm rot="552418">
              <a:off x="3376" y="2460"/>
              <a:ext cx="1678" cy="499"/>
            </a:xfrm>
            <a:prstGeom prst="irregularSeal2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25620" name="Text Box 15"/>
            <p:cNvSpPr txBox="1">
              <a:spLocks noChangeArrowheads="1"/>
            </p:cNvSpPr>
            <p:nvPr/>
          </p:nvSpPr>
          <p:spPr bwMode="auto">
            <a:xfrm>
              <a:off x="3551" y="2590"/>
              <a:ext cx="117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altLang="ru-RU" b="1" i="1">
                  <a:solidFill>
                    <a:schemeClr val="tx2"/>
                  </a:solidFill>
                  <a:latin typeface="Times New Roman" pitchFamily="18" charset="0"/>
                </a:rPr>
                <a:t>математическое обоснование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532563" y="2773363"/>
            <a:ext cx="2449512" cy="863600"/>
            <a:chOff x="2608" y="1752"/>
            <a:chExt cx="1315" cy="499"/>
          </a:xfrm>
        </p:grpSpPr>
        <p:sp>
          <p:nvSpPr>
            <p:cNvPr id="25617" name="AutoShape 12"/>
            <p:cNvSpPr>
              <a:spLocks noChangeArrowheads="1"/>
            </p:cNvSpPr>
            <p:nvPr/>
          </p:nvSpPr>
          <p:spPr bwMode="auto">
            <a:xfrm rot="552418">
              <a:off x="2608" y="1752"/>
              <a:ext cx="1315" cy="499"/>
            </a:xfrm>
            <a:prstGeom prst="irregularSeal2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25618" name="Text Box 18"/>
            <p:cNvSpPr txBox="1">
              <a:spLocks noChangeArrowheads="1"/>
            </p:cNvSpPr>
            <p:nvPr/>
          </p:nvSpPr>
          <p:spPr bwMode="auto">
            <a:xfrm>
              <a:off x="2714" y="1842"/>
              <a:ext cx="998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altLang="ru-RU" b="1" i="1">
                  <a:solidFill>
                    <a:schemeClr val="tx2"/>
                  </a:solidFill>
                  <a:latin typeface="Times New Roman" pitchFamily="18" charset="0"/>
                </a:rPr>
                <a:t>способ построения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484438" y="2636838"/>
            <a:ext cx="2519362" cy="936625"/>
            <a:chOff x="4014" y="1797"/>
            <a:chExt cx="1410" cy="499"/>
          </a:xfrm>
        </p:grpSpPr>
        <p:sp>
          <p:nvSpPr>
            <p:cNvPr id="25615" name="AutoShape 10"/>
            <p:cNvSpPr>
              <a:spLocks noChangeArrowheads="1"/>
            </p:cNvSpPr>
            <p:nvPr/>
          </p:nvSpPr>
          <p:spPr bwMode="auto">
            <a:xfrm rot="552418">
              <a:off x="4014" y="1797"/>
              <a:ext cx="1410" cy="499"/>
            </a:xfrm>
            <a:prstGeom prst="irregularSeal2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25616" name="Text Box 20"/>
            <p:cNvSpPr txBox="1">
              <a:spLocks noChangeArrowheads="1"/>
            </p:cNvSpPr>
            <p:nvPr/>
          </p:nvSpPr>
          <p:spPr bwMode="auto">
            <a:xfrm>
              <a:off x="4172" y="1906"/>
              <a:ext cx="95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ru-RU" altLang="ru-RU" b="1" i="1">
                  <a:solidFill>
                    <a:schemeClr val="tx2"/>
                  </a:solidFill>
                  <a:latin typeface="Times New Roman" pitchFamily="18" charset="0"/>
                </a:rPr>
                <a:t>оригамское решение</a:t>
              </a:r>
            </a:p>
          </p:txBody>
        </p:sp>
      </p:grpSp>
      <p:sp>
        <p:nvSpPr>
          <p:cNvPr id="55318" name="Line 22"/>
          <p:cNvSpPr>
            <a:spLocks noChangeShapeType="1"/>
          </p:cNvSpPr>
          <p:nvPr/>
        </p:nvSpPr>
        <p:spPr bwMode="auto">
          <a:xfrm flipH="1">
            <a:off x="4284663" y="2708275"/>
            <a:ext cx="719137" cy="1984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stealth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6526213" y="2665413"/>
            <a:ext cx="533400" cy="2587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stealth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>
            <a:off x="4543425" y="3328988"/>
            <a:ext cx="488950" cy="23971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stealth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 flipH="1">
            <a:off x="6488113" y="3429000"/>
            <a:ext cx="460375" cy="263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stealth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26" name="Line 30"/>
          <p:cNvSpPr>
            <a:spLocks noChangeShapeType="1"/>
          </p:cNvSpPr>
          <p:nvPr/>
        </p:nvSpPr>
        <p:spPr bwMode="auto">
          <a:xfrm>
            <a:off x="5699125" y="1773238"/>
            <a:ext cx="0" cy="287337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stealth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2847975" y="4308475"/>
            <a:ext cx="61214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         В оригаметрии принято считать:</a:t>
            </a:r>
            <a:r>
              <a:rPr lang="ru-RU" altLang="ru-RU" b="1" u="sng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just">
              <a:buClr>
                <a:srgbClr val="CC0000"/>
              </a:buClr>
              <a:buFont typeface="Wingdings" pitchFamily="2" charset="2"/>
              <a:buChar char="Ø"/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  </a:t>
            </a:r>
            <a:r>
              <a:rPr lang="ru-RU" altLang="ru-RU" b="1" i="1">
                <a:solidFill>
                  <a:srgbClr val="CC0000"/>
                </a:solidFill>
                <a:latin typeface="Times New Roman" pitchFamily="18" charset="0"/>
              </a:rPr>
              <a:t>роль прямых</a:t>
            </a: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играют края листа и линии сгибов,   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     образующиеся при его перегибании; </a:t>
            </a:r>
          </a:p>
          <a:p>
            <a:pPr algn="just">
              <a:buClr>
                <a:srgbClr val="CC0000"/>
              </a:buClr>
              <a:buFont typeface="Wingdings" pitchFamily="2" charset="2"/>
              <a:buChar char="Ø"/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  </a:t>
            </a:r>
            <a:r>
              <a:rPr lang="ru-RU" altLang="ru-RU" b="1" i="1">
                <a:solidFill>
                  <a:srgbClr val="CC0000"/>
                </a:solidFill>
                <a:latin typeface="Times New Roman" pitchFamily="18" charset="0"/>
              </a:rPr>
              <a:t>роль точек</a:t>
            </a: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- вершины углов листа и точки   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     пересечения  линий сгибов друг с другом или с краями  </a:t>
            </a:r>
          </a:p>
          <a:p>
            <a:pPr algn="just"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      листов.</a:t>
            </a:r>
            <a:endParaRPr lang="ru-RU" altLang="ru-RU">
              <a:latin typeface="Times New Roman" pitchFamily="18" charset="0"/>
            </a:endParaRPr>
          </a:p>
        </p:txBody>
      </p:sp>
      <p:sp>
        <p:nvSpPr>
          <p:cNvPr id="25614" name="TextBox 23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  <p:bldP spid="55318" grpId="0" animBg="1"/>
      <p:bldP spid="55319" grpId="0" animBg="1"/>
      <p:bldP spid="55321" grpId="0" animBg="1"/>
      <p:bldP spid="55323" grpId="0" animBg="1"/>
      <p:bldP spid="55326" grpId="0" animBg="1"/>
      <p:bldP spid="553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4445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ОРИГАМЕТРИЯ</a:t>
            </a:r>
          </a:p>
        </p:txBody>
      </p:sp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395288" y="1052513"/>
            <a:ext cx="828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ru-RU" altLang="ru-RU" sz="2400" b="1">
              <a:solidFill>
                <a:schemeClr val="tx2"/>
              </a:solidFill>
              <a:latin typeface="Times New Roman" pitchFamily="18" charset="0"/>
            </a:endParaRPr>
          </a:p>
          <a:p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     </a:t>
            </a: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26627" name="Rectangle 7"/>
          <p:cNvSpPr>
            <a:spLocks noChangeArrowheads="1"/>
          </p:cNvSpPr>
          <p:nvPr/>
        </p:nvSpPr>
        <p:spPr bwMode="auto">
          <a:xfrm>
            <a:off x="468313" y="3789363"/>
            <a:ext cx="576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     </a:t>
            </a: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26628" name="Line 8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0" y="658813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Ø"/>
            </a:pP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ru-RU" altLang="ru-RU" sz="2400" b="1">
                <a:latin typeface="Times New Roman" pitchFamily="18" charset="0"/>
              </a:rPr>
              <a:t>  </a:t>
            </a: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</a:rPr>
              <a:t>Постановка задачи:</a:t>
            </a:r>
            <a:r>
              <a:rPr lang="ru-RU" altLang="ru-RU" sz="2000" b="1">
                <a:latin typeface="Times New Roman" pitchFamily="18" charset="0"/>
              </a:rPr>
              <a:t>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разделить стороны квадрата на 3 равные части.</a:t>
            </a:r>
          </a:p>
          <a:p>
            <a:pPr algn="just">
              <a:spcBef>
                <a:spcPct val="50000"/>
              </a:spcBef>
              <a:buFont typeface="Wingdings" pitchFamily="2" charset="2"/>
              <a:buNone/>
            </a:pPr>
            <a:endParaRPr lang="ru-RU" altLang="ru-RU" sz="2000" b="1" i="1">
              <a:latin typeface="Times New Roman" pitchFamily="18" charset="0"/>
            </a:endParaRPr>
          </a:p>
        </p:txBody>
      </p:sp>
      <p:sp>
        <p:nvSpPr>
          <p:cNvPr id="26630" name="TextBox 35"/>
          <p:cNvSpPr txBox="1">
            <a:spLocks noChangeArrowheads="1"/>
          </p:cNvSpPr>
          <p:nvPr/>
        </p:nvSpPr>
        <p:spPr bwMode="auto">
          <a:xfrm>
            <a:off x="71438" y="6237288"/>
            <a:ext cx="90376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250825" y="1412875"/>
            <a:ext cx="4033838" cy="4635500"/>
            <a:chOff x="250825" y="1412875"/>
            <a:chExt cx="4033838" cy="4635500"/>
          </a:xfrm>
        </p:grpSpPr>
        <p:grpSp>
          <p:nvGrpSpPr>
            <p:cNvPr id="26646" name="Group 89"/>
            <p:cNvGrpSpPr>
              <a:grpSpLocks/>
            </p:cNvGrpSpPr>
            <p:nvPr/>
          </p:nvGrpSpPr>
          <p:grpSpPr bwMode="auto">
            <a:xfrm>
              <a:off x="250825" y="1412875"/>
              <a:ext cx="4033838" cy="4635500"/>
              <a:chOff x="0" y="870"/>
              <a:chExt cx="1613" cy="3286"/>
            </a:xfrm>
          </p:grpSpPr>
          <p:sp>
            <p:nvSpPr>
              <p:cNvPr id="26650" name="Rectangle 71"/>
              <p:cNvSpPr>
                <a:spLocks noChangeArrowheads="1"/>
              </p:cNvSpPr>
              <p:nvPr/>
            </p:nvSpPr>
            <p:spPr bwMode="auto">
              <a:xfrm>
                <a:off x="7" y="3117"/>
                <a:ext cx="1606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3. Перегните по линии.</a:t>
                </a:r>
              </a:p>
            </p:txBody>
          </p:sp>
          <p:sp>
            <p:nvSpPr>
              <p:cNvPr id="26651" name="Rectangle 72"/>
              <p:cNvSpPr>
                <a:spLocks noChangeArrowheads="1"/>
              </p:cNvSpPr>
              <p:nvPr/>
            </p:nvSpPr>
            <p:spPr bwMode="auto">
              <a:xfrm>
                <a:off x="7" y="1973"/>
                <a:ext cx="1606" cy="7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2. Перегните верхнюю сторону пополам, совмещая соседние вершины квадрата.</a:t>
                </a:r>
              </a:p>
              <a:p>
                <a:pPr eaLnBrk="0" hangingPunct="0">
                  <a:spcBef>
                    <a:spcPct val="20000"/>
                  </a:spcBef>
                </a:pPr>
                <a:endParaRPr lang="ru-RU" altLang="ru-RU">
                  <a:latin typeface="Arial" charset="0"/>
                </a:endParaRPr>
              </a:p>
            </p:txBody>
          </p:sp>
          <p:sp>
            <p:nvSpPr>
              <p:cNvPr id="26652" name="Rectangle 73"/>
              <p:cNvSpPr>
                <a:spLocks noChangeArrowheads="1"/>
              </p:cNvSpPr>
              <p:nvPr/>
            </p:nvSpPr>
            <p:spPr bwMode="auto">
              <a:xfrm>
                <a:off x="7" y="870"/>
                <a:ext cx="1606" cy="9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1. Перегните квадрат по диагонали.</a:t>
                </a:r>
              </a:p>
              <a:p>
                <a:pPr algn="ctr" eaLnBrk="0" hangingPunct="0">
                  <a:spcBef>
                    <a:spcPct val="20000"/>
                  </a:spcBef>
                </a:pPr>
                <a:endParaRPr lang="ru-RU" altLang="ru-RU">
                  <a:latin typeface="Arial" charset="0"/>
                </a:endParaRPr>
              </a:p>
            </p:txBody>
          </p:sp>
          <p:sp>
            <p:nvSpPr>
              <p:cNvPr id="26653" name="Line 74"/>
              <p:cNvSpPr>
                <a:spLocks noChangeShapeType="1"/>
              </p:cNvSpPr>
              <p:nvPr/>
            </p:nvSpPr>
            <p:spPr bwMode="auto">
              <a:xfrm>
                <a:off x="7" y="870"/>
                <a:ext cx="160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4" name="Line 75"/>
              <p:cNvSpPr>
                <a:spLocks noChangeShapeType="1"/>
              </p:cNvSpPr>
              <p:nvPr/>
            </p:nvSpPr>
            <p:spPr bwMode="auto">
              <a:xfrm>
                <a:off x="7" y="1942"/>
                <a:ext cx="16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5" name="Line 76"/>
              <p:cNvSpPr>
                <a:spLocks noChangeShapeType="1"/>
              </p:cNvSpPr>
              <p:nvPr/>
            </p:nvSpPr>
            <p:spPr bwMode="auto">
              <a:xfrm>
                <a:off x="0" y="3167"/>
                <a:ext cx="160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6" name="Line 77"/>
              <p:cNvSpPr>
                <a:spLocks noChangeShapeType="1"/>
              </p:cNvSpPr>
              <p:nvPr/>
            </p:nvSpPr>
            <p:spPr bwMode="auto">
              <a:xfrm>
                <a:off x="0" y="4156"/>
                <a:ext cx="160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7" name="Line 78"/>
              <p:cNvSpPr>
                <a:spLocks noChangeShapeType="1"/>
              </p:cNvSpPr>
              <p:nvPr/>
            </p:nvSpPr>
            <p:spPr bwMode="auto">
              <a:xfrm flipH="1">
                <a:off x="0" y="870"/>
                <a:ext cx="7" cy="328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8" name="Line 79"/>
              <p:cNvSpPr>
                <a:spLocks noChangeShapeType="1"/>
              </p:cNvSpPr>
              <p:nvPr/>
            </p:nvSpPr>
            <p:spPr bwMode="auto">
              <a:xfrm>
                <a:off x="1610" y="890"/>
                <a:ext cx="0" cy="3266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26647" name="Picture 78" descr="ris_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00338" y="3573463"/>
              <a:ext cx="1008062" cy="935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8" name="Picture 79" descr="http://saltanovann.narod.ru/i/ris_5.gif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1581150" y="5014913"/>
              <a:ext cx="1046163" cy="935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9" name="Picture 85" descr="ris_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619250" y="1874838"/>
              <a:ext cx="1008063" cy="92551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</p:pic>
      </p:grp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4513263" y="1427163"/>
            <a:ext cx="4427537" cy="4598987"/>
            <a:chOff x="4513263" y="1427163"/>
            <a:chExt cx="4427537" cy="4598987"/>
          </a:xfrm>
        </p:grpSpPr>
        <p:grpSp>
          <p:nvGrpSpPr>
            <p:cNvPr id="26633" name="Group 90"/>
            <p:cNvGrpSpPr>
              <a:grpSpLocks/>
            </p:cNvGrpSpPr>
            <p:nvPr/>
          </p:nvGrpSpPr>
          <p:grpSpPr bwMode="auto">
            <a:xfrm>
              <a:off x="4513263" y="1427163"/>
              <a:ext cx="4427537" cy="4598987"/>
              <a:chOff x="4150" y="845"/>
              <a:chExt cx="1610" cy="3311"/>
            </a:xfrm>
          </p:grpSpPr>
          <p:sp>
            <p:nvSpPr>
              <p:cNvPr id="26637" name="Rectangle 36"/>
              <p:cNvSpPr>
                <a:spLocks noChangeArrowheads="1"/>
              </p:cNvSpPr>
              <p:nvPr/>
            </p:nvSpPr>
            <p:spPr bwMode="auto">
              <a:xfrm>
                <a:off x="4150" y="3170"/>
                <a:ext cx="1601" cy="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6. Выполните указанные сгибы и полностью раскройте.</a:t>
                </a:r>
              </a:p>
              <a:p>
                <a:pPr eaLnBrk="0" hangingPunct="0">
                  <a:lnSpc>
                    <a:spcPct val="80000"/>
                  </a:lnSpc>
                  <a:spcBef>
                    <a:spcPct val="20000"/>
                  </a:spcBef>
                </a:pPr>
                <a:endParaRPr lang="ru-RU" altLang="ru-RU" b="1">
                  <a:solidFill>
                    <a:schemeClr val="tx2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38" name="Rectangle 37"/>
              <p:cNvSpPr>
                <a:spLocks noChangeArrowheads="1"/>
              </p:cNvSpPr>
              <p:nvPr/>
            </p:nvSpPr>
            <p:spPr bwMode="auto">
              <a:xfrm>
                <a:off x="4150" y="2131"/>
                <a:ext cx="1601" cy="8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5. Согните по указанной линии.</a:t>
                </a:r>
              </a:p>
            </p:txBody>
          </p:sp>
          <p:sp>
            <p:nvSpPr>
              <p:cNvPr id="26639" name="Rectangle 38"/>
              <p:cNvSpPr>
                <a:spLocks noChangeArrowheads="1"/>
              </p:cNvSpPr>
              <p:nvPr/>
            </p:nvSpPr>
            <p:spPr bwMode="auto">
              <a:xfrm>
                <a:off x="4150" y="866"/>
                <a:ext cx="1601" cy="13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just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4. Через точку А пересечения диагонали BD и прямой MK сделайте сгиб по прямой </a:t>
                </a:r>
                <a:r>
                  <a:rPr lang="en-US" altLang="ru-RU" b="1">
                    <a:solidFill>
                      <a:schemeClr val="tx2"/>
                    </a:solidFill>
                    <a:latin typeface="Times New Roman" pitchFamily="18" charset="0"/>
                  </a:rPr>
                  <a:t>PQ</a:t>
                </a:r>
                <a:r>
                  <a:rPr lang="ru-RU" altLang="ru-RU" b="1">
                    <a:solidFill>
                      <a:schemeClr val="tx2"/>
                    </a:solidFill>
                    <a:latin typeface="Times New Roman" pitchFamily="18" charset="0"/>
                  </a:rPr>
                  <a:t>.</a:t>
                </a:r>
                <a:r>
                  <a:rPr lang="ru-RU" altLang="ru-RU">
                    <a:latin typeface="Times New Roman" pitchFamily="18" charset="0"/>
                  </a:rPr>
                  <a:t> </a:t>
                </a:r>
              </a:p>
              <a:p>
                <a:pPr eaLnBrk="0" hangingPunct="0">
                  <a:spcBef>
                    <a:spcPct val="20000"/>
                  </a:spcBef>
                </a:pPr>
                <a:endParaRPr lang="ru-RU" altLang="ru-RU">
                  <a:latin typeface="Arial" charset="0"/>
                </a:endParaRPr>
              </a:p>
            </p:txBody>
          </p:sp>
          <p:sp>
            <p:nvSpPr>
              <p:cNvPr id="26640" name="Line 39"/>
              <p:cNvSpPr>
                <a:spLocks noChangeShapeType="1"/>
              </p:cNvSpPr>
              <p:nvPr/>
            </p:nvSpPr>
            <p:spPr bwMode="auto">
              <a:xfrm>
                <a:off x="4150" y="845"/>
                <a:ext cx="160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1" name="Line 40"/>
              <p:cNvSpPr>
                <a:spLocks noChangeShapeType="1"/>
              </p:cNvSpPr>
              <p:nvPr/>
            </p:nvSpPr>
            <p:spPr bwMode="auto">
              <a:xfrm>
                <a:off x="4150" y="2131"/>
                <a:ext cx="16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2" name="Line 41"/>
              <p:cNvSpPr>
                <a:spLocks noChangeShapeType="1"/>
              </p:cNvSpPr>
              <p:nvPr/>
            </p:nvSpPr>
            <p:spPr bwMode="auto">
              <a:xfrm>
                <a:off x="4150" y="3167"/>
                <a:ext cx="16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3" name="Line 42"/>
              <p:cNvSpPr>
                <a:spLocks noChangeShapeType="1"/>
              </p:cNvSpPr>
              <p:nvPr/>
            </p:nvSpPr>
            <p:spPr bwMode="auto">
              <a:xfrm>
                <a:off x="4159" y="4156"/>
                <a:ext cx="160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4" name="Line 43"/>
              <p:cNvSpPr>
                <a:spLocks noChangeShapeType="1"/>
              </p:cNvSpPr>
              <p:nvPr/>
            </p:nvSpPr>
            <p:spPr bwMode="auto">
              <a:xfrm>
                <a:off x="4150" y="866"/>
                <a:ext cx="0" cy="329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5" name="Line 44"/>
              <p:cNvSpPr>
                <a:spLocks noChangeShapeType="1"/>
              </p:cNvSpPr>
              <p:nvPr/>
            </p:nvSpPr>
            <p:spPr bwMode="auto">
              <a:xfrm>
                <a:off x="5760" y="845"/>
                <a:ext cx="0" cy="3311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26634" name="Picture 17" descr="ris_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238875" y="2012950"/>
              <a:ext cx="1212850" cy="1185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5" name="Picture 18" descr="http://saltanovann.narod.ru/i/ris_7.gif"/>
            <p:cNvPicPr>
              <a:picLocks noChangeAspect="1" noChangeArrowheads="1"/>
            </p:cNvPicPr>
            <p:nvPr/>
          </p:nvPicPr>
          <p:blipFill>
            <a:blip r:embed="rId7" r:link="rId8"/>
            <a:srcRect/>
            <a:stretch>
              <a:fillRect/>
            </a:stretch>
          </p:blipFill>
          <p:spPr bwMode="auto">
            <a:xfrm>
              <a:off x="6229350" y="3498850"/>
              <a:ext cx="1114425" cy="1084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36" name="Picture 19" descr="ris_8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727950" y="4956175"/>
              <a:ext cx="1066800" cy="1065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1275" y="260350"/>
            <a:ext cx="90360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bg1"/>
                </a:solidFill>
                <a:latin typeface="Times New Roman" pitchFamily="18" charset="0"/>
              </a:rPr>
              <a:t>   </a:t>
            </a:r>
            <a:r>
              <a:rPr lang="ru-RU" altLang="ru-RU" sz="2400" b="1">
                <a:solidFill>
                  <a:schemeClr val="bg1"/>
                </a:solidFill>
                <a:latin typeface="Times New Roman" pitchFamily="18" charset="0"/>
              </a:rPr>
              <a:t>Постановка задачи:</a:t>
            </a:r>
            <a:r>
              <a:rPr lang="ru-RU" altLang="ru-RU" sz="2000" b="1">
                <a:latin typeface="Times New Roman" pitchFamily="18" charset="0"/>
              </a:rPr>
              <a:t>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вписать квадрат в круг с радиусом 1, в него – 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      второй  квадрат так, чтобы его вершинами являлись середины первого </a:t>
            </a:r>
          </a:p>
          <a:p>
            <a:pPr marL="342900" indent="-342900">
              <a:buFont typeface="Wingdings" pitchFamily="2" charset="2"/>
              <a:buNone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      квадрата. </a:t>
            </a:r>
          </a:p>
        </p:txBody>
      </p:sp>
      <p:grpSp>
        <p:nvGrpSpPr>
          <p:cNvPr id="5" name="Group 167"/>
          <p:cNvGrpSpPr>
            <a:grpSpLocks/>
          </p:cNvGrpSpPr>
          <p:nvPr/>
        </p:nvGrpSpPr>
        <p:grpSpPr bwMode="auto">
          <a:xfrm>
            <a:off x="0" y="1700213"/>
            <a:ext cx="9148763" cy="4586287"/>
            <a:chOff x="0" y="1071"/>
            <a:chExt cx="5763" cy="2889"/>
          </a:xfrm>
        </p:grpSpPr>
        <p:sp>
          <p:nvSpPr>
            <p:cNvPr id="27653" name="Text Box 28"/>
            <p:cNvSpPr txBox="1">
              <a:spLocks noChangeArrowheads="1"/>
            </p:cNvSpPr>
            <p:nvPr/>
          </p:nvSpPr>
          <p:spPr bwMode="auto">
            <a:xfrm>
              <a:off x="757" y="3741"/>
              <a:ext cx="194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D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0" y="1071"/>
              <a:ext cx="1701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1. Из листа бумаги вырежем круг.</a:t>
              </a: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1701" y="1071"/>
              <a:ext cx="1995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2. Разделим окружность на две равные части, перегнув по линии, содержащей центр.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56" name="Rectangle 8"/>
            <p:cNvSpPr>
              <a:spLocks noChangeArrowheads="1"/>
            </p:cNvSpPr>
            <p:nvPr/>
          </p:nvSpPr>
          <p:spPr bwMode="auto">
            <a:xfrm>
              <a:off x="3696" y="1071"/>
              <a:ext cx="2064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3. Разделим окружность на четыре равные части, перегнув по линии так, чтобы совпали точки В и 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D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27657" name="Text Box 471"/>
            <p:cNvSpPr txBox="1">
              <a:spLocks noChangeArrowheads="1"/>
            </p:cNvSpPr>
            <p:nvPr/>
          </p:nvSpPr>
          <p:spPr bwMode="auto">
            <a:xfrm>
              <a:off x="4666" y="2387"/>
              <a:ext cx="18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D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58" name="Text Box 473"/>
            <p:cNvSpPr txBox="1">
              <a:spLocks noChangeArrowheads="1"/>
            </p:cNvSpPr>
            <p:nvPr/>
          </p:nvSpPr>
          <p:spPr bwMode="auto">
            <a:xfrm>
              <a:off x="4682" y="1584"/>
              <a:ext cx="183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В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59" name="Text Box 465"/>
            <p:cNvSpPr txBox="1">
              <a:spLocks noChangeArrowheads="1"/>
            </p:cNvSpPr>
            <p:nvPr/>
          </p:nvSpPr>
          <p:spPr bwMode="auto">
            <a:xfrm>
              <a:off x="4711" y="1686"/>
              <a:ext cx="18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0" name="Oval 466"/>
            <p:cNvSpPr>
              <a:spLocks noChangeArrowheads="1"/>
            </p:cNvSpPr>
            <p:nvPr/>
          </p:nvSpPr>
          <p:spPr bwMode="auto">
            <a:xfrm>
              <a:off x="4409" y="1723"/>
              <a:ext cx="679" cy="6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1" name="Line 468"/>
            <p:cNvSpPr>
              <a:spLocks noChangeShapeType="1"/>
            </p:cNvSpPr>
            <p:nvPr/>
          </p:nvSpPr>
          <p:spPr bwMode="auto">
            <a:xfrm flipH="1">
              <a:off x="4760" y="1723"/>
              <a:ext cx="0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62" name="Text Box 469"/>
            <p:cNvSpPr txBox="1">
              <a:spLocks noChangeArrowheads="1"/>
            </p:cNvSpPr>
            <p:nvPr/>
          </p:nvSpPr>
          <p:spPr bwMode="auto">
            <a:xfrm>
              <a:off x="4682" y="2212"/>
              <a:ext cx="181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3" name="Text Box 472"/>
            <p:cNvSpPr txBox="1">
              <a:spLocks noChangeArrowheads="1"/>
            </p:cNvSpPr>
            <p:nvPr/>
          </p:nvSpPr>
          <p:spPr bwMode="auto">
            <a:xfrm>
              <a:off x="4610" y="2045"/>
              <a:ext cx="18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4" name="Line 474"/>
            <p:cNvSpPr>
              <a:spLocks noChangeShapeType="1"/>
            </p:cNvSpPr>
            <p:nvPr/>
          </p:nvSpPr>
          <p:spPr bwMode="auto">
            <a:xfrm>
              <a:off x="4404" y="2086"/>
              <a:ext cx="67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65" name="Text Box 475"/>
            <p:cNvSpPr txBox="1">
              <a:spLocks noChangeArrowheads="1"/>
            </p:cNvSpPr>
            <p:nvPr/>
          </p:nvSpPr>
          <p:spPr bwMode="auto">
            <a:xfrm>
              <a:off x="5010" y="1895"/>
              <a:ext cx="181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6" name="Text Box 476"/>
            <p:cNvSpPr txBox="1">
              <a:spLocks noChangeArrowheads="1"/>
            </p:cNvSpPr>
            <p:nvPr/>
          </p:nvSpPr>
          <p:spPr bwMode="auto">
            <a:xfrm>
              <a:off x="4682" y="1525"/>
              <a:ext cx="136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pic>
          <p:nvPicPr>
            <p:cNvPr id="27667" name="Picture 479" descr="Перегнуть на себя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822" y="2016"/>
              <a:ext cx="183" cy="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668" name="Text Box 467"/>
            <p:cNvSpPr txBox="1">
              <a:spLocks noChangeArrowheads="1"/>
            </p:cNvSpPr>
            <p:nvPr/>
          </p:nvSpPr>
          <p:spPr bwMode="auto">
            <a:xfrm>
              <a:off x="4678" y="1889"/>
              <a:ext cx="181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69" name="Text Box 470"/>
            <p:cNvSpPr txBox="1">
              <a:spLocks noChangeArrowheads="1"/>
            </p:cNvSpPr>
            <p:nvPr/>
          </p:nvSpPr>
          <p:spPr bwMode="auto">
            <a:xfrm>
              <a:off x="4332" y="1889"/>
              <a:ext cx="181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0" name="Oval 446"/>
            <p:cNvSpPr>
              <a:spLocks noChangeArrowheads="1"/>
            </p:cNvSpPr>
            <p:nvPr/>
          </p:nvSpPr>
          <p:spPr bwMode="auto">
            <a:xfrm>
              <a:off x="485" y="1679"/>
              <a:ext cx="693" cy="71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1" name="Text Box 447"/>
            <p:cNvSpPr txBox="1">
              <a:spLocks noChangeArrowheads="1"/>
            </p:cNvSpPr>
            <p:nvPr/>
          </p:nvSpPr>
          <p:spPr bwMode="auto">
            <a:xfrm>
              <a:off x="1141" y="1949"/>
              <a:ext cx="22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С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2" name="Text Box 448"/>
            <p:cNvSpPr txBox="1">
              <a:spLocks noChangeArrowheads="1"/>
            </p:cNvSpPr>
            <p:nvPr/>
          </p:nvSpPr>
          <p:spPr bwMode="auto">
            <a:xfrm>
              <a:off x="753" y="1840"/>
              <a:ext cx="179" cy="2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3" name="Line 450"/>
            <p:cNvSpPr>
              <a:spLocks noChangeShapeType="1"/>
            </p:cNvSpPr>
            <p:nvPr/>
          </p:nvSpPr>
          <p:spPr bwMode="auto">
            <a:xfrm>
              <a:off x="848" y="2039"/>
              <a:ext cx="3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4" name="Text Box 451"/>
            <p:cNvSpPr txBox="1">
              <a:spLocks noChangeArrowheads="1"/>
            </p:cNvSpPr>
            <p:nvPr/>
          </p:nvSpPr>
          <p:spPr bwMode="auto">
            <a:xfrm>
              <a:off x="932" y="1887"/>
              <a:ext cx="140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1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5" name="Text Box 452"/>
            <p:cNvSpPr txBox="1">
              <a:spLocks noChangeArrowheads="1"/>
            </p:cNvSpPr>
            <p:nvPr/>
          </p:nvSpPr>
          <p:spPr bwMode="auto">
            <a:xfrm>
              <a:off x="697" y="1940"/>
              <a:ext cx="182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       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6" name="Text Box 449"/>
            <p:cNvSpPr txBox="1">
              <a:spLocks noChangeArrowheads="1"/>
            </p:cNvSpPr>
            <p:nvPr/>
          </p:nvSpPr>
          <p:spPr bwMode="auto">
            <a:xfrm>
              <a:off x="1100" y="1845"/>
              <a:ext cx="269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   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7" name="Oval 455"/>
            <p:cNvSpPr>
              <a:spLocks noChangeArrowheads="1"/>
            </p:cNvSpPr>
            <p:nvPr/>
          </p:nvSpPr>
          <p:spPr bwMode="auto">
            <a:xfrm>
              <a:off x="2366" y="1722"/>
              <a:ext cx="673" cy="66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78" name="Line 457"/>
            <p:cNvSpPr>
              <a:spLocks noChangeShapeType="1"/>
            </p:cNvSpPr>
            <p:nvPr/>
          </p:nvSpPr>
          <p:spPr bwMode="auto">
            <a:xfrm>
              <a:off x="2709" y="1711"/>
              <a:ext cx="0" cy="6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79" name="Text Box 458"/>
            <p:cNvSpPr txBox="1">
              <a:spLocks noChangeArrowheads="1"/>
            </p:cNvSpPr>
            <p:nvPr/>
          </p:nvSpPr>
          <p:spPr bwMode="auto">
            <a:xfrm>
              <a:off x="2630" y="2190"/>
              <a:ext cx="18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80" name="Text Box 459"/>
            <p:cNvSpPr txBox="1">
              <a:spLocks noChangeArrowheads="1"/>
            </p:cNvSpPr>
            <p:nvPr/>
          </p:nvSpPr>
          <p:spPr bwMode="auto">
            <a:xfrm>
              <a:off x="2546" y="1980"/>
              <a:ext cx="181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81" name="Text Box 461"/>
            <p:cNvSpPr txBox="1">
              <a:spLocks noChangeArrowheads="1"/>
            </p:cNvSpPr>
            <p:nvPr/>
          </p:nvSpPr>
          <p:spPr bwMode="auto">
            <a:xfrm>
              <a:off x="2348" y="1824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endParaRPr lang="ru-RU" altLang="ru-RU">
                <a:latin typeface="Times New Roman" pitchFamily="18" charset="0"/>
              </a:endParaRPr>
            </a:p>
          </p:txBody>
        </p:sp>
        <p:pic>
          <p:nvPicPr>
            <p:cNvPr id="27682" name="Picture 463" descr="Перегнуть на себя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10" y="1831"/>
              <a:ext cx="202" cy="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683" name="Text Box 456"/>
            <p:cNvSpPr txBox="1">
              <a:spLocks noChangeArrowheads="1"/>
            </p:cNvSpPr>
            <p:nvPr/>
          </p:nvSpPr>
          <p:spPr bwMode="auto">
            <a:xfrm>
              <a:off x="2629" y="1872"/>
              <a:ext cx="180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84" name="Text Box 460"/>
            <p:cNvSpPr txBox="1">
              <a:spLocks noChangeArrowheads="1"/>
            </p:cNvSpPr>
            <p:nvPr/>
          </p:nvSpPr>
          <p:spPr bwMode="auto">
            <a:xfrm>
              <a:off x="2628" y="1525"/>
              <a:ext cx="179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85" name="Rectangle 56"/>
            <p:cNvSpPr>
              <a:spLocks noChangeArrowheads="1"/>
            </p:cNvSpPr>
            <p:nvPr/>
          </p:nvSpPr>
          <p:spPr bwMode="auto">
            <a:xfrm>
              <a:off x="3699" y="2523"/>
              <a:ext cx="2064" cy="1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6. Соединяя точки К, 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L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, 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M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, 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N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, получаем квадрат К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LMN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. </a:t>
              </a:r>
              <a:endParaRPr lang="ru-RU" altLang="ru-RU" sz="2800">
                <a:latin typeface="Times New Roman" pitchFamily="18" charset="0"/>
              </a:endParaRPr>
            </a:p>
          </p:txBody>
        </p:sp>
        <p:sp>
          <p:nvSpPr>
            <p:cNvPr id="27686" name="Rectangle 55"/>
            <p:cNvSpPr>
              <a:spLocks noChangeArrowheads="1"/>
            </p:cNvSpPr>
            <p:nvPr/>
          </p:nvSpPr>
          <p:spPr bwMode="auto">
            <a:xfrm>
              <a:off x="1704" y="2523"/>
              <a:ext cx="1995" cy="1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lnSpc>
                  <a:spcPct val="80000"/>
                </a:lnSpc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5. Перегнём по линиям, проходящим через центр О так, чтобы совпали точки А с В, а В с С.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  <a:endParaRPr lang="ru-RU" altLang="ru-RU" sz="2800">
                <a:latin typeface="Times New Roman" pitchFamily="18" charset="0"/>
              </a:endParaRPr>
            </a:p>
          </p:txBody>
        </p:sp>
        <p:sp>
          <p:nvSpPr>
            <p:cNvPr id="27687" name="Rectangle 54"/>
            <p:cNvSpPr>
              <a:spLocks noChangeArrowheads="1"/>
            </p:cNvSpPr>
            <p:nvPr/>
          </p:nvSpPr>
          <p:spPr bwMode="auto">
            <a:xfrm>
              <a:off x="3" y="2523"/>
              <a:ext cx="1701" cy="1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lnSpc>
                  <a:spcPct val="80000"/>
                </a:lnSpc>
                <a:spcBef>
                  <a:spcPct val="20000"/>
                </a:spcBef>
              </a:pP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4. Перегнём по хордам АВ, ВС, С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D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 и А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D 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и впишем в круг квадрат АВС</a:t>
              </a:r>
              <a:r>
                <a:rPr lang="en-US" altLang="ru-RU" b="1">
                  <a:solidFill>
                    <a:schemeClr val="tx2"/>
                  </a:solidFill>
                  <a:latin typeface="Times New Roman" pitchFamily="18" charset="0"/>
                </a:rPr>
                <a:t>D</a:t>
              </a:r>
              <a:r>
                <a:rPr lang="ru-RU" altLang="ru-RU" b="1">
                  <a:solidFill>
                    <a:schemeClr val="tx2"/>
                  </a:solidFill>
                  <a:latin typeface="Times New Roman" pitchFamily="18" charset="0"/>
                </a:rPr>
                <a:t>.</a:t>
              </a:r>
              <a:endParaRPr lang="ru-RU" altLang="ru-RU" sz="2800">
                <a:latin typeface="Times New Roman" pitchFamily="18" charset="0"/>
              </a:endParaRPr>
            </a:p>
          </p:txBody>
        </p:sp>
        <p:sp>
          <p:nvSpPr>
            <p:cNvPr id="27688" name="Rectangle 53"/>
            <p:cNvSpPr>
              <a:spLocks noChangeArrowheads="1"/>
            </p:cNvSpPr>
            <p:nvPr/>
          </p:nvSpPr>
          <p:spPr bwMode="auto">
            <a:xfrm>
              <a:off x="3699" y="1071"/>
              <a:ext cx="2064" cy="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20000"/>
                </a:spcBef>
              </a:pPr>
              <a:endParaRPr lang="ru-RU" altLang="ru-RU" sz="2800">
                <a:latin typeface="Times New Roman" pitchFamily="18" charset="0"/>
              </a:endParaRPr>
            </a:p>
          </p:txBody>
        </p:sp>
        <p:sp>
          <p:nvSpPr>
            <p:cNvPr id="27689" name="Rectangle 52"/>
            <p:cNvSpPr>
              <a:spLocks noChangeArrowheads="1"/>
            </p:cNvSpPr>
            <p:nvPr/>
          </p:nvSpPr>
          <p:spPr bwMode="auto">
            <a:xfrm>
              <a:off x="1704" y="1071"/>
              <a:ext cx="1995" cy="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20000"/>
                </a:spcBef>
              </a:pPr>
              <a:endParaRPr lang="ru-RU" altLang="ru-RU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7690" name="Rectangle 51"/>
            <p:cNvSpPr>
              <a:spLocks noChangeArrowheads="1"/>
            </p:cNvSpPr>
            <p:nvPr/>
          </p:nvSpPr>
          <p:spPr bwMode="auto">
            <a:xfrm>
              <a:off x="3" y="1071"/>
              <a:ext cx="1701" cy="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20000"/>
                </a:spcBef>
              </a:pPr>
              <a:endParaRPr lang="ru-RU" altLang="ru-RU" sz="2800">
                <a:latin typeface="Times New Roman" pitchFamily="18" charset="0"/>
              </a:endParaRPr>
            </a:p>
          </p:txBody>
        </p:sp>
        <p:sp>
          <p:nvSpPr>
            <p:cNvPr id="27691" name="Line 57"/>
            <p:cNvSpPr>
              <a:spLocks noChangeShapeType="1"/>
            </p:cNvSpPr>
            <p:nvPr/>
          </p:nvSpPr>
          <p:spPr bwMode="auto">
            <a:xfrm>
              <a:off x="3" y="1071"/>
              <a:ext cx="57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2" name="Line 58"/>
            <p:cNvSpPr>
              <a:spLocks noChangeShapeType="1"/>
            </p:cNvSpPr>
            <p:nvPr/>
          </p:nvSpPr>
          <p:spPr bwMode="auto">
            <a:xfrm>
              <a:off x="3" y="2523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3" name="Line 59"/>
            <p:cNvSpPr>
              <a:spLocks noChangeShapeType="1"/>
            </p:cNvSpPr>
            <p:nvPr/>
          </p:nvSpPr>
          <p:spPr bwMode="auto">
            <a:xfrm>
              <a:off x="3" y="3884"/>
              <a:ext cx="57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4" name="Line 60"/>
            <p:cNvSpPr>
              <a:spLocks noChangeShapeType="1"/>
            </p:cNvSpPr>
            <p:nvPr/>
          </p:nvSpPr>
          <p:spPr bwMode="auto">
            <a:xfrm>
              <a:off x="3" y="1071"/>
              <a:ext cx="0" cy="281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5" name="Line 61"/>
            <p:cNvSpPr>
              <a:spLocks noChangeShapeType="1"/>
            </p:cNvSpPr>
            <p:nvPr/>
          </p:nvSpPr>
          <p:spPr bwMode="auto">
            <a:xfrm>
              <a:off x="1704" y="1071"/>
              <a:ext cx="0" cy="28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6" name="Line 62"/>
            <p:cNvSpPr>
              <a:spLocks noChangeShapeType="1"/>
            </p:cNvSpPr>
            <p:nvPr/>
          </p:nvSpPr>
          <p:spPr bwMode="auto">
            <a:xfrm>
              <a:off x="3699" y="1071"/>
              <a:ext cx="0" cy="28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7" name="Line 63"/>
            <p:cNvSpPr>
              <a:spLocks noChangeShapeType="1"/>
            </p:cNvSpPr>
            <p:nvPr/>
          </p:nvSpPr>
          <p:spPr bwMode="auto">
            <a:xfrm>
              <a:off x="5763" y="1071"/>
              <a:ext cx="0" cy="281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98" name="Text Box 38"/>
            <p:cNvSpPr txBox="1">
              <a:spLocks noChangeArrowheads="1"/>
            </p:cNvSpPr>
            <p:nvPr/>
          </p:nvSpPr>
          <p:spPr bwMode="auto">
            <a:xfrm>
              <a:off x="787" y="2883"/>
              <a:ext cx="144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699" name="Text Box 21"/>
            <p:cNvSpPr txBox="1">
              <a:spLocks noChangeArrowheads="1"/>
            </p:cNvSpPr>
            <p:nvPr/>
          </p:nvSpPr>
          <p:spPr bwMode="auto">
            <a:xfrm>
              <a:off x="317" y="3317"/>
              <a:ext cx="291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А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0" name="Text Box 33"/>
            <p:cNvSpPr txBox="1">
              <a:spLocks noChangeArrowheads="1"/>
            </p:cNvSpPr>
            <p:nvPr/>
          </p:nvSpPr>
          <p:spPr bwMode="auto">
            <a:xfrm>
              <a:off x="1190" y="3329"/>
              <a:ext cx="193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С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1" name="Oval 23"/>
            <p:cNvSpPr>
              <a:spLocks noChangeArrowheads="1"/>
            </p:cNvSpPr>
            <p:nvPr/>
          </p:nvSpPr>
          <p:spPr bwMode="auto">
            <a:xfrm>
              <a:off x="484" y="3056"/>
              <a:ext cx="723" cy="7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2" name="Text Box 24"/>
            <p:cNvSpPr txBox="1">
              <a:spLocks noChangeArrowheads="1"/>
            </p:cNvSpPr>
            <p:nvPr/>
          </p:nvSpPr>
          <p:spPr bwMode="auto">
            <a:xfrm>
              <a:off x="776" y="3228"/>
              <a:ext cx="193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3" name="Line 25"/>
            <p:cNvSpPr>
              <a:spLocks noChangeShapeType="1"/>
            </p:cNvSpPr>
            <p:nvPr/>
          </p:nvSpPr>
          <p:spPr bwMode="auto">
            <a:xfrm flipH="1">
              <a:off x="857" y="3056"/>
              <a:ext cx="0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4" name="Text Box 26"/>
            <p:cNvSpPr txBox="1">
              <a:spLocks noChangeArrowheads="1"/>
            </p:cNvSpPr>
            <p:nvPr/>
          </p:nvSpPr>
          <p:spPr bwMode="auto">
            <a:xfrm>
              <a:off x="775" y="3573"/>
              <a:ext cx="192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5" name="Text Box 29"/>
            <p:cNvSpPr txBox="1">
              <a:spLocks noChangeArrowheads="1"/>
            </p:cNvSpPr>
            <p:nvPr/>
          </p:nvSpPr>
          <p:spPr bwMode="auto">
            <a:xfrm>
              <a:off x="692" y="3388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6" name="Text Box 30"/>
            <p:cNvSpPr txBox="1">
              <a:spLocks noChangeArrowheads="1"/>
            </p:cNvSpPr>
            <p:nvPr/>
          </p:nvSpPr>
          <p:spPr bwMode="auto">
            <a:xfrm>
              <a:off x="775" y="2913"/>
              <a:ext cx="194" cy="1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В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07" name="Line 31"/>
            <p:cNvSpPr>
              <a:spLocks noChangeShapeType="1"/>
            </p:cNvSpPr>
            <p:nvPr/>
          </p:nvSpPr>
          <p:spPr bwMode="auto">
            <a:xfrm>
              <a:off x="478" y="3413"/>
              <a:ext cx="7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8" name="Line 34"/>
            <p:cNvSpPr>
              <a:spLocks noChangeShapeType="1"/>
            </p:cNvSpPr>
            <p:nvPr/>
          </p:nvSpPr>
          <p:spPr bwMode="auto">
            <a:xfrm flipH="1">
              <a:off x="472" y="3056"/>
              <a:ext cx="397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09" name="Line 35"/>
            <p:cNvSpPr>
              <a:spLocks noChangeShapeType="1"/>
            </p:cNvSpPr>
            <p:nvPr/>
          </p:nvSpPr>
          <p:spPr bwMode="auto">
            <a:xfrm flipH="1">
              <a:off x="857" y="3413"/>
              <a:ext cx="355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0" name="Line 36"/>
            <p:cNvSpPr>
              <a:spLocks noChangeShapeType="1"/>
            </p:cNvSpPr>
            <p:nvPr/>
          </p:nvSpPr>
          <p:spPr bwMode="auto">
            <a:xfrm>
              <a:off x="863" y="3056"/>
              <a:ext cx="337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1" name="Line 37"/>
            <p:cNvSpPr>
              <a:spLocks noChangeShapeType="1"/>
            </p:cNvSpPr>
            <p:nvPr/>
          </p:nvSpPr>
          <p:spPr bwMode="auto">
            <a:xfrm>
              <a:off x="492" y="3413"/>
              <a:ext cx="353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2" name="Text Box 32"/>
            <p:cNvSpPr txBox="1">
              <a:spLocks noChangeArrowheads="1"/>
            </p:cNvSpPr>
            <p:nvPr/>
          </p:nvSpPr>
          <p:spPr bwMode="auto">
            <a:xfrm>
              <a:off x="1124" y="3216"/>
              <a:ext cx="193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3" name="Text Box 27"/>
            <p:cNvSpPr txBox="1">
              <a:spLocks noChangeArrowheads="1"/>
            </p:cNvSpPr>
            <p:nvPr/>
          </p:nvSpPr>
          <p:spPr bwMode="auto">
            <a:xfrm>
              <a:off x="401" y="3210"/>
              <a:ext cx="193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4" name="Oval 42"/>
            <p:cNvSpPr>
              <a:spLocks noChangeArrowheads="1"/>
            </p:cNvSpPr>
            <p:nvPr/>
          </p:nvSpPr>
          <p:spPr bwMode="auto">
            <a:xfrm>
              <a:off x="2318" y="3041"/>
              <a:ext cx="707" cy="7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5" name="Text Box 46"/>
            <p:cNvSpPr txBox="1">
              <a:spLocks noChangeArrowheads="1"/>
            </p:cNvSpPr>
            <p:nvPr/>
          </p:nvSpPr>
          <p:spPr bwMode="auto">
            <a:xfrm>
              <a:off x="2585" y="3726"/>
              <a:ext cx="19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D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6" name="Text Box 41"/>
            <p:cNvSpPr txBox="1">
              <a:spLocks noChangeArrowheads="1"/>
            </p:cNvSpPr>
            <p:nvPr/>
          </p:nvSpPr>
          <p:spPr bwMode="auto">
            <a:xfrm>
              <a:off x="2154" y="3302"/>
              <a:ext cx="285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А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7" name="Text Box 51"/>
            <p:cNvSpPr txBox="1">
              <a:spLocks noChangeArrowheads="1"/>
            </p:cNvSpPr>
            <p:nvPr/>
          </p:nvSpPr>
          <p:spPr bwMode="auto">
            <a:xfrm>
              <a:off x="3009" y="3314"/>
              <a:ext cx="189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С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18" name="Line 43"/>
            <p:cNvSpPr>
              <a:spLocks noChangeShapeType="1"/>
            </p:cNvSpPr>
            <p:nvPr/>
          </p:nvSpPr>
          <p:spPr bwMode="auto">
            <a:xfrm flipH="1">
              <a:off x="2683" y="3041"/>
              <a:ext cx="0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19" name="Text Box 47"/>
            <p:cNvSpPr txBox="1">
              <a:spLocks noChangeArrowheads="1"/>
            </p:cNvSpPr>
            <p:nvPr/>
          </p:nvSpPr>
          <p:spPr bwMode="auto">
            <a:xfrm>
              <a:off x="2556" y="3402"/>
              <a:ext cx="188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20" name="Text Box 48"/>
            <p:cNvSpPr txBox="1">
              <a:spLocks noChangeArrowheads="1"/>
            </p:cNvSpPr>
            <p:nvPr/>
          </p:nvSpPr>
          <p:spPr bwMode="auto">
            <a:xfrm>
              <a:off x="2602" y="2898"/>
              <a:ext cx="191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В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21" name="Line 49"/>
            <p:cNvSpPr>
              <a:spLocks noChangeShapeType="1"/>
            </p:cNvSpPr>
            <p:nvPr/>
          </p:nvSpPr>
          <p:spPr bwMode="auto">
            <a:xfrm>
              <a:off x="2312" y="3398"/>
              <a:ext cx="7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2" name="Line 52"/>
            <p:cNvSpPr>
              <a:spLocks noChangeShapeType="1"/>
            </p:cNvSpPr>
            <p:nvPr/>
          </p:nvSpPr>
          <p:spPr bwMode="auto">
            <a:xfrm flipH="1">
              <a:off x="2305" y="3029"/>
              <a:ext cx="390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3" name="Line 53"/>
            <p:cNvSpPr>
              <a:spLocks noChangeShapeType="1"/>
            </p:cNvSpPr>
            <p:nvPr/>
          </p:nvSpPr>
          <p:spPr bwMode="auto">
            <a:xfrm flipH="1">
              <a:off x="2677" y="3392"/>
              <a:ext cx="348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4" name="Line 54"/>
            <p:cNvSpPr>
              <a:spLocks noChangeShapeType="1"/>
            </p:cNvSpPr>
            <p:nvPr/>
          </p:nvSpPr>
          <p:spPr bwMode="auto">
            <a:xfrm>
              <a:off x="2689" y="3035"/>
              <a:ext cx="330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5" name="Line 55"/>
            <p:cNvSpPr>
              <a:spLocks noChangeShapeType="1"/>
            </p:cNvSpPr>
            <p:nvPr/>
          </p:nvSpPr>
          <p:spPr bwMode="auto">
            <a:xfrm>
              <a:off x="2336" y="3402"/>
              <a:ext cx="32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6" name="Text Box 56"/>
            <p:cNvSpPr txBox="1">
              <a:spLocks noChangeArrowheads="1"/>
            </p:cNvSpPr>
            <p:nvPr/>
          </p:nvSpPr>
          <p:spPr bwMode="auto">
            <a:xfrm>
              <a:off x="2608" y="2844"/>
              <a:ext cx="142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27" name="Line 57"/>
            <p:cNvSpPr>
              <a:spLocks noChangeShapeType="1"/>
            </p:cNvSpPr>
            <p:nvPr/>
          </p:nvSpPr>
          <p:spPr bwMode="auto">
            <a:xfrm>
              <a:off x="2427" y="3136"/>
              <a:ext cx="501" cy="5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28" name="Text Box 58"/>
            <p:cNvSpPr txBox="1">
              <a:spLocks noChangeArrowheads="1"/>
            </p:cNvSpPr>
            <p:nvPr/>
          </p:nvSpPr>
          <p:spPr bwMode="auto">
            <a:xfrm>
              <a:off x="2419" y="3017"/>
              <a:ext cx="142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29" name="Text Box 59"/>
            <p:cNvSpPr txBox="1">
              <a:spLocks noChangeArrowheads="1"/>
            </p:cNvSpPr>
            <p:nvPr/>
          </p:nvSpPr>
          <p:spPr bwMode="auto">
            <a:xfrm>
              <a:off x="2769" y="3374"/>
              <a:ext cx="141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0" name="Line 61"/>
            <p:cNvSpPr>
              <a:spLocks noChangeShapeType="1"/>
            </p:cNvSpPr>
            <p:nvPr/>
          </p:nvSpPr>
          <p:spPr bwMode="auto">
            <a:xfrm flipV="1">
              <a:off x="2415" y="3144"/>
              <a:ext cx="523" cy="4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1" name="Text Box 62"/>
            <p:cNvSpPr txBox="1">
              <a:spLocks noChangeArrowheads="1"/>
            </p:cNvSpPr>
            <p:nvPr/>
          </p:nvSpPr>
          <p:spPr bwMode="auto">
            <a:xfrm>
              <a:off x="2414" y="3377"/>
              <a:ext cx="141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2" name="Text Box 50"/>
            <p:cNvSpPr txBox="1">
              <a:spLocks noChangeArrowheads="1"/>
            </p:cNvSpPr>
            <p:nvPr/>
          </p:nvSpPr>
          <p:spPr bwMode="auto">
            <a:xfrm>
              <a:off x="2944" y="3195"/>
              <a:ext cx="18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3" name="Text Box 60"/>
            <p:cNvSpPr txBox="1">
              <a:spLocks noChangeArrowheads="1"/>
            </p:cNvSpPr>
            <p:nvPr/>
          </p:nvSpPr>
          <p:spPr bwMode="auto">
            <a:xfrm>
              <a:off x="2779" y="3029"/>
              <a:ext cx="141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4" name="Text Box 45"/>
            <p:cNvSpPr txBox="1">
              <a:spLocks noChangeArrowheads="1"/>
            </p:cNvSpPr>
            <p:nvPr/>
          </p:nvSpPr>
          <p:spPr bwMode="auto">
            <a:xfrm>
              <a:off x="2243" y="3195"/>
              <a:ext cx="188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5" name="Text Box 44"/>
            <p:cNvSpPr txBox="1">
              <a:spLocks noChangeArrowheads="1"/>
            </p:cNvSpPr>
            <p:nvPr/>
          </p:nvSpPr>
          <p:spPr bwMode="auto">
            <a:xfrm>
              <a:off x="2608" y="3552"/>
              <a:ext cx="189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6" name="Oval 66"/>
            <p:cNvSpPr>
              <a:spLocks noChangeArrowheads="1"/>
            </p:cNvSpPr>
            <p:nvPr/>
          </p:nvSpPr>
          <p:spPr bwMode="auto">
            <a:xfrm>
              <a:off x="4424" y="3037"/>
              <a:ext cx="722" cy="7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7" name="Text Box 65"/>
            <p:cNvSpPr txBox="1">
              <a:spLocks noChangeArrowheads="1"/>
            </p:cNvSpPr>
            <p:nvPr/>
          </p:nvSpPr>
          <p:spPr bwMode="auto">
            <a:xfrm>
              <a:off x="4257" y="3298"/>
              <a:ext cx="291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А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38" name="Line 68"/>
            <p:cNvSpPr>
              <a:spLocks noChangeShapeType="1"/>
            </p:cNvSpPr>
            <p:nvPr/>
          </p:nvSpPr>
          <p:spPr bwMode="auto">
            <a:xfrm flipH="1">
              <a:off x="4797" y="3037"/>
              <a:ext cx="0" cy="7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39" name="Text Box 71"/>
            <p:cNvSpPr txBox="1">
              <a:spLocks noChangeArrowheads="1"/>
            </p:cNvSpPr>
            <p:nvPr/>
          </p:nvSpPr>
          <p:spPr bwMode="auto">
            <a:xfrm>
              <a:off x="4697" y="3722"/>
              <a:ext cx="19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D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40" name="Text Box 73"/>
            <p:cNvSpPr txBox="1">
              <a:spLocks noChangeArrowheads="1"/>
            </p:cNvSpPr>
            <p:nvPr/>
          </p:nvSpPr>
          <p:spPr bwMode="auto">
            <a:xfrm>
              <a:off x="4714" y="2894"/>
              <a:ext cx="195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В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41" name="Line 74"/>
            <p:cNvSpPr>
              <a:spLocks noChangeShapeType="1"/>
            </p:cNvSpPr>
            <p:nvPr/>
          </p:nvSpPr>
          <p:spPr bwMode="auto">
            <a:xfrm>
              <a:off x="4418" y="3394"/>
              <a:ext cx="7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2" name="Text Box 76"/>
            <p:cNvSpPr txBox="1">
              <a:spLocks noChangeArrowheads="1"/>
            </p:cNvSpPr>
            <p:nvPr/>
          </p:nvSpPr>
          <p:spPr bwMode="auto">
            <a:xfrm>
              <a:off x="5129" y="3310"/>
              <a:ext cx="193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С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43" name="Line 77"/>
            <p:cNvSpPr>
              <a:spLocks noChangeShapeType="1"/>
            </p:cNvSpPr>
            <p:nvPr/>
          </p:nvSpPr>
          <p:spPr bwMode="auto">
            <a:xfrm flipH="1">
              <a:off x="4422" y="3031"/>
              <a:ext cx="381" cy="3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4" name="Line 78"/>
            <p:cNvSpPr>
              <a:spLocks noChangeShapeType="1"/>
            </p:cNvSpPr>
            <p:nvPr/>
          </p:nvSpPr>
          <p:spPr bwMode="auto">
            <a:xfrm flipH="1">
              <a:off x="4791" y="3388"/>
              <a:ext cx="355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5" name="Line 79"/>
            <p:cNvSpPr>
              <a:spLocks noChangeShapeType="1"/>
            </p:cNvSpPr>
            <p:nvPr/>
          </p:nvSpPr>
          <p:spPr bwMode="auto">
            <a:xfrm>
              <a:off x="4803" y="3031"/>
              <a:ext cx="336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6" name="Line 80"/>
            <p:cNvSpPr>
              <a:spLocks noChangeShapeType="1"/>
            </p:cNvSpPr>
            <p:nvPr/>
          </p:nvSpPr>
          <p:spPr bwMode="auto">
            <a:xfrm>
              <a:off x="4425" y="3388"/>
              <a:ext cx="347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7" name="Text Box 81"/>
            <p:cNvSpPr txBox="1">
              <a:spLocks noChangeArrowheads="1"/>
            </p:cNvSpPr>
            <p:nvPr/>
          </p:nvSpPr>
          <p:spPr bwMode="auto">
            <a:xfrm>
              <a:off x="4720" y="2840"/>
              <a:ext cx="145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48" name="Line 82"/>
            <p:cNvSpPr>
              <a:spLocks noChangeShapeType="1"/>
            </p:cNvSpPr>
            <p:nvPr/>
          </p:nvSpPr>
          <p:spPr bwMode="auto">
            <a:xfrm>
              <a:off x="4535" y="3132"/>
              <a:ext cx="511" cy="5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49" name="Text Box 84"/>
            <p:cNvSpPr txBox="1">
              <a:spLocks noChangeArrowheads="1"/>
            </p:cNvSpPr>
            <p:nvPr/>
          </p:nvSpPr>
          <p:spPr bwMode="auto">
            <a:xfrm>
              <a:off x="4884" y="3376"/>
              <a:ext cx="144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50" name="Line 86"/>
            <p:cNvSpPr>
              <a:spLocks noChangeShapeType="1"/>
            </p:cNvSpPr>
            <p:nvPr/>
          </p:nvSpPr>
          <p:spPr bwMode="auto">
            <a:xfrm flipV="1">
              <a:off x="4523" y="3140"/>
              <a:ext cx="533" cy="4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1" name="Text Box 88"/>
            <p:cNvSpPr txBox="1">
              <a:spLocks noChangeArrowheads="1"/>
            </p:cNvSpPr>
            <p:nvPr/>
          </p:nvSpPr>
          <p:spPr bwMode="auto">
            <a:xfrm>
              <a:off x="4526" y="3055"/>
              <a:ext cx="193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К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52" name="Text Box 90"/>
            <p:cNvSpPr txBox="1">
              <a:spLocks noChangeArrowheads="1"/>
            </p:cNvSpPr>
            <p:nvPr/>
          </p:nvSpPr>
          <p:spPr bwMode="auto">
            <a:xfrm>
              <a:off x="4430" y="3466"/>
              <a:ext cx="19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N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53" name="Text Box 91"/>
            <p:cNvSpPr txBox="1">
              <a:spLocks noChangeArrowheads="1"/>
            </p:cNvSpPr>
            <p:nvPr/>
          </p:nvSpPr>
          <p:spPr bwMode="auto">
            <a:xfrm>
              <a:off x="4971" y="3132"/>
              <a:ext cx="193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ru-RU" sz="1200">
                  <a:latin typeface="Times New Roman" pitchFamily="18" charset="0"/>
                </a:rPr>
                <a:t>L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54" name="Line 92"/>
            <p:cNvSpPr>
              <a:spLocks noChangeShapeType="1"/>
            </p:cNvSpPr>
            <p:nvPr/>
          </p:nvSpPr>
          <p:spPr bwMode="auto">
            <a:xfrm>
              <a:off x="4616" y="3210"/>
              <a:ext cx="3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5" name="Line 93"/>
            <p:cNvSpPr>
              <a:spLocks noChangeShapeType="1"/>
            </p:cNvSpPr>
            <p:nvPr/>
          </p:nvSpPr>
          <p:spPr bwMode="auto">
            <a:xfrm>
              <a:off x="4616" y="3567"/>
              <a:ext cx="33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6" name="Line 94"/>
            <p:cNvSpPr>
              <a:spLocks noChangeShapeType="1"/>
            </p:cNvSpPr>
            <p:nvPr/>
          </p:nvSpPr>
          <p:spPr bwMode="auto">
            <a:xfrm>
              <a:off x="4598" y="3204"/>
              <a:ext cx="0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7" name="Line 95"/>
            <p:cNvSpPr>
              <a:spLocks noChangeShapeType="1"/>
            </p:cNvSpPr>
            <p:nvPr/>
          </p:nvSpPr>
          <p:spPr bwMode="auto">
            <a:xfrm>
              <a:off x="4971" y="3204"/>
              <a:ext cx="0" cy="3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758" name="Text Box 75"/>
            <p:cNvSpPr txBox="1">
              <a:spLocks noChangeArrowheads="1"/>
            </p:cNvSpPr>
            <p:nvPr/>
          </p:nvSpPr>
          <p:spPr bwMode="auto">
            <a:xfrm>
              <a:off x="5063" y="3197"/>
              <a:ext cx="193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59" name="Text Box 85"/>
            <p:cNvSpPr txBox="1">
              <a:spLocks noChangeArrowheads="1"/>
            </p:cNvSpPr>
            <p:nvPr/>
          </p:nvSpPr>
          <p:spPr bwMode="auto">
            <a:xfrm>
              <a:off x="4895" y="3019"/>
              <a:ext cx="144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0" name="Text Box 83"/>
            <p:cNvSpPr txBox="1">
              <a:spLocks noChangeArrowheads="1"/>
            </p:cNvSpPr>
            <p:nvPr/>
          </p:nvSpPr>
          <p:spPr bwMode="auto">
            <a:xfrm>
              <a:off x="4534" y="3013"/>
              <a:ext cx="144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1" name="Text Box 87"/>
            <p:cNvSpPr txBox="1">
              <a:spLocks noChangeArrowheads="1"/>
            </p:cNvSpPr>
            <p:nvPr/>
          </p:nvSpPr>
          <p:spPr bwMode="auto">
            <a:xfrm>
              <a:off x="4522" y="3367"/>
              <a:ext cx="144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2" name="Text Box 89"/>
            <p:cNvSpPr txBox="1">
              <a:spLocks noChangeArrowheads="1"/>
            </p:cNvSpPr>
            <p:nvPr/>
          </p:nvSpPr>
          <p:spPr bwMode="auto">
            <a:xfrm>
              <a:off x="4853" y="3566"/>
              <a:ext cx="240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М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3" name="Text Box 69"/>
            <p:cNvSpPr txBox="1">
              <a:spLocks noChangeArrowheads="1"/>
            </p:cNvSpPr>
            <p:nvPr/>
          </p:nvSpPr>
          <p:spPr bwMode="auto">
            <a:xfrm>
              <a:off x="4720" y="3548"/>
              <a:ext cx="193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4" name="Text Box 70"/>
            <p:cNvSpPr txBox="1">
              <a:spLocks noChangeArrowheads="1"/>
            </p:cNvSpPr>
            <p:nvPr/>
          </p:nvSpPr>
          <p:spPr bwMode="auto">
            <a:xfrm>
              <a:off x="4347" y="3197"/>
              <a:ext cx="193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5" name="Text Box 67"/>
            <p:cNvSpPr txBox="1">
              <a:spLocks noChangeArrowheads="1"/>
            </p:cNvSpPr>
            <p:nvPr/>
          </p:nvSpPr>
          <p:spPr bwMode="auto">
            <a:xfrm>
              <a:off x="4722" y="3197"/>
              <a:ext cx="192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2400" b="1">
                  <a:latin typeface="Times New Roman" pitchFamily="18" charset="0"/>
                </a:rPr>
                <a:t>.</a:t>
              </a:r>
              <a:endParaRPr lang="ru-RU" altLang="ru-RU">
                <a:latin typeface="Times New Roman" pitchFamily="18" charset="0"/>
              </a:endParaRPr>
            </a:p>
          </p:txBody>
        </p:sp>
        <p:sp>
          <p:nvSpPr>
            <p:cNvPr id="27766" name="Text Box 72"/>
            <p:cNvSpPr txBox="1">
              <a:spLocks noChangeArrowheads="1"/>
            </p:cNvSpPr>
            <p:nvPr/>
          </p:nvSpPr>
          <p:spPr bwMode="auto">
            <a:xfrm>
              <a:off x="4673" y="3369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altLang="ru-RU" sz="1200">
                  <a:latin typeface="Times New Roman" pitchFamily="18" charset="0"/>
                </a:rPr>
                <a:t>О</a:t>
              </a:r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56482" name="Text Box 162"/>
          <p:cNvSpPr txBox="1">
            <a:spLocks noChangeArrowheads="1"/>
          </p:cNvSpPr>
          <p:nvPr/>
        </p:nvSpPr>
        <p:spPr bwMode="auto">
          <a:xfrm>
            <a:off x="1908175" y="1268413"/>
            <a:ext cx="496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altLang="ru-RU" sz="2400" b="1">
                <a:latin typeface="Times New Roman" pitchFamily="18" charset="0"/>
              </a:rPr>
              <a:t>Построение схемы</a:t>
            </a:r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27652" name="TextBox 119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4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4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  <p:bldP spid="564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Рис. 6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771775" y="1412875"/>
            <a:ext cx="3600450" cy="464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Line 4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84175" y="393700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МОДЕЛЬ ОРИГАМИ </a:t>
            </a:r>
            <a:r>
              <a:rPr lang="ru-RU" sz="4000" b="1">
                <a:solidFill>
                  <a:srgbClr val="A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«ВОРОНА»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0800" y="3959225"/>
            <a:ext cx="2674938" cy="1917700"/>
            <a:chOff x="0" y="2478"/>
            <a:chExt cx="1746" cy="1315"/>
          </a:xfrm>
        </p:grpSpPr>
        <p:sp>
          <p:nvSpPr>
            <p:cNvPr id="28687" name="Rectangle 7"/>
            <p:cNvSpPr>
              <a:spLocks noChangeArrowheads="1"/>
            </p:cNvSpPr>
            <p:nvPr/>
          </p:nvSpPr>
          <p:spPr bwMode="auto">
            <a:xfrm>
              <a:off x="0" y="2478"/>
              <a:ext cx="1746" cy="131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rgbClr val="FF6600"/>
                </a:solidFill>
              </a:endParaRPr>
            </a:p>
          </p:txBody>
        </p:sp>
        <p:pic>
          <p:nvPicPr>
            <p:cNvPr id="28688" name="Picture 8" descr="IMG_391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792639" flipV="1">
              <a:off x="22" y="2518"/>
              <a:ext cx="1687" cy="1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0800" y="1608138"/>
            <a:ext cx="2627313" cy="2016125"/>
            <a:chOff x="0" y="981"/>
            <a:chExt cx="1746" cy="1360"/>
          </a:xfrm>
        </p:grpSpPr>
        <p:sp>
          <p:nvSpPr>
            <p:cNvPr id="28685" name="Rectangle 10"/>
            <p:cNvSpPr>
              <a:spLocks noChangeArrowheads="1"/>
            </p:cNvSpPr>
            <p:nvPr/>
          </p:nvSpPr>
          <p:spPr bwMode="auto">
            <a:xfrm>
              <a:off x="0" y="981"/>
              <a:ext cx="1746" cy="136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rgbClr val="FF6600"/>
                </a:solidFill>
              </a:endParaRPr>
            </a:p>
          </p:txBody>
        </p:sp>
        <p:pic>
          <p:nvPicPr>
            <p:cNvPr id="28686" name="Picture 11" descr="IMG_390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" y="1026"/>
              <a:ext cx="1701" cy="1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505575" y="3933825"/>
            <a:ext cx="2555875" cy="2016125"/>
            <a:chOff x="4098" y="2478"/>
            <a:chExt cx="1610" cy="1270"/>
          </a:xfrm>
        </p:grpSpPr>
        <p:sp>
          <p:nvSpPr>
            <p:cNvPr id="28683" name="Rectangle 13"/>
            <p:cNvSpPr>
              <a:spLocks noChangeArrowheads="1"/>
            </p:cNvSpPr>
            <p:nvPr/>
          </p:nvSpPr>
          <p:spPr bwMode="auto">
            <a:xfrm>
              <a:off x="4098" y="2478"/>
              <a:ext cx="1610" cy="127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rgbClr val="FF6600"/>
                </a:solidFill>
              </a:endParaRPr>
            </a:p>
          </p:txBody>
        </p:sp>
        <p:pic>
          <p:nvPicPr>
            <p:cNvPr id="28684" name="Picture 14" descr="IMG_3914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149" y="2505"/>
              <a:ext cx="1498" cy="1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456363" y="1497013"/>
            <a:ext cx="2627312" cy="2232025"/>
            <a:chOff x="4105" y="935"/>
            <a:chExt cx="1655" cy="1406"/>
          </a:xfrm>
        </p:grpSpPr>
        <p:sp>
          <p:nvSpPr>
            <p:cNvPr id="28681" name="Rectangle 16"/>
            <p:cNvSpPr>
              <a:spLocks noChangeArrowheads="1"/>
            </p:cNvSpPr>
            <p:nvPr/>
          </p:nvSpPr>
          <p:spPr bwMode="auto">
            <a:xfrm>
              <a:off x="4105" y="935"/>
              <a:ext cx="1655" cy="1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rgbClr val="FF6600"/>
                </a:solidFill>
              </a:endParaRPr>
            </a:p>
          </p:txBody>
        </p:sp>
        <p:pic>
          <p:nvPicPr>
            <p:cNvPr id="28682" name="Picture 17" descr="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45" y="979"/>
              <a:ext cx="1570" cy="1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80" name="TextBox 1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4" name="Picture 6" descr="Рис.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1376363"/>
            <a:ext cx="3863975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Line 4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84175" y="393700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МОДЕЛЬ ОРИГАМИ </a:t>
            </a:r>
            <a:r>
              <a:rPr lang="ru-RU" sz="4000" b="1">
                <a:solidFill>
                  <a:srgbClr val="A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«КОЛИБРИ»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74625" y="1458913"/>
            <a:ext cx="2376488" cy="2232025"/>
            <a:chOff x="158" y="935"/>
            <a:chExt cx="1497" cy="1406"/>
          </a:xfrm>
        </p:grpSpPr>
        <p:sp>
          <p:nvSpPr>
            <p:cNvPr id="29711" name="Rectangle 7"/>
            <p:cNvSpPr>
              <a:spLocks noChangeArrowheads="1"/>
            </p:cNvSpPr>
            <p:nvPr/>
          </p:nvSpPr>
          <p:spPr bwMode="auto">
            <a:xfrm>
              <a:off x="158" y="935"/>
              <a:ext cx="1497" cy="1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>
                <a:solidFill>
                  <a:srgbClr val="FF6600"/>
                </a:solidFill>
              </a:endParaRPr>
            </a:p>
          </p:txBody>
        </p:sp>
        <p:pic>
          <p:nvPicPr>
            <p:cNvPr id="29712" name="Picture 8" descr="IMG_3885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9" y="980"/>
              <a:ext cx="1406" cy="1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0800" y="3848100"/>
            <a:ext cx="2627313" cy="2160588"/>
            <a:chOff x="0" y="2432"/>
            <a:chExt cx="1655" cy="1361"/>
          </a:xfrm>
        </p:grpSpPr>
        <p:sp>
          <p:nvSpPr>
            <p:cNvPr id="29709" name="Rectangle 10"/>
            <p:cNvSpPr>
              <a:spLocks noChangeArrowheads="1"/>
            </p:cNvSpPr>
            <p:nvPr/>
          </p:nvSpPr>
          <p:spPr bwMode="auto">
            <a:xfrm>
              <a:off x="0" y="2432"/>
              <a:ext cx="1655" cy="1361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29710" name="Picture 11" descr="IMG_392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6" y="2475"/>
              <a:ext cx="1536" cy="1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723063" y="1552575"/>
            <a:ext cx="2305050" cy="2232025"/>
            <a:chOff x="4195" y="890"/>
            <a:chExt cx="1452" cy="1406"/>
          </a:xfrm>
        </p:grpSpPr>
        <p:sp>
          <p:nvSpPr>
            <p:cNvPr id="29707" name="Rectangle 13"/>
            <p:cNvSpPr>
              <a:spLocks noChangeArrowheads="1"/>
            </p:cNvSpPr>
            <p:nvPr/>
          </p:nvSpPr>
          <p:spPr bwMode="auto">
            <a:xfrm>
              <a:off x="4195" y="890"/>
              <a:ext cx="1452" cy="140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29708" name="Picture 14" descr="IMG_392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241" y="959"/>
              <a:ext cx="1369" cy="1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689725" y="4051300"/>
            <a:ext cx="2376488" cy="1873250"/>
            <a:chOff x="4150" y="2432"/>
            <a:chExt cx="1497" cy="1180"/>
          </a:xfrm>
        </p:grpSpPr>
        <p:sp>
          <p:nvSpPr>
            <p:cNvPr id="29705" name="Rectangle 16"/>
            <p:cNvSpPr>
              <a:spLocks noChangeArrowheads="1"/>
            </p:cNvSpPr>
            <p:nvPr/>
          </p:nvSpPr>
          <p:spPr bwMode="auto">
            <a:xfrm>
              <a:off x="4150" y="2432"/>
              <a:ext cx="1497" cy="118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29706" name="Picture 17" descr="Урок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209" y="2486"/>
              <a:ext cx="1393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9704" name="TextBox 1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8" name="Picture 6" descr="Рис.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0638" y="1390650"/>
            <a:ext cx="3684587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Line 4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4175" y="360363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МОДЕЛЬ ОРИГАМИ </a:t>
            </a:r>
            <a:r>
              <a:rPr lang="ru-RU" sz="4000" b="1">
                <a:solidFill>
                  <a:srgbClr val="A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«ЗВЕРЯТА»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3500" y="3789363"/>
            <a:ext cx="2411413" cy="2087562"/>
            <a:chOff x="0" y="2387"/>
            <a:chExt cx="1519" cy="1315"/>
          </a:xfrm>
        </p:grpSpPr>
        <p:sp>
          <p:nvSpPr>
            <p:cNvPr id="30735" name="Rectangle 7"/>
            <p:cNvSpPr>
              <a:spLocks noChangeArrowheads="1"/>
            </p:cNvSpPr>
            <p:nvPr/>
          </p:nvSpPr>
          <p:spPr bwMode="auto">
            <a:xfrm>
              <a:off x="0" y="2387"/>
              <a:ext cx="1519" cy="131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30736" name="Picture 8" descr="IMG_389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" y="2437"/>
              <a:ext cx="1442" cy="1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376988" y="1557338"/>
            <a:ext cx="2663825" cy="2016125"/>
            <a:chOff x="3969" y="981"/>
            <a:chExt cx="1678" cy="1270"/>
          </a:xfrm>
        </p:grpSpPr>
        <p:sp>
          <p:nvSpPr>
            <p:cNvPr id="30733" name="Rectangle 10"/>
            <p:cNvSpPr>
              <a:spLocks noChangeArrowheads="1"/>
            </p:cNvSpPr>
            <p:nvPr/>
          </p:nvSpPr>
          <p:spPr bwMode="auto">
            <a:xfrm>
              <a:off x="3969" y="981"/>
              <a:ext cx="1678" cy="127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30734" name="Picture 11" descr="IMG_388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014" y="1026"/>
              <a:ext cx="1588" cy="1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7625" y="1557338"/>
            <a:ext cx="2449513" cy="2016125"/>
            <a:chOff x="30" y="981"/>
            <a:chExt cx="1543" cy="1270"/>
          </a:xfrm>
        </p:grpSpPr>
        <p:sp>
          <p:nvSpPr>
            <p:cNvPr id="30731" name="Rectangle 13"/>
            <p:cNvSpPr>
              <a:spLocks noChangeArrowheads="1"/>
            </p:cNvSpPr>
            <p:nvPr/>
          </p:nvSpPr>
          <p:spPr bwMode="auto">
            <a:xfrm>
              <a:off x="30" y="981"/>
              <a:ext cx="1543" cy="127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30732" name="Picture 14" descr="IMG_389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1" y="1034"/>
              <a:ext cx="1451" cy="1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334125" y="3789363"/>
            <a:ext cx="2736850" cy="2087562"/>
            <a:chOff x="3990" y="2387"/>
            <a:chExt cx="1724" cy="1315"/>
          </a:xfrm>
        </p:grpSpPr>
        <p:sp>
          <p:nvSpPr>
            <p:cNvPr id="30729" name="Rectangle 16"/>
            <p:cNvSpPr>
              <a:spLocks noChangeArrowheads="1"/>
            </p:cNvSpPr>
            <p:nvPr/>
          </p:nvSpPr>
          <p:spPr bwMode="auto">
            <a:xfrm>
              <a:off x="3990" y="2387"/>
              <a:ext cx="1724" cy="131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 w="50800" cmpd="dbl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pic>
          <p:nvPicPr>
            <p:cNvPr id="30730" name="Picture 17" descr="IMG_389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041" y="2440"/>
              <a:ext cx="1633" cy="1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28" name="TextBox 1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303213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Выводы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7463" y="2060575"/>
            <a:ext cx="84423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знакомит на практике с основными геометрическими понятиями;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развивает умение мысленно оперировать с объемными предметами;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развивает умение использовать различные языки оригами;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развивает творческие и исследовательские способности;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обеспечивает развитие мелкой моторики пальцев рук;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развивает уверенность в своих силах и  способностях;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учит совершать действия по алгоритму;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стимулирует развитие памяти.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Ø"/>
            </a:pPr>
            <a:endParaRPr lang="ru-RU" altLang="ru-RU" sz="20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1747" name="Line 5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059113" y="1412875"/>
            <a:ext cx="2881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3200" b="1">
                <a:solidFill>
                  <a:srgbClr val="A80000"/>
                </a:solidFill>
                <a:latin typeface="Times New Roman" pitchFamily="18" charset="0"/>
              </a:rPr>
              <a:t>Оригами</a:t>
            </a:r>
            <a:endParaRPr lang="ru-RU" altLang="ru-RU" sz="2400">
              <a:solidFill>
                <a:srgbClr val="A80000"/>
              </a:solidFill>
              <a:latin typeface="Times New Roman" pitchFamily="18" charset="0"/>
            </a:endParaRPr>
          </a:p>
        </p:txBody>
      </p:sp>
      <p:pic>
        <p:nvPicPr>
          <p:cNvPr id="18441" name="Picture 9" descr="цве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3933825"/>
            <a:ext cx="2303462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Box 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36" grpId="0"/>
      <p:bldP spid="184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3276600" y="2924175"/>
            <a:ext cx="2879725" cy="1600200"/>
          </a:xfrm>
          <a:prstGeom prst="star32">
            <a:avLst>
              <a:gd name="adj" fmla="val 37500"/>
            </a:avLst>
          </a:prstGeom>
          <a:gradFill rotWithShape="1">
            <a:gsLst>
              <a:gs pos="0">
                <a:srgbClr val="FF505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endParaRPr lang="ru-RU" altLang="ru-RU" sz="1600" b="1" i="1">
              <a:latin typeface="Arial" charset="0"/>
            </a:endParaRPr>
          </a:p>
          <a:p>
            <a:pPr marL="342900" indent="-342900" algn="ctr">
              <a:lnSpc>
                <a:spcPct val="80000"/>
              </a:lnSpc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ОРИГАМИ</a:t>
            </a: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608013" y="4208463"/>
            <a:ext cx="2898775" cy="1481137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скульптура</a:t>
            </a: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1530350" y="1158875"/>
            <a:ext cx="2689225" cy="1728788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педагогика</a:t>
            </a:r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6642100" y="2133600"/>
            <a:ext cx="2322513" cy="1870075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живопись</a:t>
            </a:r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352425" y="2586038"/>
            <a:ext cx="2520950" cy="1728787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математика</a:t>
            </a: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4829175" y="2565400"/>
            <a:ext cx="390525" cy="4302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V="1">
            <a:off x="5961063" y="3213100"/>
            <a:ext cx="863600" cy="2968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5600700" y="4318000"/>
            <a:ext cx="865188" cy="2159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3179763" y="4160838"/>
            <a:ext cx="533400" cy="457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 flipV="1">
            <a:off x="2700338" y="3433763"/>
            <a:ext cx="647700" cy="666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 flipV="1">
            <a:off x="3817938" y="2387600"/>
            <a:ext cx="504825" cy="5921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519113" y="539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ПРИМЕНЕНИЕ ОРИГАМИ</a:t>
            </a: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6223000" y="3971925"/>
            <a:ext cx="2597150" cy="1728788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психология</a:t>
            </a:r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>
            <a:off x="4360863" y="1146175"/>
            <a:ext cx="2519362" cy="1800225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формальный </a:t>
            </a:r>
            <a:endParaRPr lang="ru-RU" altLang="ru-RU" sz="1000" b="1" i="1">
              <a:solidFill>
                <a:schemeClr val="tx2"/>
              </a:solidFill>
              <a:latin typeface="Times New Roman" pitchFamily="18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этикет</a:t>
            </a:r>
          </a:p>
        </p:txBody>
      </p: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3448050" y="4508500"/>
            <a:ext cx="3179763" cy="1800225"/>
          </a:xfrm>
          <a:prstGeom prst="irregularSeal1">
            <a:avLst/>
          </a:prstGeom>
          <a:gradFill rotWithShape="1">
            <a:gsLst>
              <a:gs pos="0">
                <a:srgbClr val="FFFFFF"/>
              </a:gs>
              <a:gs pos="100000">
                <a:srgbClr val="CC0000">
                  <a:alpha val="78998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900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космическая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ru-RU" altLang="ru-RU" sz="2400" b="1" i="1">
                <a:solidFill>
                  <a:schemeClr val="tx2"/>
                </a:solidFill>
                <a:latin typeface="Times New Roman" pitchFamily="18" charset="0"/>
              </a:rPr>
              <a:t>промышленность</a:t>
            </a:r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4881563" y="4457700"/>
            <a:ext cx="122237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2787" name="TextBox 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796" grpId="0" animBg="1"/>
      <p:bldP spid="33798" grpId="0" animBg="1"/>
      <p:bldP spid="33799" grpId="0" animBg="1"/>
      <p:bldP spid="33802" grpId="0" animBg="1"/>
      <p:bldP spid="33803" grpId="0" animBg="1"/>
      <p:bldP spid="33803" grpId="1" animBg="1"/>
      <p:bldP spid="33804" grpId="0" animBg="1"/>
      <p:bldP spid="33804" grpId="1" animBg="1"/>
      <p:bldP spid="33805" grpId="0" animBg="1"/>
      <p:bldP spid="33805" grpId="1" animBg="1"/>
      <p:bldP spid="33807" grpId="0" animBg="1"/>
      <p:bldP spid="33807" grpId="1" animBg="1"/>
      <p:bldP spid="33808" grpId="0" animBg="1"/>
      <p:bldP spid="33808" grpId="1" animBg="1"/>
      <p:bldP spid="33809" grpId="0" animBg="1"/>
      <p:bldP spid="33809" grpId="1" animBg="1"/>
      <p:bldP spid="33812" grpId="0" animBg="1"/>
      <p:bldP spid="33813" grpId="0" animBg="1"/>
      <p:bldP spid="33814" grpId="0" animBg="1"/>
      <p:bldP spid="33815" grpId="0" animBg="1"/>
      <p:bldP spid="3381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950" y="2349500"/>
            <a:ext cx="8928100" cy="19383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Закончить практическую работу №3 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«Моделирование простейших фигур из бумаги».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3350" y="188913"/>
            <a:ext cx="5749925" cy="1016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6000" b="1" i="1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 </a:t>
            </a:r>
            <a:endParaRPr lang="ru-RU" sz="600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ПРОБЛЕМА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23850" y="1341438"/>
            <a:ext cx="9144000" cy="1008062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ru-RU" altLang="ru-RU" sz="2400" b="1" smtClean="0">
                <a:solidFill>
                  <a:schemeClr val="tx2"/>
                </a:solidFill>
                <a:latin typeface="Times New Roman" pitchFamily="18" charset="0"/>
              </a:rPr>
              <a:t>             </a:t>
            </a:r>
            <a:r>
              <a:rPr lang="ru-RU" altLang="ru-RU" sz="2400" b="1" smtClean="0">
                <a:latin typeface="Times New Roman" pitchFamily="18" charset="0"/>
              </a:rPr>
              <a:t>Оригами</a:t>
            </a:r>
            <a:r>
              <a:rPr lang="ru-RU" altLang="ru-RU" sz="2400" b="1" smtClean="0">
                <a:solidFill>
                  <a:schemeClr val="tx2"/>
                </a:solidFill>
                <a:latin typeface="Times New Roman" pitchFamily="18" charset="0"/>
              </a:rPr>
              <a:t> – это искусство создания моделей различных предметов, животных, птиц, цветов путем сгибания листа бумаги.</a:t>
            </a:r>
            <a:r>
              <a:rPr lang="ru-RU" altLang="ru-RU" sz="2400" b="1" smtClean="0">
                <a:latin typeface="Times New Roman" pitchFamily="18" charset="0"/>
              </a:rPr>
              <a:t> </a:t>
            </a:r>
            <a:endParaRPr lang="ru-RU" altLang="ru-RU" sz="2400" b="1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6150" name="Picture 6" descr="Роза Кавасаки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530475"/>
            <a:ext cx="25288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3203575" y="5229225"/>
            <a:ext cx="5940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charset="0"/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95288" y="4298950"/>
            <a:ext cx="59769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и</a:t>
            </a:r>
            <a:r>
              <a:rPr lang="ru-RU" altLang="ru-RU" sz="2400" b="1">
                <a:latin typeface="Times New Roman" pitchFamily="18" charset="0"/>
              </a:rPr>
              <a:t> невостребованности </a:t>
            </a: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оригами</a:t>
            </a:r>
            <a:r>
              <a:rPr lang="ru-RU" altLang="ru-RU">
                <a:latin typeface="Arial" charset="0"/>
              </a:rPr>
              <a:t> </a:t>
            </a: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как математического метода, направленного на изучение объектов окружающей нас действительности.</a:t>
            </a:r>
          </a:p>
        </p:txBody>
      </p:sp>
      <p:sp>
        <p:nvSpPr>
          <p:cNvPr id="16390" name="Line 17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6163" name="Picture 19" descr="Оригами (продолжаем)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6859588" y="3933825"/>
            <a:ext cx="1976437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987675" y="2349500"/>
            <a:ext cx="5976938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ru-RU" altLang="ru-RU" sz="2400" b="1">
                <a:latin typeface="Times New Roman" pitchFamily="18" charset="0"/>
              </a:rPr>
              <a:t>     Проблема</a:t>
            </a:r>
            <a:r>
              <a:rPr lang="ru-RU" altLang="ru-RU" sz="2400">
                <a:latin typeface="Times New Roman" pitchFamily="18" charset="0"/>
              </a:rPr>
              <a:t> </a:t>
            </a: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состоит в </a:t>
            </a:r>
            <a:r>
              <a:rPr lang="ru-RU" altLang="ru-RU" sz="2400" b="1">
                <a:latin typeface="Times New Roman" pitchFamily="18" charset="0"/>
              </a:rPr>
              <a:t>одностороннем восприятии</a:t>
            </a: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 оригами как японского искусства складывания фигурок для души, увлечения, творческого поиска в создании новых шедевров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АКТУАЛЬНОСТЬ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28925" y="2924175"/>
            <a:ext cx="6156325" cy="3024188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ru-RU" altLang="ru-RU" sz="3600" smtClean="0">
                <a:solidFill>
                  <a:schemeClr val="tx2"/>
                </a:solidFill>
                <a:latin typeface="Times New Roman" pitchFamily="18" charset="0"/>
              </a:rPr>
              <a:t>        </a:t>
            </a:r>
            <a:r>
              <a:rPr lang="ru-RU" altLang="ru-RU" sz="2200" b="1" smtClean="0">
                <a:solidFill>
                  <a:schemeClr val="tx2"/>
                </a:solidFill>
                <a:latin typeface="Times New Roman" pitchFamily="18" charset="0"/>
              </a:rPr>
              <a:t>Изучение превращений квадратного листа бумаги один из наиболее интересных путей создания образов плоских и пространственных геометрических фигур, накопления практического опыта работы с ними, изучения серьезных вопросов евклидовой геометрии.</a:t>
            </a:r>
            <a:r>
              <a:rPr lang="ru-RU" altLang="ru-RU" sz="2200" b="1" smtClean="0">
                <a:latin typeface="Times New Roman" pitchFamily="18" charset="0"/>
              </a:rPr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168650" y="1797050"/>
            <a:ext cx="58674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       </a:t>
            </a:r>
            <a:r>
              <a:rPr lang="ru-RU" altLang="ru-RU" sz="2200" b="1">
                <a:solidFill>
                  <a:schemeClr val="tx2"/>
                </a:solidFill>
                <a:latin typeface="Times New Roman" pitchFamily="18" charset="0"/>
              </a:rPr>
              <a:t>Образную, наглядную модель евклидовой геометрии позволяет создать </a:t>
            </a:r>
            <a:r>
              <a:rPr lang="ru-RU" altLang="ru-RU" sz="2200" b="1">
                <a:latin typeface="Times New Roman" pitchFamily="18" charset="0"/>
              </a:rPr>
              <a:t>оригами.</a:t>
            </a:r>
          </a:p>
        </p:txBody>
      </p:sp>
      <p:sp>
        <p:nvSpPr>
          <p:cNvPr id="17412" name="Line 8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178" name="Picture 10" descr="orig_2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100" y="1528763"/>
            <a:ext cx="29527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ЦЕЛЬ И ЗАДАЧИ ЗАНЯТИЯ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229600" cy="1584325"/>
          </a:xfrm>
        </p:spPr>
        <p:txBody>
          <a:bodyPr/>
          <a:lstStyle/>
          <a:p>
            <a:pPr algn="just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smtClean="0">
                <a:solidFill>
                  <a:schemeClr val="tx2"/>
                </a:solidFill>
                <a:latin typeface="Times New Roman" pitchFamily="18" charset="0"/>
              </a:rPr>
              <a:t>исследовать аспекты влияния оригами на процесс изучения геометрических объектов; </a:t>
            </a:r>
          </a:p>
          <a:p>
            <a:pPr algn="just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smtClean="0">
                <a:solidFill>
                  <a:schemeClr val="tx2"/>
                </a:solidFill>
                <a:latin typeface="Times New Roman" pitchFamily="18" charset="0"/>
              </a:rPr>
              <a:t>обосновать закономерность применения оригами к решению математических задач.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95288" y="3573463"/>
            <a:ext cx="1728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b="1">
              <a:latin typeface="Times New Roman" pitchFamily="18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11188" y="3284538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latin typeface="Times New Roman" pitchFamily="18" charset="0"/>
              </a:rPr>
              <a:t>Задачи: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11188" y="1341438"/>
            <a:ext cx="2376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sz="2400" b="1">
                <a:latin typeface="Times New Roman" pitchFamily="18" charset="0"/>
              </a:rPr>
              <a:t>Цель: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50825" y="3716338"/>
            <a:ext cx="72009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ознакомиться с историей возникновения оригами,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   условными знаками и приемами оригами;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изучить аксиомы оригаметрии;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выявить возможности, предлагаемые оригами при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   изучении математики;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рассмотреть задачи геометрии, решаемые методом 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ru-RU" altLang="ru-RU" sz="2000" b="1" i="1">
                <a:solidFill>
                  <a:schemeClr val="tx2"/>
                </a:solidFill>
                <a:latin typeface="Times New Roman" pitchFamily="18" charset="0"/>
              </a:rPr>
              <a:t>     складывания.</a:t>
            </a:r>
            <a:endParaRPr lang="ru-RU" altLang="ru-RU" sz="2000" b="1" i="1">
              <a:latin typeface="Times New Roman" pitchFamily="18" charset="0"/>
            </a:endParaRPr>
          </a:p>
        </p:txBody>
      </p:sp>
      <p:sp>
        <p:nvSpPr>
          <p:cNvPr id="18439" name="Line 10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7659" name="Picture 11" descr="http://origami.in.ua/forum/images/avatars/3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804025" y="3500438"/>
            <a:ext cx="2036763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TextBox 10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276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76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76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5513388" y="6237288"/>
            <a:ext cx="3594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Серова Алина , МОУ СОШ №2</a:t>
            </a:r>
          </a:p>
        </p:txBody>
      </p:sp>
      <p:sp>
        <p:nvSpPr>
          <p:cNvPr id="19458" name="Line 10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7395" name="Group 227"/>
          <p:cNvGraphicFramePr>
            <a:graphicFrameLocks noGrp="1"/>
          </p:cNvGraphicFramePr>
          <p:nvPr/>
        </p:nvGraphicFramePr>
        <p:xfrm>
          <a:off x="0" y="1374775"/>
          <a:ext cx="9144000" cy="12823825"/>
        </p:xfrm>
        <a:graphic>
          <a:graphicData uri="http://schemas.openxmlformats.org/drawingml/2006/table">
            <a:tbl>
              <a:tblPr/>
              <a:tblGrid>
                <a:gridCol w="2997200"/>
                <a:gridCol w="6146800"/>
              </a:tblGrid>
              <a:tr h="5713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Линии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линия сгиба "долина" (на себя)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линия сгиба "гора" (от себя)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линия после перегиба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невидимая или воображаемая линия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Стрелки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Согнуть на себя - сделать складку "долина".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Согнуть от себя - сделать складку "гора".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Перегнуть на себя - согнуть и разогнуть, сделав складку "долина".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Перегнуть от себя - согнуть и разогнуть, сделав складку "гора".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Складка-молния - сочетание складок "долина" и "гора".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Двойная складка-молния - сочетание складок "долина" и "гора", которые выполняются с двумя слоями бумаги.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Тащить, тянуть.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Раскрыть (обычно "карман").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Повернуть (в одной плоскости).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Перевернуть на другую сторону.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Завернуть (сделать подряд несколько линий "долина").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Сделать подряд несколько складок-молний.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Знаки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Повторить действие (обычно сзади или на соседней) стороне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Нажать, надавить, вогнуть.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Держать здесь.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Точка, отмечающая угол, край, линию или пересечение линий.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5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Прямой угол.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anchor="ctr" horzOverflow="overflow">
                    <a:lnL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E977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5619" name="Picture 19" descr="линия сгиба гора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11188" y="2565400"/>
            <a:ext cx="19050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8" name="Picture 18" descr="линия после перегиба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611188" y="2924175"/>
            <a:ext cx="19050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7" name="Picture 17" descr="невидимая или воображаемая линия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611188" y="3357563"/>
            <a:ext cx="19050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6" name="Picture 16" descr="Согнуть на себя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684213" y="4149725"/>
            <a:ext cx="1600200" cy="16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5" name="Picture 15" descr="Согнуть от себя"/>
          <p:cNvPicPr>
            <a:picLocks noChangeAspect="1" noChangeArrowheads="1"/>
          </p:cNvPicPr>
          <p:nvPr/>
        </p:nvPicPr>
        <p:blipFill>
          <a:blip r:embed="rId10" r:link="rId11"/>
          <a:srcRect/>
          <a:stretch>
            <a:fillRect/>
          </a:stretch>
        </p:blipFill>
        <p:spPr bwMode="auto">
          <a:xfrm>
            <a:off x="684213" y="4437063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4" name="Picture 14" descr="Перегнуть на себя"/>
          <p:cNvPicPr>
            <a:picLocks noChangeAspect="1" noChangeArrowheads="1"/>
          </p:cNvPicPr>
          <p:nvPr/>
        </p:nvPicPr>
        <p:blipFill>
          <a:blip r:embed="rId12" r:link="rId13"/>
          <a:srcRect/>
          <a:stretch>
            <a:fillRect/>
          </a:stretch>
        </p:blipFill>
        <p:spPr bwMode="auto">
          <a:xfrm>
            <a:off x="611188" y="5013325"/>
            <a:ext cx="16573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3" name="Picture 13" descr="Перегнуть от себя"/>
          <p:cNvPicPr>
            <a:picLocks noChangeAspect="1" noChangeArrowheads="1"/>
          </p:cNvPicPr>
          <p:nvPr/>
        </p:nvPicPr>
        <p:blipFill>
          <a:blip r:embed="rId14" r:link="rId15"/>
          <a:srcRect/>
          <a:stretch>
            <a:fillRect/>
          </a:stretch>
        </p:blipFill>
        <p:spPr bwMode="auto">
          <a:xfrm>
            <a:off x="639763" y="5661025"/>
            <a:ext cx="16002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2" name="Picture 12" descr="Складка-молния"/>
          <p:cNvPicPr>
            <a:picLocks noChangeAspect="1" noChangeArrowheads="1"/>
          </p:cNvPicPr>
          <p:nvPr/>
        </p:nvPicPr>
        <p:blipFill>
          <a:blip r:embed="rId16" r:link="rId17"/>
          <a:srcRect/>
          <a:stretch>
            <a:fillRect/>
          </a:stretch>
        </p:blipFill>
        <p:spPr bwMode="auto">
          <a:xfrm>
            <a:off x="611188" y="6381750"/>
            <a:ext cx="16668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11" descr="http://www.origami.kulichki.ru/img/arrows-lightning2.gif"/>
          <p:cNvPicPr>
            <a:picLocks noChangeAspect="1" noChangeArrowheads="1"/>
          </p:cNvPicPr>
          <p:nvPr/>
        </p:nvPicPr>
        <p:blipFill>
          <a:blip r:embed="rId18" r:link="rId19"/>
          <a:srcRect/>
          <a:stretch>
            <a:fillRect/>
          </a:stretch>
        </p:blipFill>
        <p:spPr bwMode="auto">
          <a:xfrm>
            <a:off x="611188" y="7316788"/>
            <a:ext cx="16573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0" name="Picture 10" descr="http://www.origami.kulichki.ru/img/arrows-pull.gif"/>
          <p:cNvPicPr>
            <a:picLocks noChangeAspect="1" noChangeArrowheads="1"/>
          </p:cNvPicPr>
          <p:nvPr/>
        </p:nvPicPr>
        <p:blipFill>
          <a:blip r:embed="rId20" r:link="rId21"/>
          <a:srcRect/>
          <a:stretch>
            <a:fillRect/>
          </a:stretch>
        </p:blipFill>
        <p:spPr bwMode="auto">
          <a:xfrm>
            <a:off x="611188" y="8037513"/>
            <a:ext cx="1657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9" descr="Раскрыть (обычно карман)"/>
          <p:cNvPicPr>
            <a:picLocks noChangeAspect="1" noChangeArrowheads="1"/>
          </p:cNvPicPr>
          <p:nvPr/>
        </p:nvPicPr>
        <p:blipFill>
          <a:blip r:embed="rId22" r:link="rId23"/>
          <a:srcRect/>
          <a:stretch>
            <a:fillRect/>
          </a:stretch>
        </p:blipFill>
        <p:spPr bwMode="auto">
          <a:xfrm>
            <a:off x="611188" y="8397875"/>
            <a:ext cx="1584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8" descr="ПОвернуть"/>
          <p:cNvPicPr>
            <a:picLocks noChangeAspect="1" noChangeArrowheads="1"/>
          </p:cNvPicPr>
          <p:nvPr/>
        </p:nvPicPr>
        <p:blipFill>
          <a:blip r:embed="rId24" r:link="rId25"/>
          <a:srcRect/>
          <a:stretch>
            <a:fillRect/>
          </a:stretch>
        </p:blipFill>
        <p:spPr bwMode="auto">
          <a:xfrm>
            <a:off x="611188" y="8829675"/>
            <a:ext cx="15843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7" descr="ПЕРЕвернуть"/>
          <p:cNvPicPr>
            <a:picLocks noChangeAspect="1" noChangeArrowheads="1"/>
          </p:cNvPicPr>
          <p:nvPr/>
        </p:nvPicPr>
        <p:blipFill>
          <a:blip r:embed="rId26" r:link="rId27"/>
          <a:srcRect/>
          <a:stretch>
            <a:fillRect/>
          </a:stretch>
        </p:blipFill>
        <p:spPr bwMode="auto">
          <a:xfrm>
            <a:off x="611188" y="9190038"/>
            <a:ext cx="15843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 descr="http://www.origami.kulichki.ru/img/arrows-roll.gif"/>
          <p:cNvPicPr>
            <a:picLocks noChangeAspect="1" noChangeArrowheads="1"/>
          </p:cNvPicPr>
          <p:nvPr/>
        </p:nvPicPr>
        <p:blipFill>
          <a:blip r:embed="rId28" r:link="rId29"/>
          <a:srcRect/>
          <a:stretch>
            <a:fillRect/>
          </a:stretch>
        </p:blipFill>
        <p:spPr bwMode="auto">
          <a:xfrm>
            <a:off x="611188" y="9755188"/>
            <a:ext cx="1585912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http://www.origami.kulichki.ru/img/arrows-lightnings.gif"/>
          <p:cNvPicPr>
            <a:picLocks noChangeAspect="1" noChangeArrowheads="1"/>
          </p:cNvPicPr>
          <p:nvPr/>
        </p:nvPicPr>
        <p:blipFill>
          <a:blip r:embed="rId30" r:link="rId31"/>
          <a:srcRect/>
          <a:stretch>
            <a:fillRect/>
          </a:stretch>
        </p:blipFill>
        <p:spPr bwMode="auto">
          <a:xfrm>
            <a:off x="611188" y="10342563"/>
            <a:ext cx="1584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52" name="Rectangle 22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3" name="Rectangle 25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4" name="Rectangle 28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5" name="Rectangle 31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6" name="Rectangle 35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7" name="Rectangle 38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8" name="Rectangle 41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59" name="Rectangle 44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0" name="Rectangle 47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1" name="Rectangle 50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2" name="Rectangle 53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3" name="Rectangle 56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4" name="Rectangle 59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5" name="Rectangle 62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66" name="Rectangle 65"/>
          <p:cNvSpPr>
            <a:spLocks noChangeArrowheads="1"/>
          </p:cNvSpPr>
          <p:nvPr/>
        </p:nvSpPr>
        <p:spPr bwMode="auto">
          <a:xfrm>
            <a:off x="1400175" y="-1457325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25668" name="Rectangle 68"/>
          <p:cNvSpPr>
            <a:spLocks noChangeArrowheads="1"/>
          </p:cNvSpPr>
          <p:nvPr/>
        </p:nvSpPr>
        <p:spPr bwMode="auto">
          <a:xfrm>
            <a:off x="323850" y="3357563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pic>
        <p:nvPicPr>
          <p:cNvPr id="25765" name="Picture 165" descr="линия сгиба долина"/>
          <p:cNvPicPr>
            <a:picLocks noChangeAspect="1" noChangeArrowheads="1"/>
          </p:cNvPicPr>
          <p:nvPr/>
        </p:nvPicPr>
        <p:blipFill>
          <a:blip r:embed="rId32" r:link="rId33"/>
          <a:srcRect/>
          <a:stretch>
            <a:fillRect/>
          </a:stretch>
        </p:blipFill>
        <p:spPr bwMode="auto">
          <a:xfrm>
            <a:off x="611188" y="2133600"/>
            <a:ext cx="1981200" cy="11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749" name="Picture 149" descr="Повторить действие (обычно сзади или на соседней стороне)"/>
          <p:cNvPicPr>
            <a:picLocks noChangeAspect="1" noChangeArrowheads="1"/>
          </p:cNvPicPr>
          <p:nvPr/>
        </p:nvPicPr>
        <p:blipFill>
          <a:blip r:embed="rId34" r:link="rId35"/>
          <a:srcRect/>
          <a:stretch>
            <a:fillRect/>
          </a:stretch>
        </p:blipFill>
        <p:spPr bwMode="auto">
          <a:xfrm>
            <a:off x="611188" y="11088688"/>
            <a:ext cx="15843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748" name="Picture 148" descr="Нажать, надавить, вогнуть"/>
          <p:cNvPicPr>
            <a:picLocks noChangeAspect="1" noChangeArrowheads="1"/>
          </p:cNvPicPr>
          <p:nvPr/>
        </p:nvPicPr>
        <p:blipFill>
          <a:blip r:embed="rId36" r:link="rId37"/>
          <a:srcRect/>
          <a:stretch>
            <a:fillRect/>
          </a:stretch>
        </p:blipFill>
        <p:spPr bwMode="auto">
          <a:xfrm>
            <a:off x="1258888" y="11782425"/>
            <a:ext cx="3603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747" name="Picture 147" descr="Держать здесь"/>
          <p:cNvPicPr>
            <a:picLocks noChangeAspect="1" noChangeArrowheads="1"/>
          </p:cNvPicPr>
          <p:nvPr/>
        </p:nvPicPr>
        <p:blipFill>
          <a:blip r:embed="rId38" r:link="rId39"/>
          <a:srcRect/>
          <a:stretch>
            <a:fillRect/>
          </a:stretch>
        </p:blipFill>
        <p:spPr bwMode="auto">
          <a:xfrm>
            <a:off x="1303338" y="12158663"/>
            <a:ext cx="3603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746" name="Picture 146" descr="Точка, отмечающая угол, край, линию или пересечение линий"/>
          <p:cNvPicPr>
            <a:picLocks noChangeAspect="1" noChangeArrowheads="1"/>
          </p:cNvPicPr>
          <p:nvPr/>
        </p:nvPicPr>
        <p:blipFill>
          <a:blip r:embed="rId40" r:link="rId41"/>
          <a:srcRect/>
          <a:stretch>
            <a:fillRect/>
          </a:stretch>
        </p:blipFill>
        <p:spPr bwMode="auto">
          <a:xfrm>
            <a:off x="1258888" y="12646025"/>
            <a:ext cx="433387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745" name="Picture 145" descr="Прямой угол"/>
          <p:cNvPicPr>
            <a:picLocks noChangeAspect="1" noChangeArrowheads="1"/>
          </p:cNvPicPr>
          <p:nvPr/>
        </p:nvPicPr>
        <p:blipFill>
          <a:blip r:embed="rId42" r:link="rId43"/>
          <a:srcRect/>
          <a:stretch>
            <a:fillRect/>
          </a:stretch>
        </p:blipFill>
        <p:spPr bwMode="auto">
          <a:xfrm>
            <a:off x="1187450" y="13222288"/>
            <a:ext cx="5762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74" name="Rectangle 167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75" name="Rectangle 170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76" name="Rectangle 173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77" name="Rectangle 176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78" name="Rectangle 180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79" name="Rectangle 183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0" name="Rectangle 186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1" name="Rectangle 189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2" name="Rectangle 192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3" name="Rectangle 195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4" name="Rectangle 198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5" name="Rectangle 201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6" name="Rectangle 204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7" name="Rectangle 207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8" name="Rectangle 210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89" name="Rectangle 213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0" name="Rectangle 217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1" name="Rectangle 220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2" name="Rectangle 223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3" name="Rectangle 226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4" name="Rectangle 229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19595" name="Rectangle 232"/>
          <p:cNvSpPr>
            <a:spLocks noChangeArrowheads="1"/>
          </p:cNvSpPr>
          <p:nvPr/>
        </p:nvSpPr>
        <p:spPr bwMode="auto">
          <a:xfrm>
            <a:off x="827088" y="0"/>
            <a:ext cx="20764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0" y="374650"/>
            <a:ext cx="9144000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3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УСЛОВНЫЕ ЗНАКИ И ПРИЕМЫ ОРИГАМИ</a:t>
            </a:r>
            <a:r>
              <a:rPr lang="ru-RU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0" fill="hold"/>
                                        <p:tgtEl>
                                          <p:spTgt spid="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8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0" fill="hold"/>
                                        <p:tgtEl>
                                          <p:spTgt spid="25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0" fill="hold"/>
                                        <p:tgtEl>
                                          <p:spTgt spid="25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0" fill="hold"/>
                                        <p:tgtEl>
                                          <p:spTgt spid="25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0" fill="hold"/>
                                        <p:tgtEl>
                                          <p:spTgt spid="25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0" fill="hold"/>
                                        <p:tgtEl>
                                          <p:spTgt spid="25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0" fill="hold"/>
                                        <p:tgtEl>
                                          <p:spTgt spid="25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0" fill="hold"/>
                                        <p:tgtEl>
                                          <p:spTgt spid="2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0" fill="hold"/>
                                        <p:tgtEl>
                                          <p:spTgt spid="2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0" fill="hold"/>
                                        <p:tgtEl>
                                          <p:spTgt spid="25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0" fill="hold"/>
                                        <p:tgtEl>
                                          <p:spTgt spid="25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0" fill="hold"/>
                                        <p:tgtEl>
                                          <p:spTgt spid="25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0" fill="hold"/>
                                        <p:tgtEl>
                                          <p:spTgt spid="25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0" fill="hold"/>
                                        <p:tgtEl>
                                          <p:spTgt spid="25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0" fill="hold"/>
                                        <p:tgtEl>
                                          <p:spTgt spid="25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68" grpId="0" animBg="1"/>
      <p:bldP spid="256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775" y="115888"/>
            <a:ext cx="89281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ИЗ ИСТОРИИ ОРИГАМИ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60550"/>
            <a:ext cx="8713788" cy="935038"/>
          </a:xfrm>
        </p:spPr>
        <p:txBody>
          <a:bodyPr/>
          <a:lstStyle/>
          <a:p>
            <a:pPr algn="just" eaLnBrk="1" hangingPunct="1">
              <a:lnSpc>
                <a:spcPct val="130000"/>
              </a:lnSpc>
              <a:buFontTx/>
              <a:buNone/>
            </a:pPr>
            <a:r>
              <a:rPr lang="ru-RU" altLang="ru-RU" sz="1800" b="1" smtClean="0">
                <a:solidFill>
                  <a:schemeClr val="tx2"/>
                </a:solidFill>
                <a:latin typeface="Times New Roman" pitchFamily="18" charset="0"/>
              </a:rPr>
              <a:t>               В переводе с японского </a:t>
            </a:r>
            <a:r>
              <a:rPr lang="ru-RU" altLang="ru-RU" sz="1800" b="1" smtClean="0">
                <a:latin typeface="Times New Roman" pitchFamily="18" charset="0"/>
              </a:rPr>
              <a:t>«ори»</a:t>
            </a:r>
            <a:r>
              <a:rPr lang="ru-RU" altLang="ru-RU" sz="1800" b="1" smtClean="0">
                <a:solidFill>
                  <a:schemeClr val="tx2"/>
                </a:solidFill>
                <a:latin typeface="Times New Roman" pitchFamily="18" charset="0"/>
              </a:rPr>
              <a:t> - сложенный, </a:t>
            </a:r>
            <a:r>
              <a:rPr lang="ru-RU" altLang="ru-RU" sz="1800" b="1" smtClean="0">
                <a:latin typeface="Times New Roman" pitchFamily="18" charset="0"/>
              </a:rPr>
              <a:t>«ками»</a:t>
            </a:r>
            <a:r>
              <a:rPr lang="ru-RU" altLang="ru-RU" sz="1800" b="1" smtClean="0">
                <a:solidFill>
                  <a:schemeClr val="tx2"/>
                </a:solidFill>
                <a:latin typeface="Times New Roman" pitchFamily="18" charset="0"/>
              </a:rPr>
              <a:t> - бумага, </a:t>
            </a:r>
            <a:r>
              <a:rPr lang="ru-RU" altLang="ru-RU" sz="1800" b="1" smtClean="0">
                <a:latin typeface="Times New Roman" pitchFamily="18" charset="0"/>
              </a:rPr>
              <a:t>«оригами»</a:t>
            </a:r>
            <a:r>
              <a:rPr lang="ru-RU" altLang="ru-RU" sz="1800" b="1" smtClean="0">
                <a:solidFill>
                  <a:schemeClr val="tx2"/>
                </a:solidFill>
                <a:latin typeface="Times New Roman" pitchFamily="18" charset="0"/>
              </a:rPr>
              <a:t> - искусство складывания из бумаги.      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4716463" y="6237288"/>
            <a:ext cx="44275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charset="0"/>
            </a:endParaRPr>
          </a:p>
        </p:txBody>
      </p:sp>
      <p:pic>
        <p:nvPicPr>
          <p:cNvPr id="4106" name="Picture 10" descr="Фреб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2493963"/>
            <a:ext cx="2330450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23850" y="2724150"/>
            <a:ext cx="6264275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altLang="ru-RU" b="1">
                <a:solidFill>
                  <a:schemeClr val="tx2"/>
                </a:solidFill>
                <a:latin typeface="Arial" charset="0"/>
              </a:rPr>
              <a:t>         </a:t>
            </a:r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С конца XIX века складывание из бумаги существовало в школах во всём мире. С 1880-х годов получила распространение методика </a:t>
            </a:r>
            <a:r>
              <a:rPr lang="ru-RU" altLang="ru-RU" b="1">
                <a:latin typeface="Times New Roman" pitchFamily="18" charset="0"/>
              </a:rPr>
              <a:t>Фридриха Фребеля,</a:t>
            </a:r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 немецкого педагога и последователя Песталоцци. </a:t>
            </a:r>
          </a:p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         Он первым предложил рассматривать оригами не только как искусство складывания бумажного листа, но и как метод для обучения основам геометрии. </a:t>
            </a:r>
          </a:p>
        </p:txBody>
      </p:sp>
      <p:sp>
        <p:nvSpPr>
          <p:cNvPr id="20486" name="Line 12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23850" y="260350"/>
            <a:ext cx="82089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АКСИОМЫ ОРИГАМЕТРИИ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84150" y="1374775"/>
            <a:ext cx="8497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  </a:t>
            </a:r>
            <a:r>
              <a:rPr lang="ru-RU" altLang="ru-RU" sz="2000" b="1">
                <a:latin typeface="Times New Roman" pitchFamily="18" charset="0"/>
              </a:rPr>
              <a:t>Оригами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– математическая теория, так как в ней работает </a:t>
            </a:r>
          </a:p>
          <a:p>
            <a:pPr algn="just"/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  аксиоматический метод.</a:t>
            </a:r>
            <a:r>
              <a:rPr lang="ru-RU" altLang="ru-RU" sz="24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endParaRPr lang="ru-RU" altLang="ru-RU" sz="2000">
              <a:latin typeface="Times New Roman" pitchFamily="18" charset="0"/>
            </a:endParaRPr>
          </a:p>
        </p:txBody>
      </p:sp>
      <p:sp>
        <p:nvSpPr>
          <p:cNvPr id="21507" name="Line 5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539750" y="3141663"/>
            <a:ext cx="8604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Arial" charset="0"/>
            </a:endParaRP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23825" y="2232025"/>
            <a:ext cx="8964613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единственный сгиб, проходящий через две данные точки.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единственный сгиб, совмещающий две данные точки.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сгиб, совмещающий две данные прямые.</a:t>
            </a:r>
          </a:p>
          <a:p>
            <a:pPr marL="342900" indent="-342900" algn="just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единственный сгиб, проходящий через данную точку и перпендикулярный данной прямой.</a:t>
            </a: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сгиб, проходящий через данную</a:t>
            </a:r>
          </a:p>
          <a:p>
            <a:pPr marL="342900" indent="-342900">
              <a:lnSpc>
                <a:spcPct val="110000"/>
              </a:lnSpc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     точку и помещающий другую данную точку на</a:t>
            </a:r>
          </a:p>
          <a:p>
            <a:pPr marL="342900" indent="-342900">
              <a:lnSpc>
                <a:spcPct val="110000"/>
              </a:lnSpc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     данную прямую.</a:t>
            </a:r>
          </a:p>
          <a:p>
            <a:pPr marL="342900" indent="-342900">
              <a:lnSpc>
                <a:spcPct val="11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Существует сгиб, помещающий каждую из двух</a:t>
            </a:r>
          </a:p>
          <a:p>
            <a:pPr marL="342900" indent="-342900">
              <a:lnSpc>
                <a:spcPct val="110000"/>
              </a:lnSpc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     данных точек на одну из двух данных</a:t>
            </a:r>
          </a:p>
          <a:p>
            <a:pPr marL="342900" indent="-342900">
              <a:lnSpc>
                <a:spcPct val="110000"/>
              </a:lnSpc>
            </a:pPr>
            <a:r>
              <a:rPr lang="ru-RU" altLang="ru-RU" sz="2000" b="1" i="1">
                <a:solidFill>
                  <a:srgbClr val="000000"/>
                </a:solidFill>
                <a:latin typeface="Times New Roman" pitchFamily="18" charset="0"/>
              </a:rPr>
              <a:t>     пересекающихся прямых.</a:t>
            </a:r>
          </a:p>
          <a:p>
            <a:pPr marL="342900" indent="-342900" algn="just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ru-RU" altLang="ru-RU" sz="2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56328" name="Picture 8" descr="Золотая птичка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3778250"/>
            <a:ext cx="2757487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1341438"/>
            <a:ext cx="8208963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2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altLang="ru-RU" sz="2000" b="1" u="sng">
                <a:solidFill>
                  <a:schemeClr val="tx2"/>
                </a:solidFill>
                <a:latin typeface="Times New Roman" pitchFamily="18" charset="0"/>
              </a:rPr>
              <a:t>Получение наглядного представления о фигурах на плоскости и их свойствах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814388" y="354013"/>
            <a:ext cx="7777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ВОЗМОЖНОСТИ ОРИГАМИ</a:t>
            </a:r>
          </a:p>
        </p:txBody>
      </p:sp>
      <p:sp>
        <p:nvSpPr>
          <p:cNvPr id="22531" name="Text Box 7"/>
          <p:cNvSpPr txBox="1">
            <a:spLocks noChangeArrowheads="1"/>
          </p:cNvSpPr>
          <p:nvPr/>
        </p:nvSpPr>
        <p:spPr bwMode="auto">
          <a:xfrm>
            <a:off x="323850" y="249872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   </a:t>
            </a:r>
          </a:p>
        </p:txBody>
      </p:sp>
      <p:graphicFrame>
        <p:nvGraphicFramePr>
          <p:cNvPr id="54278" name="Group 6"/>
          <p:cNvGraphicFramePr>
            <a:graphicFrameLocks noGrp="1"/>
          </p:cNvGraphicFramePr>
          <p:nvPr/>
        </p:nvGraphicFramePr>
        <p:xfrm>
          <a:off x="38100" y="2216150"/>
          <a:ext cx="9070975" cy="3595688"/>
        </p:xfrm>
        <a:graphic>
          <a:graphicData uri="http://schemas.openxmlformats.org/drawingml/2006/table">
            <a:tbl>
              <a:tblPr/>
              <a:tblGrid>
                <a:gridCol w="1293813"/>
                <a:gridCol w="3168650"/>
                <a:gridCol w="4608512"/>
              </a:tblGrid>
              <a:tr h="563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Алгоритм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Действия с листом бумаги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8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Свойства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50" name="Line 8"/>
          <p:cNvSpPr>
            <a:spLocks noChangeShapeType="1"/>
          </p:cNvSpPr>
          <p:nvPr/>
        </p:nvSpPr>
        <p:spPr bwMode="auto">
          <a:xfrm>
            <a:off x="0" y="618648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4297" name="Picture 25" descr="Квадрат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1850" y="2833688"/>
            <a:ext cx="158432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98" name="Picture 26" descr="IMG_42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25" y="2836863"/>
            <a:ext cx="15843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99" name="Picture 27" descr="Треуг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73763" y="2828925"/>
            <a:ext cx="15843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300" name="Picture 28" descr="IMG_426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88050" y="2838450"/>
            <a:ext cx="158750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301" name="Picture 29" descr="IMG_425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9BD"/>
              </a:clrFrom>
              <a:clrTo>
                <a:srgbClr val="FFF9B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14550" y="2851150"/>
            <a:ext cx="1528763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302" name="Picture 30" descr="IMG_42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06613" y="2841625"/>
            <a:ext cx="15843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1471613" y="2162175"/>
            <a:ext cx="3168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Складываем квадрат по диагонали.</a:t>
            </a:r>
          </a:p>
        </p:txBody>
      </p:sp>
      <p:sp>
        <p:nvSpPr>
          <p:cNvPr id="22558" name="Text Box 32"/>
          <p:cNvSpPr txBox="1">
            <a:spLocks noChangeArrowheads="1"/>
          </p:cNvSpPr>
          <p:nvPr/>
        </p:nvSpPr>
        <p:spPr bwMode="auto">
          <a:xfrm>
            <a:off x="1476375" y="6165850"/>
            <a:ext cx="287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>
              <a:latin typeface="Times New Roman" pitchFamily="18" charset="0"/>
            </a:endParaRPr>
          </a:p>
        </p:txBody>
      </p:sp>
      <p:sp>
        <p:nvSpPr>
          <p:cNvPr id="54305" name="Rectangle 33"/>
          <p:cNvSpPr>
            <a:spLocks noChangeArrowheads="1"/>
          </p:cNvSpPr>
          <p:nvPr/>
        </p:nvSpPr>
        <p:spPr bwMode="auto">
          <a:xfrm>
            <a:off x="1471613" y="4519613"/>
            <a:ext cx="3095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Диагональ делит квадрат на 2 равных треугольника.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4643438" y="2181225"/>
            <a:ext cx="4321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chemeClr val="tx2"/>
                </a:solidFill>
                <a:latin typeface="Times New Roman" pitchFamily="18" charset="0"/>
              </a:rPr>
              <a:t>Перегибаем квадрат по другой диагонали.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4635500" y="4359275"/>
            <a:ext cx="4392613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Диагонали делят квадрат на 4 равных треугольника. </a:t>
            </a:r>
          </a:p>
          <a:p>
            <a:r>
              <a:rPr lang="ru-RU" altLang="ru-RU" b="1" i="1">
                <a:solidFill>
                  <a:schemeClr val="tx2"/>
                </a:solidFill>
                <a:latin typeface="Times New Roman" pitchFamily="18" charset="0"/>
              </a:rPr>
              <a:t>Диагонали квадрата равны, пересекаются под прямым углом и делятся точкой пересечения пополам.</a:t>
            </a:r>
          </a:p>
          <a:p>
            <a:pPr>
              <a:spcBef>
                <a:spcPct val="50000"/>
              </a:spcBef>
            </a:pPr>
            <a:endParaRPr lang="ru-RU" altLang="ru-RU" i="1">
              <a:latin typeface="Times New Roman" pitchFamily="18" charset="0"/>
            </a:endParaRPr>
          </a:p>
        </p:txBody>
      </p:sp>
      <p:sp>
        <p:nvSpPr>
          <p:cNvPr id="22562" name="TextBox 18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3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utoUpdateAnimBg="0"/>
      <p:bldP spid="24582" grpId="0"/>
      <p:bldP spid="54303" grpId="0"/>
      <p:bldP spid="54305" grpId="0"/>
      <p:bldP spid="54306" grpId="0"/>
      <p:bldP spid="5430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14388" y="354013"/>
            <a:ext cx="7777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ВОЗМОЖНОСТИ ОРИГАМИ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23850" y="1341438"/>
            <a:ext cx="8064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   </a:t>
            </a:r>
            <a:r>
              <a:rPr lang="ru-RU" altLang="ru-RU" sz="2000" b="1" u="sng">
                <a:solidFill>
                  <a:schemeClr val="tx2"/>
                </a:solidFill>
                <a:latin typeface="Times New Roman" pitchFamily="18" charset="0"/>
              </a:rPr>
              <a:t>Доказательство основных теорем геометрии</a:t>
            </a:r>
          </a:p>
        </p:txBody>
      </p:sp>
      <p:sp>
        <p:nvSpPr>
          <p:cNvPr id="23555" name="Text Box 11"/>
          <p:cNvSpPr txBox="1">
            <a:spLocks noChangeArrowheads="1"/>
          </p:cNvSpPr>
          <p:nvPr/>
        </p:nvSpPr>
        <p:spPr bwMode="auto">
          <a:xfrm>
            <a:off x="468313" y="2420938"/>
            <a:ext cx="8351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 sz="2000">
              <a:latin typeface="Times New Roman" pitchFamily="18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23850" y="1844675"/>
            <a:ext cx="828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 b="1">
                <a:latin typeface="Times New Roman" pitchFamily="18" charset="0"/>
              </a:rPr>
              <a:t>Теорема: </a:t>
            </a:r>
            <a:r>
              <a:rPr lang="ru-RU" altLang="ru-RU" sz="2000" b="1">
                <a:solidFill>
                  <a:schemeClr val="tx2"/>
                </a:solidFill>
                <a:latin typeface="Times New Roman" pitchFamily="18" charset="0"/>
              </a:rPr>
              <a:t>сумма углов треугольника равна 180</a:t>
            </a:r>
            <a:r>
              <a:rPr lang="en-US" altLang="ru-RU" sz="2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°</a:t>
            </a:r>
          </a:p>
        </p:txBody>
      </p:sp>
      <p:sp>
        <p:nvSpPr>
          <p:cNvPr id="2355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2355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>
              <a:latin typeface="Times New Roman" pitchFamily="18" charset="0"/>
            </a:endParaRPr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0" y="61039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1284" name="Picture 20" descr="IMG_42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2349500"/>
            <a:ext cx="446405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1" descr="тЕорема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2349500"/>
            <a:ext cx="5905500" cy="333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6" name="Picture 22" descr="IMG_427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2276475"/>
            <a:ext cx="53276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TextBox 12"/>
          <p:cNvSpPr txBox="1">
            <a:spLocks noChangeArrowheads="1"/>
          </p:cNvSpPr>
          <p:nvPr/>
        </p:nvSpPr>
        <p:spPr bwMode="auto">
          <a:xfrm>
            <a:off x="71438" y="6216650"/>
            <a:ext cx="90376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743C05"/>
                </a:solidFill>
                <a:latin typeface="Arial" charset="0"/>
              </a:rPr>
              <a:t>Элективный курс </a:t>
            </a:r>
            <a:r>
              <a:rPr kumimoji="1" lang="ru-RU" sz="2200" b="1" i="1">
                <a:solidFill>
                  <a:srgbClr val="FDE4CC"/>
                </a:solidFill>
                <a:cs typeface="Times New Roman" pitchFamily="18" charset="0"/>
              </a:rPr>
              <a:t>«Математика и гармония окружающего мира» </a:t>
            </a:r>
            <a:endParaRPr lang="ru-RU" sz="2200" b="1">
              <a:solidFill>
                <a:srgbClr val="FDE4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4" presetClass="entr" presetSubtype="0" accel="10000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4" presetClass="entr" presetSubtype="0" accel="10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/>
      <p:bldP spid="30732" grpId="0"/>
    </p:bldLst>
  </p:timing>
</p:sld>
</file>

<file path=ppt/theme/theme1.xml><?xml version="1.0" encoding="utf-8"?>
<a:theme xmlns:a="http://schemas.openxmlformats.org/drawingml/2006/main" name="10195093">
  <a:themeElements>
    <a:clrScheme name="10195093 13">
      <a:dk1>
        <a:srgbClr val="E9770A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76507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019509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19509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9509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9509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9509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9509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9509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95093 13">
        <a:dk1>
          <a:srgbClr val="E9770A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C76507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10195093</Template>
  <TotalTime>3403</TotalTime>
  <Words>957</Words>
  <Application>Microsoft Office PowerPoint</Application>
  <PresentationFormat>Экран (4:3)</PresentationFormat>
  <Paragraphs>243</Paragraphs>
  <Slides>19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Monotype Corsiva</vt:lpstr>
      <vt:lpstr>Arial</vt:lpstr>
      <vt:lpstr>Calibri</vt:lpstr>
      <vt:lpstr>Times New Roman</vt:lpstr>
      <vt:lpstr>Wingdings</vt:lpstr>
      <vt:lpstr>10195093</vt:lpstr>
      <vt:lpstr>10195093</vt:lpstr>
      <vt:lpstr>Слайд 1</vt:lpstr>
      <vt:lpstr>ПРОБЛЕМА</vt:lpstr>
      <vt:lpstr>АКТУАЛЬНОСТЬ</vt:lpstr>
      <vt:lpstr>ЦЕЛЬ И ЗАДАЧИ ЗАНЯТИЯ</vt:lpstr>
      <vt:lpstr>Слайд 5</vt:lpstr>
      <vt:lpstr>ИЗ ИСТОРИИ ОРИГАМИ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ИССКУССТВО ОРИГАМИ В ПОМОЩЬ МАТЕМАТИКЕ   Автор: Серова Алина МОУ СОШ №2 с углубленным изучением отдельных предметов  г.о. Кинель   Научный руководитель: Фролова Елена Юрьевна, учитель математики МОУ СОШ №2 с углубленным изучением отдельных предметов г.о. Кинель</dc:title>
  <dc:creator>Алина</dc:creator>
  <cp:lastModifiedBy>Admin</cp:lastModifiedBy>
  <cp:revision>277</cp:revision>
  <dcterms:created xsi:type="dcterms:W3CDTF">2009-01-10T08:07:30Z</dcterms:created>
  <dcterms:modified xsi:type="dcterms:W3CDTF">2015-01-15T15:35:42Z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TC101950931049</vt:lpwstr>
  </property>
</Properties>
</file>