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notesMasterIdLst>
    <p:notesMasterId r:id="rId20"/>
  </p:notesMasterIdLst>
  <p:sldIdLst>
    <p:sldId id="256" r:id="rId2"/>
    <p:sldId id="283" r:id="rId3"/>
    <p:sldId id="258" r:id="rId4"/>
    <p:sldId id="257" r:id="rId5"/>
    <p:sldId id="270" r:id="rId6"/>
    <p:sldId id="272" r:id="rId7"/>
    <p:sldId id="264" r:id="rId8"/>
    <p:sldId id="259" r:id="rId9"/>
    <p:sldId id="262" r:id="rId10"/>
    <p:sldId id="279" r:id="rId11"/>
    <p:sldId id="263" r:id="rId12"/>
    <p:sldId id="273" r:id="rId13"/>
    <p:sldId id="276" r:id="rId14"/>
    <p:sldId id="265" r:id="rId15"/>
    <p:sldId id="266" r:id="rId16"/>
    <p:sldId id="267" r:id="rId17"/>
    <p:sldId id="274" r:id="rId18"/>
    <p:sldId id="282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ED1"/>
    <a:srgbClr val="F07F09"/>
    <a:srgbClr val="003399"/>
    <a:srgbClr val="990099"/>
    <a:srgbClr val="006699"/>
    <a:srgbClr val="6600CC"/>
    <a:srgbClr val="0000FF"/>
    <a:srgbClr val="00CC00"/>
  </p:clrMru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4" autoAdjust="0"/>
    <p:restoredTop sz="94775" autoAdjust="0"/>
  </p:normalViewPr>
  <p:slideViewPr>
    <p:cSldViewPr>
      <p:cViewPr>
        <p:scale>
          <a:sx n="75" d="100"/>
          <a:sy n="75" d="100"/>
        </p:scale>
        <p:origin x="-582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9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49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9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F9D18D0-034D-4E5E-8CE8-B5E5603485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</p:grpSp>
      <p:sp>
        <p:nvSpPr>
          <p:cNvPr id="30107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107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F9CDB-20F1-400D-A32B-F121D8A07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DB655-B311-4F63-B7E0-58B8EC647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5C44A-4A78-4379-B771-2A9F06314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CCDD3-B3E8-42D8-963B-2336ABD0FA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B0C4B-4E9D-4644-830F-7BFD4D284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9B871-3B38-43E8-A0A1-3F3E228326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CE447-47B0-44D7-98AB-8EE7BAE2B6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E9C23-8CD8-456B-8F39-3B6D85F2A8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45D1A-08F2-4C0B-99C3-465F6EAABE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1BFB0-C554-4A8B-BDC4-6811BB5949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28798-857C-4EA5-B652-96EDCACD2F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EAD95-B79F-451E-8452-CAC312C5B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0003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3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3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3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3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4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5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5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0005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</p:grpSp>
      <p:sp>
        <p:nvSpPr>
          <p:cNvPr id="30005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005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005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005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005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EB06102-AE26-406E-9640-B232485339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transition spd="med">
    <p:pull dir="r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6767513" y="4221163"/>
            <a:ext cx="2376487" cy="2133600"/>
          </a:xfrm>
          <a:prstGeom prst="hexagon">
            <a:avLst>
              <a:gd name="adj" fmla="val 27846"/>
              <a:gd name="vf" fmla="val 115470"/>
            </a:avLst>
          </a:prstGeom>
          <a:solidFill>
            <a:schemeClr val="accent2">
              <a:lumMod val="5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2843213" y="1484313"/>
            <a:ext cx="4103687" cy="860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/>
            <a:r>
              <a:rPr lang="ru-RU" sz="3600" i="1" kern="10">
                <a:ln w="19050">
                  <a:solidFill>
                    <a:srgbClr val="F3EADE"/>
                  </a:solidFill>
                  <a:round/>
                  <a:headEnd/>
                  <a:tailEnd/>
                </a:ln>
                <a:solidFill>
                  <a:srgbClr val="88795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Паркеты: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619250" y="2584450"/>
            <a:ext cx="5327650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9050">
                  <a:solidFill>
                    <a:srgbClr val="F3EADE"/>
                  </a:solidFill>
                  <a:round/>
                  <a:headEnd/>
                  <a:tailEnd/>
                </a:ln>
                <a:solidFill>
                  <a:srgbClr val="D96B77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правильные,</a:t>
            </a: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395288" y="3644900"/>
            <a:ext cx="6840537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9050">
                  <a:solidFill>
                    <a:srgbClr val="F3EADE"/>
                  </a:solidFill>
                  <a:round/>
                  <a:headEnd/>
                  <a:tailEnd/>
                </a:ln>
                <a:solidFill>
                  <a:srgbClr val="D96B77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полуправильные...</a:t>
            </a: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 rot="20178790">
            <a:off x="5210175" y="4800600"/>
            <a:ext cx="1822450" cy="1765300"/>
          </a:xfrm>
          <a:prstGeom prst="octagon">
            <a:avLst>
              <a:gd name="adj" fmla="val 29287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>
              <a:latin typeface="Arial" pitchFamily="34" charset="0"/>
            </a:endParaRPr>
          </a:p>
        </p:txBody>
      </p:sp>
      <p:pic>
        <p:nvPicPr>
          <p:cNvPr id="7175" name="Рисунок 11" descr="эмблема школы ГБОУ 1.jpg"/>
          <p:cNvPicPr>
            <a:picLocks noChangeAspect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179388" y="260350"/>
            <a:ext cx="2198687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grpSp>
        <p:nvGrpSpPr>
          <p:cNvPr id="15371" name="Группа 12"/>
          <p:cNvGrpSpPr>
            <a:grpSpLocks/>
          </p:cNvGrpSpPr>
          <p:nvPr/>
        </p:nvGrpSpPr>
        <p:grpSpPr bwMode="auto">
          <a:xfrm>
            <a:off x="3563938" y="0"/>
            <a:ext cx="5335587" cy="1460500"/>
            <a:chOff x="3563888" y="255629"/>
            <a:chExt cx="5335576" cy="1461296"/>
          </a:xfrm>
        </p:grpSpPr>
        <p:pic>
          <p:nvPicPr>
            <p:cNvPr id="14" name="Picture 11" descr="und7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 flipH="1" flipV="1">
              <a:off x="3707904" y="260648"/>
              <a:ext cx="5184576" cy="1079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Box 14"/>
            <p:cNvSpPr txBox="1"/>
            <p:nvPr/>
          </p:nvSpPr>
          <p:spPr>
            <a:xfrm>
              <a:off x="3924249" y="260395"/>
              <a:ext cx="4248141" cy="45744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ru-RU" sz="2400" b="1" dirty="0">
                  <a:solidFill>
                    <a:schemeClr val="accent2">
                      <a:lumMod val="75000"/>
                    </a:schemeClr>
                  </a:solidFill>
                  <a:latin typeface="Arial" pitchFamily="34" charset="0"/>
                </a:rPr>
                <a:t>Элективный курс</a:t>
              </a: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3563888" y="687664"/>
              <a:ext cx="4752965" cy="1029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tIns="76176" bIns="38088" anchor="ctr">
              <a:spAutoFit/>
            </a:bodyPr>
            <a:lstStyle/>
            <a:p>
              <a:pPr algn="ctr" eaLnBrk="0" hangingPunct="0"/>
              <a:r>
                <a:rPr kumimoji="1" lang="ru-RU" sz="2000" b="1" i="1">
                  <a:solidFill>
                    <a:srgbClr val="48365A"/>
                  </a:solidFill>
                  <a:latin typeface="Monotype Corsiva" pitchFamily="66" charset="0"/>
                  <a:cs typeface="Times New Roman" pitchFamily="18" charset="0"/>
                </a:rPr>
                <a:t>«Математика и гармония окружающего мира»   </a:t>
              </a:r>
              <a:endParaRPr kumimoji="1" lang="ru-RU" sz="2000" b="1">
                <a:solidFill>
                  <a:srgbClr val="48365A"/>
                </a:solidFill>
                <a:latin typeface="Monotype Corsiva" pitchFamily="66" charset="0"/>
                <a:cs typeface="Arial" charset="0"/>
              </a:endParaRPr>
            </a:p>
            <a:p>
              <a:pPr algn="ctr" eaLnBrk="0" hangingPunct="0"/>
              <a:endParaRPr kumimoji="1" lang="ru-RU" sz="2000">
                <a:solidFill>
                  <a:srgbClr val="887952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5372" name="Группа 16"/>
          <p:cNvGrpSpPr>
            <a:grpSpLocks/>
          </p:cNvGrpSpPr>
          <p:nvPr/>
        </p:nvGrpSpPr>
        <p:grpSpPr bwMode="auto">
          <a:xfrm>
            <a:off x="38100" y="5876925"/>
            <a:ext cx="3670300" cy="863600"/>
            <a:chOff x="1765747" y="5446364"/>
            <a:chExt cx="3312913" cy="863501"/>
          </a:xfrm>
        </p:grpSpPr>
        <p:pic>
          <p:nvPicPr>
            <p:cNvPr id="18" name="Picture 12" descr="und7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prstClr val="black"/>
                <a:schemeClr val="accent2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1765747" y="5446364"/>
              <a:ext cx="3312913" cy="863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Прямоугольник 18"/>
            <p:cNvSpPr/>
            <p:nvPr/>
          </p:nvSpPr>
          <p:spPr>
            <a:xfrm>
              <a:off x="2477909" y="5498746"/>
              <a:ext cx="2304137" cy="58413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ru-RU" sz="3200" b="1" dirty="0">
                  <a:solidFill>
                    <a:schemeClr val="accent2">
                      <a:lumMod val="75000"/>
                    </a:schemeClr>
                  </a:solidFill>
                  <a:latin typeface="Monotype Corsiva" pitchFamily="66" charset="0"/>
                </a:rPr>
                <a:t>Занятие № 7. </a:t>
              </a:r>
            </a:p>
          </p:txBody>
        </p:sp>
      </p:grp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6227763" y="5129213"/>
            <a:ext cx="2051050" cy="1728787"/>
          </a:xfrm>
          <a:prstGeom prst="triangle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950"/>
                            </p:stCondLst>
                            <p:childTnLst>
                              <p:par>
                                <p:cTn id="2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950"/>
                            </p:stCondLst>
                            <p:childTnLst>
                              <p:par>
                                <p:cTn id="3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4" grpId="0" animBg="1"/>
      <p:bldP spid="205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4" name="WordArt 4"/>
          <p:cNvSpPr>
            <a:spLocks noChangeArrowheads="1" noChangeShapeType="1" noTextEdit="1"/>
          </p:cNvSpPr>
          <p:nvPr/>
        </p:nvSpPr>
        <p:spPr bwMode="auto">
          <a:xfrm>
            <a:off x="2555776" y="836712"/>
            <a:ext cx="3456186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теорема №1.</a:t>
            </a:r>
          </a:p>
        </p:txBody>
      </p:sp>
      <p:sp>
        <p:nvSpPr>
          <p:cNvPr id="353285" name="Text Box 5"/>
          <p:cNvSpPr txBox="1">
            <a:spLocks noChangeArrowheads="1"/>
          </p:cNvSpPr>
          <p:nvPr/>
        </p:nvSpPr>
        <p:spPr bwMode="auto">
          <a:xfrm>
            <a:off x="250825" y="1700213"/>
            <a:ext cx="8497888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2400" b="1" i="1" dirty="0">
                <a:solidFill>
                  <a:srgbClr val="990099"/>
                </a:solidFill>
                <a:effectLst>
                  <a:innerShdw blurRad="114300">
                    <a:prstClr val="black"/>
                  </a:innerShdw>
                </a:effectLst>
              </a:rPr>
              <a:t>Возле  любого  правильного многоугольника  можно описать окружность.</a:t>
            </a:r>
          </a:p>
        </p:txBody>
      </p:sp>
      <p:sp>
        <p:nvSpPr>
          <p:cNvPr id="353286" name="WordArt 6"/>
          <p:cNvSpPr>
            <a:spLocks noChangeArrowheads="1" noChangeShapeType="1" noTextEdit="1"/>
          </p:cNvSpPr>
          <p:nvPr/>
        </p:nvSpPr>
        <p:spPr bwMode="auto">
          <a:xfrm>
            <a:off x="2771800" y="3284984"/>
            <a:ext cx="3240608" cy="64236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теорема№2.</a:t>
            </a:r>
          </a:p>
        </p:txBody>
      </p:sp>
      <p:sp>
        <p:nvSpPr>
          <p:cNvPr id="353287" name="Text Box 7"/>
          <p:cNvSpPr txBox="1">
            <a:spLocks noChangeArrowheads="1"/>
          </p:cNvSpPr>
          <p:nvPr/>
        </p:nvSpPr>
        <p:spPr bwMode="auto">
          <a:xfrm>
            <a:off x="611560" y="4293096"/>
            <a:ext cx="7993062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2400" b="1" i="1" dirty="0">
                <a:solidFill>
                  <a:srgbClr val="990099"/>
                </a:solidFill>
                <a:effectLst>
                  <a:innerShdw blurRad="114300">
                    <a:prstClr val="black"/>
                  </a:innerShdw>
                </a:effectLst>
              </a:rPr>
              <a:t>В окружность  можно  вписать  правильный  многоугольник.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53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532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53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53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53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53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53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87" name="Text Box 19"/>
          <p:cNvSpPr txBox="1">
            <a:spLocks noChangeArrowheads="1"/>
          </p:cNvSpPr>
          <p:nvPr/>
        </p:nvSpPr>
        <p:spPr bwMode="auto">
          <a:xfrm>
            <a:off x="762000" y="1887538"/>
            <a:ext cx="7732713" cy="46196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1. Если </a:t>
            </a:r>
            <a:r>
              <a:rPr lang="en-US" sz="2400" b="1" i="1" dirty="0">
                <a:solidFill>
                  <a:schemeClr val="accent2"/>
                </a:solidFill>
                <a:latin typeface="Times New Roman" pitchFamily="18" charset="0"/>
              </a:rPr>
              <a:t>n</a:t>
            </a:r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</a:rPr>
              <a:t> = 3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, то </a:t>
            </a:r>
            <a:r>
              <a:rPr lang="en-US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m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 = 360</a:t>
            </a:r>
            <a:r>
              <a:rPr lang="en-US" sz="2400" b="1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0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:60</a:t>
            </a:r>
            <a:r>
              <a:rPr lang="ru-RU" sz="2400" b="1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0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= </a:t>
            </a:r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</a:rPr>
              <a:t>6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</a:rPr>
              <a:t>треугольников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 в узле.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37588" name="Text Box 20"/>
          <p:cNvSpPr txBox="1">
            <a:spLocks noChangeArrowheads="1"/>
          </p:cNvSpPr>
          <p:nvPr/>
        </p:nvSpPr>
        <p:spPr bwMode="auto">
          <a:xfrm>
            <a:off x="449263" y="2525713"/>
            <a:ext cx="8291512" cy="46196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2. Если </a:t>
            </a:r>
            <a:r>
              <a:rPr lang="en-US" sz="2400" b="1" i="1" dirty="0">
                <a:solidFill>
                  <a:schemeClr val="accent2"/>
                </a:solidFill>
                <a:latin typeface="Times New Roman" pitchFamily="18" charset="0"/>
              </a:rPr>
              <a:t>n</a:t>
            </a:r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</a:rPr>
              <a:t> = 4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,то </a:t>
            </a:r>
            <a:r>
              <a:rPr lang="en-US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m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 = 360</a:t>
            </a:r>
            <a:r>
              <a:rPr lang="en-US" sz="2400" b="1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0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:90</a:t>
            </a:r>
            <a:r>
              <a:rPr lang="ru-RU" sz="2400" b="1" i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0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= </a:t>
            </a:r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</a:rPr>
              <a:t>4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 </a:t>
            </a:r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</a:rPr>
              <a:t>четырёхугольника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 в узле.</a:t>
            </a:r>
          </a:p>
        </p:txBody>
      </p:sp>
      <p:sp>
        <p:nvSpPr>
          <p:cNvPr id="237589" name="Text Box 21"/>
          <p:cNvSpPr txBox="1">
            <a:spLocks noChangeArrowheads="1"/>
          </p:cNvSpPr>
          <p:nvPr/>
        </p:nvSpPr>
        <p:spPr bwMode="auto">
          <a:xfrm>
            <a:off x="1619250" y="3687763"/>
            <a:ext cx="5256213" cy="46196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4.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Если </a:t>
            </a:r>
            <a:r>
              <a:rPr lang="en-US" sz="2400" b="1" i="1" dirty="0">
                <a:solidFill>
                  <a:schemeClr val="accent2"/>
                </a:solidFill>
                <a:latin typeface="Times New Roman" pitchFamily="18" charset="0"/>
              </a:rPr>
              <a:t>n</a:t>
            </a:r>
            <a:r>
              <a:rPr lang="ru-RU" sz="2400" b="1" i="1" dirty="0">
                <a:solidFill>
                  <a:schemeClr val="accent2"/>
                </a:solidFill>
                <a:latin typeface="Times New Roman" pitchFamily="18" charset="0"/>
              </a:rPr>
              <a:t> = 5</a:t>
            </a:r>
            <a:r>
              <a:rPr lang="ru-RU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, то  т = 360</a:t>
            </a:r>
            <a:r>
              <a:rPr lang="ru-RU" sz="2400" b="1" i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0</a:t>
            </a:r>
            <a:r>
              <a:rPr lang="ru-RU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:108</a:t>
            </a:r>
            <a:r>
              <a:rPr lang="ru-RU" sz="2400" b="1" i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0 </a:t>
            </a:r>
            <a:r>
              <a:rPr lang="ru-RU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=3,(3).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37590" name="Text Box 22"/>
          <p:cNvSpPr txBox="1">
            <a:spLocks noChangeArrowheads="1"/>
          </p:cNvSpPr>
          <p:nvPr/>
        </p:nvSpPr>
        <p:spPr bwMode="auto">
          <a:xfrm>
            <a:off x="2483768" y="448796"/>
            <a:ext cx="3851920" cy="1107996"/>
          </a:xfrm>
          <a:prstGeom prst="rect">
            <a:avLst/>
          </a:prstGeom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6"/>
          </a:lnRef>
          <a:fillRef idx="1001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rPr>
              <a:t>m=</a:t>
            </a:r>
            <a:r>
              <a:rPr lang="ru-RU" sz="66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360</a:t>
            </a:r>
            <a:r>
              <a:rPr lang="en-US" sz="6600" b="1" i="1" baseline="30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0</a:t>
            </a:r>
            <a:r>
              <a:rPr lang="en-US" sz="66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rPr>
              <a:t>:</a:t>
            </a:r>
            <a:r>
              <a:rPr lang="el-GR" sz="66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rPr>
              <a:t>α</a:t>
            </a:r>
            <a:r>
              <a:rPr lang="en-US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rPr>
              <a:t>                                            </a:t>
            </a:r>
            <a:endParaRPr lang="el-GR" sz="60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Times New Roman" pitchFamily="18" charset="0"/>
            </a:endParaRPr>
          </a:p>
        </p:txBody>
      </p: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28588" y="90488"/>
            <a:ext cx="1836737" cy="1682750"/>
            <a:chOff x="8181" y="2034"/>
            <a:chExt cx="2880" cy="2505"/>
          </a:xfrm>
        </p:grpSpPr>
        <p:sp>
          <p:nvSpPr>
            <p:cNvPr id="14352" name="AutoShape 31"/>
            <p:cNvSpPr>
              <a:spLocks noChangeArrowheads="1"/>
            </p:cNvSpPr>
            <p:nvPr/>
          </p:nvSpPr>
          <p:spPr bwMode="auto">
            <a:xfrm>
              <a:off x="8181" y="203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bg2">
                <a:lumMod val="5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4353" name="AutoShape 32"/>
            <p:cNvSpPr>
              <a:spLocks noChangeArrowheads="1"/>
            </p:cNvSpPr>
            <p:nvPr/>
          </p:nvSpPr>
          <p:spPr bwMode="auto">
            <a:xfrm>
              <a:off x="9621" y="203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bg2">
                <a:lumMod val="5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4354" name="AutoShape 33"/>
            <p:cNvSpPr>
              <a:spLocks noChangeArrowheads="1"/>
            </p:cNvSpPr>
            <p:nvPr/>
          </p:nvSpPr>
          <p:spPr bwMode="auto">
            <a:xfrm flipV="1">
              <a:off x="8901" y="203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4355" name="AutoShape 34"/>
            <p:cNvSpPr>
              <a:spLocks noChangeArrowheads="1"/>
            </p:cNvSpPr>
            <p:nvPr/>
          </p:nvSpPr>
          <p:spPr bwMode="auto">
            <a:xfrm flipV="1">
              <a:off x="8181" y="329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4356" name="AutoShape 35"/>
            <p:cNvSpPr>
              <a:spLocks noChangeArrowheads="1"/>
            </p:cNvSpPr>
            <p:nvPr/>
          </p:nvSpPr>
          <p:spPr bwMode="auto">
            <a:xfrm flipV="1">
              <a:off x="9621" y="329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4357" name="AutoShape 36"/>
            <p:cNvSpPr>
              <a:spLocks noChangeArrowheads="1"/>
            </p:cNvSpPr>
            <p:nvPr/>
          </p:nvSpPr>
          <p:spPr bwMode="auto">
            <a:xfrm>
              <a:off x="8901" y="329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bg2">
                <a:lumMod val="5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sp>
        <p:nvSpPr>
          <p:cNvPr id="237607" name="Text Box 39"/>
          <p:cNvSpPr txBox="1">
            <a:spLocks noChangeArrowheads="1"/>
          </p:cNvSpPr>
          <p:nvPr/>
        </p:nvSpPr>
        <p:spPr bwMode="auto">
          <a:xfrm>
            <a:off x="307975" y="3111500"/>
            <a:ext cx="8577263" cy="46196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3 .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Если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b="1" i="1" dirty="0">
                <a:solidFill>
                  <a:schemeClr val="accent2"/>
                </a:solidFill>
                <a:latin typeface="+mj-lt"/>
              </a:rPr>
              <a:t>n</a:t>
            </a:r>
            <a:r>
              <a:rPr lang="ru-RU" sz="2400" b="1" i="1" dirty="0">
                <a:solidFill>
                  <a:schemeClr val="accent2"/>
                </a:solidFill>
                <a:latin typeface="+mj-lt"/>
              </a:rPr>
              <a:t> = 6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то</a:t>
            </a:r>
            <a:r>
              <a:rPr lang="en-US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m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=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360º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:120</a:t>
            </a:r>
            <a:r>
              <a:rPr lang="en-US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º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= </a:t>
            </a:r>
            <a:r>
              <a:rPr lang="ru-RU" sz="2400" b="1" i="1" dirty="0">
                <a:solidFill>
                  <a:schemeClr val="accent2"/>
                </a:solidFill>
                <a:latin typeface="+mj-lt"/>
              </a:rPr>
              <a:t>3 шестиугольника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в узле.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 rot="980288">
            <a:off x="334963" y="4116388"/>
            <a:ext cx="2089150" cy="1914525"/>
            <a:chOff x="1066" y="799"/>
            <a:chExt cx="2132" cy="2072"/>
          </a:xfrm>
        </p:grpSpPr>
        <p:sp>
          <p:nvSpPr>
            <p:cNvPr id="14349" name="AutoShape 41"/>
            <p:cNvSpPr>
              <a:spLocks noChangeArrowheads="1"/>
            </p:cNvSpPr>
            <p:nvPr/>
          </p:nvSpPr>
          <p:spPr bwMode="auto">
            <a:xfrm>
              <a:off x="1111" y="799"/>
              <a:ext cx="1134" cy="1078"/>
            </a:xfrm>
            <a:prstGeom prst="pentagon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4350" name="AutoShape 42"/>
            <p:cNvSpPr>
              <a:spLocks noChangeArrowheads="1"/>
            </p:cNvSpPr>
            <p:nvPr/>
          </p:nvSpPr>
          <p:spPr bwMode="auto">
            <a:xfrm rot="2156229">
              <a:off x="2064" y="1117"/>
              <a:ext cx="1134" cy="1078"/>
            </a:xfrm>
            <a:prstGeom prst="pentagon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4351" name="AutoShape 43"/>
            <p:cNvSpPr>
              <a:spLocks noChangeArrowheads="1"/>
            </p:cNvSpPr>
            <p:nvPr/>
          </p:nvSpPr>
          <p:spPr bwMode="auto">
            <a:xfrm rot="19566230">
              <a:off x="1066" y="1793"/>
              <a:ext cx="1134" cy="1078"/>
            </a:xfrm>
            <a:prstGeom prst="pentagon">
              <a:avLst/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sp>
        <p:nvSpPr>
          <p:cNvPr id="26" name="TextBox 25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grpSp>
        <p:nvGrpSpPr>
          <p:cNvPr id="37" name="Группа 36"/>
          <p:cNvGrpSpPr>
            <a:grpSpLocks/>
          </p:cNvGrpSpPr>
          <p:nvPr/>
        </p:nvGrpSpPr>
        <p:grpSpPr bwMode="auto">
          <a:xfrm>
            <a:off x="7019925" y="219075"/>
            <a:ext cx="1512888" cy="1511300"/>
            <a:chOff x="1258097" y="548680"/>
            <a:chExt cx="1229469" cy="1227934"/>
          </a:xfrm>
        </p:grpSpPr>
        <p:sp>
          <p:nvSpPr>
            <p:cNvPr id="27" name="Прямоугольник 26"/>
            <p:cNvSpPr/>
            <p:nvPr/>
          </p:nvSpPr>
          <p:spPr bwMode="auto">
            <a:xfrm rot="18871444">
              <a:off x="1619672" y="548680"/>
              <a:ext cx="504056" cy="50405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 rot="18871444">
              <a:off x="1258097" y="916710"/>
              <a:ext cx="504056" cy="50405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 bwMode="auto">
            <a:xfrm rot="18871444">
              <a:off x="1983510" y="912518"/>
              <a:ext cx="504056" cy="50405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36" name="Прямоугольник 35"/>
            <p:cNvSpPr/>
            <p:nvPr/>
          </p:nvSpPr>
          <p:spPr bwMode="auto">
            <a:xfrm rot="18871444">
              <a:off x="1632995" y="1272558"/>
              <a:ext cx="504056" cy="50405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</p:grpSp>
      <p:grpSp>
        <p:nvGrpSpPr>
          <p:cNvPr id="2" name="Group 25"/>
          <p:cNvGrpSpPr>
            <a:grpSpLocks/>
          </p:cNvGrpSpPr>
          <p:nvPr/>
        </p:nvGrpSpPr>
        <p:grpSpPr bwMode="auto">
          <a:xfrm rot="-4931154">
            <a:off x="7096920" y="3748881"/>
            <a:ext cx="1979612" cy="1863725"/>
            <a:chOff x="981" y="4194"/>
            <a:chExt cx="2925" cy="2880"/>
          </a:xfrm>
        </p:grpSpPr>
        <p:sp>
          <p:nvSpPr>
            <p:cNvPr id="14358" name="AutoShape 26"/>
            <p:cNvSpPr>
              <a:spLocks noChangeArrowheads="1"/>
            </p:cNvSpPr>
            <p:nvPr/>
          </p:nvSpPr>
          <p:spPr bwMode="auto">
            <a:xfrm>
              <a:off x="2241" y="4914"/>
              <a:ext cx="1665" cy="1440"/>
            </a:xfrm>
            <a:prstGeom prst="hexagon">
              <a:avLst>
                <a:gd name="adj" fmla="val 28906"/>
                <a:gd name="vf" fmla="val 115470"/>
              </a:avLst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grpSp>
          <p:nvGrpSpPr>
            <p:cNvPr id="25617" name="Group 27"/>
            <p:cNvGrpSpPr>
              <a:grpSpLocks/>
            </p:cNvGrpSpPr>
            <p:nvPr/>
          </p:nvGrpSpPr>
          <p:grpSpPr bwMode="auto">
            <a:xfrm>
              <a:off x="981" y="4194"/>
              <a:ext cx="1665" cy="2880"/>
              <a:chOff x="981" y="4194"/>
              <a:chExt cx="1665" cy="2880"/>
            </a:xfrm>
          </p:grpSpPr>
          <p:sp>
            <p:nvSpPr>
              <p:cNvPr id="14360" name="AutoShape 28"/>
              <p:cNvSpPr>
                <a:spLocks noChangeArrowheads="1"/>
              </p:cNvSpPr>
              <p:nvPr/>
            </p:nvSpPr>
            <p:spPr bwMode="auto">
              <a:xfrm>
                <a:off x="981" y="4194"/>
                <a:ext cx="1665" cy="1440"/>
              </a:xfrm>
              <a:prstGeom prst="hexagon">
                <a:avLst>
                  <a:gd name="adj" fmla="val 28906"/>
                  <a:gd name="vf" fmla="val 115470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  <p:sp>
            <p:nvSpPr>
              <p:cNvPr id="14361" name="AutoShape 29"/>
              <p:cNvSpPr>
                <a:spLocks noChangeArrowheads="1"/>
              </p:cNvSpPr>
              <p:nvPr/>
            </p:nvSpPr>
            <p:spPr bwMode="auto">
              <a:xfrm>
                <a:off x="981" y="5634"/>
                <a:ext cx="1665" cy="1440"/>
              </a:xfrm>
              <a:prstGeom prst="hexagon">
                <a:avLst>
                  <a:gd name="adj" fmla="val 28906"/>
                  <a:gd name="vf" fmla="val 115470"/>
                </a:avLst>
              </a:prstGeom>
              <a:solidFill>
                <a:schemeClr val="bg2">
                  <a:lumMod val="75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</p:grpSp>
      </p:grpSp>
      <p:sp>
        <p:nvSpPr>
          <p:cNvPr id="29" name="WordArt 11"/>
          <p:cNvSpPr>
            <a:spLocks noChangeArrowheads="1" noChangeShapeType="1" noTextEdit="1"/>
          </p:cNvSpPr>
          <p:nvPr/>
        </p:nvSpPr>
        <p:spPr bwMode="auto">
          <a:xfrm>
            <a:off x="2987824" y="5445224"/>
            <a:ext cx="3168353" cy="4320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58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вывод</a:t>
            </a:r>
          </a:p>
        </p:txBody>
      </p:sp>
      <p:sp>
        <p:nvSpPr>
          <p:cNvPr id="30" name="WordArt 8"/>
          <p:cNvSpPr>
            <a:spLocks noChangeArrowheads="1" noChangeShapeType="1" noTextEdit="1"/>
          </p:cNvSpPr>
          <p:nvPr/>
        </p:nvSpPr>
        <p:spPr bwMode="auto">
          <a:xfrm>
            <a:off x="2699792" y="4509120"/>
            <a:ext cx="3888432" cy="589781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49510"/>
              </a:avLst>
            </a:prstTxWarp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/>
                <a:solidFill>
                  <a:schemeClr val="accent5">
                    <a:lumMod val="75000"/>
                  </a:schemeClr>
                </a:solidFill>
                <a:latin typeface="Impact"/>
              </a:rPr>
              <a:t>Сделаем</a:t>
            </a:r>
          </a:p>
        </p:txBody>
      </p:sp>
      <p:pic>
        <p:nvPicPr>
          <p:cNvPr id="31" name="Рисунок 30" descr="Вопрос со стрелками.png"/>
          <p:cNvPicPr>
            <a:picLocks noChangeAspect="1"/>
          </p:cNvPicPr>
          <p:nvPr/>
        </p:nvPicPr>
        <p:blipFill>
          <a:blip r:embed="rId2" cstate="screen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156176" y="3501008"/>
            <a:ext cx="1540539" cy="1540539"/>
          </a:xfrm>
          <a:prstGeom prst="rect">
            <a:avLst/>
          </a:prstGeom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92" decel="100000"/>
                                        <p:tgtEl>
                                          <p:spTgt spid="2375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92" decel="100000"/>
                                        <p:tgtEl>
                                          <p:spTgt spid="23758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3758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92" fill="hold"/>
                                        <p:tgtEl>
                                          <p:spTgt spid="23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3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92" fill="hold"/>
                                        <p:tgtEl>
                                          <p:spTgt spid="23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3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92" decel="100000"/>
                                        <p:tgtEl>
                                          <p:spTgt spid="2375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92" decel="100000"/>
                                        <p:tgtEl>
                                          <p:spTgt spid="2375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375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192" fill="hold"/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192" fill="hold"/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76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76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7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92" decel="100000"/>
                                        <p:tgtEl>
                                          <p:spTgt spid="2375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192" decel="100000"/>
                                        <p:tgtEl>
                                          <p:spTgt spid="23758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3758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192" fill="hold"/>
                                        <p:tgtEl>
                                          <p:spTgt spid="23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3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192" fill="hold"/>
                                        <p:tgtEl>
                                          <p:spTgt spid="23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3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5" presetClass="entr" presetSubtype="5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87" grpId="0" animBg="1"/>
      <p:bldP spid="237588" grpId="0" animBg="1"/>
      <p:bldP spid="237589" grpId="0" animBg="1"/>
      <p:bldP spid="23760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>
            <a:grpSpLocks/>
          </p:cNvGrpSpPr>
          <p:nvPr/>
        </p:nvGrpSpPr>
        <p:grpSpPr bwMode="auto">
          <a:xfrm>
            <a:off x="4119563" y="2954338"/>
            <a:ext cx="2324100" cy="3062287"/>
            <a:chOff x="3904084" y="2882900"/>
            <a:chExt cx="2324100" cy="3062288"/>
          </a:xfrm>
        </p:grpSpPr>
        <p:sp>
          <p:nvSpPr>
            <p:cNvPr id="20" name="AutoShape 8"/>
            <p:cNvSpPr>
              <a:spLocks noChangeArrowheads="1"/>
            </p:cNvSpPr>
            <p:nvPr/>
          </p:nvSpPr>
          <p:spPr bwMode="auto">
            <a:xfrm rot="-2062505">
              <a:off x="3904084" y="2882900"/>
              <a:ext cx="1574800" cy="2341563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21" name="Oval 9"/>
            <p:cNvSpPr>
              <a:spLocks noChangeArrowheads="1"/>
            </p:cNvSpPr>
            <p:nvPr/>
          </p:nvSpPr>
          <p:spPr bwMode="auto">
            <a:xfrm>
              <a:off x="4643859" y="4360862"/>
              <a:ext cx="1584325" cy="1584326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sp>
        <p:nvSpPr>
          <p:cNvPr id="309250" name="AutoShape 2"/>
          <p:cNvSpPr>
            <a:spLocks noChangeArrowheads="1"/>
          </p:cNvSpPr>
          <p:nvPr/>
        </p:nvSpPr>
        <p:spPr bwMode="auto">
          <a:xfrm>
            <a:off x="2727871" y="1340113"/>
            <a:ext cx="1800225" cy="1711325"/>
          </a:xfrm>
          <a:prstGeom prst="pentagon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9251" name="AutoShape 3"/>
          <p:cNvSpPr>
            <a:spLocks noChangeArrowheads="1"/>
          </p:cNvSpPr>
          <p:nvPr/>
        </p:nvSpPr>
        <p:spPr bwMode="auto">
          <a:xfrm rot="2220010">
            <a:off x="2746921" y="2853000"/>
            <a:ext cx="1800225" cy="1711325"/>
          </a:xfrm>
          <a:prstGeom prst="pentagon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9252" name="AutoShape 4"/>
          <p:cNvSpPr>
            <a:spLocks noChangeArrowheads="1"/>
          </p:cNvSpPr>
          <p:nvPr/>
        </p:nvSpPr>
        <p:spPr bwMode="auto">
          <a:xfrm rot="-2080981">
            <a:off x="4115346" y="1844938"/>
            <a:ext cx="1800225" cy="1711325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2" name="TextBox 11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186238" y="3068638"/>
            <a:ext cx="720725" cy="23764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4186783" y="3068900"/>
            <a:ext cx="1944489" cy="151192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3" name="Text Box 23"/>
          <p:cNvSpPr txBox="1">
            <a:spLocks noChangeArrowheads="1"/>
          </p:cNvSpPr>
          <p:nvPr/>
        </p:nvSpPr>
        <p:spPr bwMode="auto">
          <a:xfrm>
            <a:off x="1547664" y="1196752"/>
            <a:ext cx="6336704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400" b="1" i="1" dirty="0">
                <a:ln/>
                <a:solidFill>
                  <a:schemeClr val="accent3"/>
                </a:solidFill>
                <a:latin typeface="Times New Roman" pitchFamily="18" charset="0"/>
              </a:rPr>
              <a:t>5. При </a:t>
            </a:r>
            <a:r>
              <a:rPr lang="ru-RU" sz="2400" b="1" i="1" dirty="0" err="1">
                <a:ln/>
                <a:solidFill>
                  <a:schemeClr val="accent3"/>
                </a:solidFill>
                <a:latin typeface="Times New Roman" pitchFamily="18" charset="0"/>
              </a:rPr>
              <a:t>п</a:t>
            </a:r>
            <a:r>
              <a:rPr lang="ru-RU" sz="2400" b="1" i="1" dirty="0">
                <a:ln/>
                <a:solidFill>
                  <a:schemeClr val="accent3"/>
                </a:solidFill>
                <a:latin typeface="Times New Roman" pitchFamily="18" charset="0"/>
              </a:rPr>
              <a:t> &gt; 7  внутренние углы  правильных  </a:t>
            </a:r>
            <a:r>
              <a:rPr lang="ru-RU" sz="2400" b="1" i="1" dirty="0" err="1">
                <a:ln/>
                <a:solidFill>
                  <a:schemeClr val="accent3"/>
                </a:solidFill>
                <a:latin typeface="Times New Roman" pitchFamily="18" charset="0"/>
              </a:rPr>
              <a:t>п-угольников</a:t>
            </a:r>
            <a:r>
              <a:rPr lang="ru-RU" sz="2400" b="1" i="1" dirty="0">
                <a:ln/>
                <a:solidFill>
                  <a:schemeClr val="accent3"/>
                </a:solidFill>
                <a:latin typeface="Times New Roman" pitchFamily="18" charset="0"/>
              </a:rPr>
              <a:t> больше 120</a:t>
            </a:r>
            <a:r>
              <a:rPr lang="ru-RU" sz="2400" b="1" i="1" baseline="30000" dirty="0">
                <a:ln/>
                <a:solidFill>
                  <a:schemeClr val="accent3"/>
                </a:solidFill>
                <a:latin typeface="Times New Roman" pitchFamily="18" charset="0"/>
              </a:rPr>
              <a:t>0</a:t>
            </a:r>
            <a:r>
              <a:rPr lang="ru-RU" sz="2400" b="1" i="1" dirty="0">
                <a:ln/>
                <a:solidFill>
                  <a:schemeClr val="accent3"/>
                </a:solidFill>
                <a:latin typeface="Times New Roman" pitchFamily="18" charset="0"/>
              </a:rPr>
              <a:t>, но меньше 180</a:t>
            </a:r>
            <a:r>
              <a:rPr lang="ru-RU" sz="2400" b="1" i="1" baseline="30000" dirty="0">
                <a:ln/>
                <a:solidFill>
                  <a:schemeClr val="accent3"/>
                </a:solidFill>
                <a:latin typeface="Times New Roman" pitchFamily="18" charset="0"/>
              </a:rPr>
              <a:t>0</a:t>
            </a:r>
            <a:r>
              <a:rPr lang="ru-RU" sz="2400" b="1" i="1" dirty="0">
                <a:ln/>
                <a:solidFill>
                  <a:schemeClr val="accent3"/>
                </a:solidFill>
                <a:latin typeface="Times New Roman" pitchFamily="18" charset="0"/>
              </a:rPr>
              <a:t> .</a:t>
            </a:r>
            <a:endParaRPr lang="ru-RU" sz="2400" b="1" dirty="0">
              <a:ln/>
              <a:solidFill>
                <a:schemeClr val="accent3"/>
              </a:solidFill>
              <a:latin typeface="Times New Roman" pitchFamily="18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179512" y="5229200"/>
            <a:ext cx="8858374" cy="954107"/>
          </a:xfrm>
          <a:prstGeom prst="rect">
            <a:avLst/>
          </a:prstGeom>
          <a:solidFill>
            <a:srgbClr val="E3DED1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8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Если </a:t>
            </a:r>
            <a:r>
              <a:rPr lang="ru-RU" sz="2800" b="1" i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п</a:t>
            </a:r>
            <a:r>
              <a:rPr lang="ru-RU" sz="28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 &gt;7, то паркет из таких правильных многоугольников построить нельзя!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03187" y="131490"/>
            <a:ext cx="8964613" cy="95410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flat" dir="tl">
              <a:rot lat="0" lon="0" rev="6600000"/>
            </a:lightRig>
          </a:scene3d>
          <a:sp3d>
            <a:bevelT prst="relaxedInset"/>
          </a:sp3d>
        </p:spPr>
        <p:txBody>
          <a:bodyPr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 i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Из правильных пятиугольников нельзя сложить паркет!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2627784" y="2132856"/>
            <a:ext cx="4032448" cy="830997"/>
          </a:xfrm>
          <a:prstGeom prst="rect">
            <a:avLst/>
          </a:prstGeom>
          <a:solidFill>
            <a:schemeClr val="bg2"/>
          </a:solidFill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6"/>
          </a:lnRef>
          <a:fillRef idx="1001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120</a:t>
            </a:r>
            <a:r>
              <a:rPr lang="en-US" sz="4800" b="1" i="1" baseline="30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º</a:t>
            </a:r>
            <a:r>
              <a:rPr lang="ru-RU" sz="4800" b="1" i="1" baseline="30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&lt; </a:t>
            </a:r>
            <a:r>
              <a:rPr lang="ru-RU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α </a:t>
            </a: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&lt; 180</a:t>
            </a:r>
            <a:r>
              <a:rPr lang="en-US" sz="4800" b="1" i="1" baseline="30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º</a:t>
            </a:r>
            <a:endParaRPr lang="ru-RU" sz="4800" b="1" i="1" baseline="30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55576" y="3140968"/>
            <a:ext cx="7848872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defRPr/>
            </a:pP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Из двух дробей с одинаковыми числителями та дробь больше, у которой знаменатель меньше. Поэтому, </a:t>
            </a:r>
          </a:p>
          <a:p>
            <a:pPr>
              <a:defRPr/>
            </a:pP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                  360</a:t>
            </a:r>
            <a:r>
              <a:rPr lang="ru-RU" sz="2400" b="1" i="1" baseline="30000" dirty="0">
                <a:ln/>
                <a:solidFill>
                  <a:schemeClr val="accent3"/>
                </a:solidFill>
                <a:latin typeface="Times New Roman" pitchFamily="18" charset="0"/>
              </a:rPr>
              <a:t>0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:180</a:t>
            </a:r>
            <a:r>
              <a:rPr lang="ru-RU" sz="2400" b="1" i="1" baseline="30000" dirty="0">
                <a:ln/>
                <a:solidFill>
                  <a:schemeClr val="accent3"/>
                </a:solidFill>
                <a:latin typeface="Times New Roman" pitchFamily="18" charset="0"/>
              </a:rPr>
              <a:t>0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 </a:t>
            </a:r>
            <a:r>
              <a:rPr lang="ru-RU" sz="2400" b="1" i="1" dirty="0">
                <a:ln/>
                <a:solidFill>
                  <a:schemeClr val="accent3"/>
                </a:solidFill>
                <a:latin typeface="Times New Roman" pitchFamily="18" charset="0"/>
              </a:rPr>
              <a:t>&lt; 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360</a:t>
            </a:r>
            <a:r>
              <a:rPr lang="ru-RU" sz="2400" b="1" i="1" baseline="30000" dirty="0">
                <a:ln/>
                <a:solidFill>
                  <a:schemeClr val="accent3"/>
                </a:solidFill>
                <a:latin typeface="Times New Roman" pitchFamily="18" charset="0"/>
              </a:rPr>
              <a:t>0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: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itchFamily="18" charset="0"/>
              </a:rPr>
              <a:t>α 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&lt; 360</a:t>
            </a:r>
            <a:r>
              <a:rPr lang="ru-RU" sz="2400" b="1" i="1" baseline="30000" dirty="0">
                <a:ln/>
                <a:solidFill>
                  <a:schemeClr val="accent3"/>
                </a:solidFill>
                <a:latin typeface="Times New Roman" pitchFamily="18" charset="0"/>
              </a:rPr>
              <a:t>0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:120</a:t>
            </a:r>
            <a:r>
              <a:rPr lang="ru-RU" sz="2400" b="1" i="1" baseline="30000" dirty="0">
                <a:ln/>
                <a:solidFill>
                  <a:schemeClr val="accent3"/>
                </a:solidFill>
                <a:latin typeface="Times New Roman" pitchFamily="18" charset="0"/>
              </a:rPr>
              <a:t>0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,</a:t>
            </a:r>
            <a:endParaRPr lang="ru-RU" sz="2400" b="1" i="1" dirty="0">
              <a:ln/>
              <a:solidFill>
                <a:schemeClr val="accent3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ru-RU" sz="2400" b="1" i="1" dirty="0">
                <a:ln/>
                <a:solidFill>
                  <a:schemeClr val="accent3"/>
                </a:solidFill>
                <a:latin typeface="Times New Roman" pitchFamily="18" charset="0"/>
              </a:rPr>
              <a:t>                               2 &lt; 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360</a:t>
            </a:r>
            <a:r>
              <a:rPr lang="ru-RU" sz="2400" b="1" i="1" baseline="30000" dirty="0">
                <a:ln/>
                <a:solidFill>
                  <a:schemeClr val="accent3"/>
                </a:solidFill>
                <a:latin typeface="Times New Roman" pitchFamily="18" charset="0"/>
              </a:rPr>
              <a:t>0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: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itchFamily="18" charset="0"/>
              </a:rPr>
              <a:t>α 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itchFamily="18" charset="0"/>
              </a:rPr>
              <a:t>&lt; 3,</a:t>
            </a:r>
            <a:endParaRPr lang="ru-RU" sz="2400" b="1" i="1" dirty="0">
              <a:ln/>
              <a:solidFill>
                <a:schemeClr val="accent3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ru-RU" sz="2400" b="1" i="1" dirty="0">
                <a:ln/>
                <a:solidFill>
                  <a:schemeClr val="accent3"/>
                </a:solidFill>
                <a:latin typeface="Times New Roman" pitchFamily="18" charset="0"/>
              </a:rPr>
              <a:t>           2 &lt; т &lt; 3, значит, т – не натуральное число.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0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hold"/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hold"/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50" autoRev="1" fill="hold"/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" dur="250" autoRev="1" fill="hold"/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" dur="250" autoRev="1" fill="hold"/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50" autoRev="1" fill="hold"/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hold"/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hold"/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hold"/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hold"/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25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25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5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50" autoRev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D007A"/>
                                      </p:to>
                                    </p:animClr>
                                    <p:animClr clrSpc="rgb" dir="cw">
                                      <p:cBhvr>
                                        <p:cTn id="50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D007A"/>
                                      </p:to>
                                    </p:animClr>
                                    <p:set>
                                      <p:cBhvr>
                                        <p:cTn id="51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309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09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09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0" grpId="0" animBg="1"/>
      <p:bldP spid="309250" grpId="1" animBg="1"/>
      <p:bldP spid="309250" grpId="2" animBg="1"/>
      <p:bldP spid="309251" grpId="0" animBg="1"/>
      <p:bldP spid="309251" grpId="1" animBg="1"/>
      <p:bldP spid="309251" grpId="2" animBg="1"/>
      <p:bldP spid="309252" grpId="0" animBg="1"/>
      <p:bldP spid="309252" grpId="1" animBg="1"/>
      <p:bldP spid="309252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3" grpId="0" animBg="1"/>
      <p:bldP spid="14" grpId="0" animBg="1"/>
      <p:bldP spid="15" grpId="0" animBg="1"/>
      <p:bldP spid="25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47" name="WordArt 11"/>
          <p:cNvSpPr>
            <a:spLocks noChangeArrowheads="1" noChangeShapeType="1" noTextEdit="1"/>
          </p:cNvSpPr>
          <p:nvPr/>
        </p:nvSpPr>
        <p:spPr bwMode="auto">
          <a:xfrm>
            <a:off x="4788024" y="476672"/>
            <a:ext cx="3168353" cy="4320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2362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u="sng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вывод:</a:t>
            </a:r>
          </a:p>
        </p:txBody>
      </p:sp>
      <p:sp>
        <p:nvSpPr>
          <p:cNvPr id="347148" name="Text Box 12"/>
          <p:cNvSpPr txBox="1">
            <a:spLocks noChangeArrowheads="1"/>
          </p:cNvSpPr>
          <p:nvPr/>
        </p:nvSpPr>
        <p:spPr bwMode="auto">
          <a:xfrm>
            <a:off x="3851920" y="980728"/>
            <a:ext cx="518457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400" b="1" dirty="0">
                <a:ln/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Только из правильных треугольников, шестиугольников и квадратов можно построить правильный паркет.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grpSp>
        <p:nvGrpSpPr>
          <p:cNvPr id="14" name="Group 30"/>
          <p:cNvGrpSpPr>
            <a:grpSpLocks/>
          </p:cNvGrpSpPr>
          <p:nvPr/>
        </p:nvGrpSpPr>
        <p:grpSpPr bwMode="auto">
          <a:xfrm>
            <a:off x="107950" y="692150"/>
            <a:ext cx="1835150" cy="1682750"/>
            <a:chOff x="8181" y="2034"/>
            <a:chExt cx="2880" cy="2505"/>
          </a:xfrm>
        </p:grpSpPr>
        <p:sp>
          <p:nvSpPr>
            <p:cNvPr id="15" name="AutoShape 31"/>
            <p:cNvSpPr>
              <a:spLocks noChangeArrowheads="1"/>
            </p:cNvSpPr>
            <p:nvPr/>
          </p:nvSpPr>
          <p:spPr bwMode="auto">
            <a:xfrm>
              <a:off x="8181" y="203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bg2">
                <a:lumMod val="5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6" name="AutoShape 32"/>
            <p:cNvSpPr>
              <a:spLocks noChangeArrowheads="1"/>
            </p:cNvSpPr>
            <p:nvPr/>
          </p:nvSpPr>
          <p:spPr bwMode="auto">
            <a:xfrm>
              <a:off x="9621" y="203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bg2">
                <a:lumMod val="5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7" name="AutoShape 33"/>
            <p:cNvSpPr>
              <a:spLocks noChangeArrowheads="1"/>
            </p:cNvSpPr>
            <p:nvPr/>
          </p:nvSpPr>
          <p:spPr bwMode="auto">
            <a:xfrm flipV="1">
              <a:off x="8901" y="203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8" name="AutoShape 34"/>
            <p:cNvSpPr>
              <a:spLocks noChangeArrowheads="1"/>
            </p:cNvSpPr>
            <p:nvPr/>
          </p:nvSpPr>
          <p:spPr bwMode="auto">
            <a:xfrm flipV="1">
              <a:off x="8181" y="329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9" name="AutoShape 35"/>
            <p:cNvSpPr>
              <a:spLocks noChangeArrowheads="1"/>
            </p:cNvSpPr>
            <p:nvPr/>
          </p:nvSpPr>
          <p:spPr bwMode="auto">
            <a:xfrm flipV="1">
              <a:off x="9621" y="329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20" name="AutoShape 36"/>
            <p:cNvSpPr>
              <a:spLocks noChangeArrowheads="1"/>
            </p:cNvSpPr>
            <p:nvPr/>
          </p:nvSpPr>
          <p:spPr bwMode="auto">
            <a:xfrm>
              <a:off x="8901" y="3294"/>
              <a:ext cx="1440" cy="1245"/>
            </a:xfrm>
            <a:prstGeom prst="triangle">
              <a:avLst>
                <a:gd name="adj" fmla="val 50000"/>
              </a:avLst>
            </a:prstGeom>
            <a:solidFill>
              <a:schemeClr val="bg2">
                <a:lumMod val="5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grpSp>
        <p:nvGrpSpPr>
          <p:cNvPr id="21" name="Группа 20"/>
          <p:cNvGrpSpPr>
            <a:grpSpLocks/>
          </p:cNvGrpSpPr>
          <p:nvPr/>
        </p:nvGrpSpPr>
        <p:grpSpPr bwMode="auto">
          <a:xfrm>
            <a:off x="2051050" y="2060575"/>
            <a:ext cx="1512888" cy="1512888"/>
            <a:chOff x="1258097" y="548680"/>
            <a:chExt cx="1229469" cy="1227934"/>
          </a:xfrm>
        </p:grpSpPr>
        <p:sp>
          <p:nvSpPr>
            <p:cNvPr id="22" name="Прямоугольник 21"/>
            <p:cNvSpPr/>
            <p:nvPr/>
          </p:nvSpPr>
          <p:spPr bwMode="auto">
            <a:xfrm rot="18871444">
              <a:off x="1619672" y="548680"/>
              <a:ext cx="504056" cy="50405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 bwMode="auto">
            <a:xfrm rot="18871444">
              <a:off x="1258097" y="916710"/>
              <a:ext cx="504056" cy="50405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 bwMode="auto">
            <a:xfrm rot="18871444">
              <a:off x="1983510" y="912518"/>
              <a:ext cx="504056" cy="50405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accent1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 rot="18871444">
              <a:off x="1632995" y="1272558"/>
              <a:ext cx="504056" cy="50405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</p:grpSp>
      <p:grpSp>
        <p:nvGrpSpPr>
          <p:cNvPr id="26" name="Group 25"/>
          <p:cNvGrpSpPr>
            <a:grpSpLocks/>
          </p:cNvGrpSpPr>
          <p:nvPr/>
        </p:nvGrpSpPr>
        <p:grpSpPr bwMode="auto">
          <a:xfrm rot="3538574">
            <a:off x="497682" y="3682206"/>
            <a:ext cx="1979612" cy="1863725"/>
            <a:chOff x="981" y="4194"/>
            <a:chExt cx="2925" cy="2880"/>
          </a:xfrm>
        </p:grpSpPr>
        <p:sp>
          <p:nvSpPr>
            <p:cNvPr id="27" name="AutoShape 26"/>
            <p:cNvSpPr>
              <a:spLocks noChangeArrowheads="1"/>
            </p:cNvSpPr>
            <p:nvPr/>
          </p:nvSpPr>
          <p:spPr bwMode="auto">
            <a:xfrm>
              <a:off x="2241" y="4914"/>
              <a:ext cx="1665" cy="1440"/>
            </a:xfrm>
            <a:prstGeom prst="hexagon">
              <a:avLst>
                <a:gd name="adj" fmla="val 28906"/>
                <a:gd name="vf" fmla="val 115470"/>
              </a:avLst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grpSp>
          <p:nvGrpSpPr>
            <p:cNvPr id="27658" name="Group 27"/>
            <p:cNvGrpSpPr>
              <a:grpSpLocks/>
            </p:cNvGrpSpPr>
            <p:nvPr/>
          </p:nvGrpSpPr>
          <p:grpSpPr bwMode="auto">
            <a:xfrm>
              <a:off x="981" y="4194"/>
              <a:ext cx="1665" cy="2880"/>
              <a:chOff x="981" y="4194"/>
              <a:chExt cx="1665" cy="2880"/>
            </a:xfrm>
          </p:grpSpPr>
          <p:sp>
            <p:nvSpPr>
              <p:cNvPr id="29" name="AutoShape 28"/>
              <p:cNvSpPr>
                <a:spLocks noChangeArrowheads="1"/>
              </p:cNvSpPr>
              <p:nvPr/>
            </p:nvSpPr>
            <p:spPr bwMode="auto">
              <a:xfrm>
                <a:off x="981" y="4194"/>
                <a:ext cx="1665" cy="1440"/>
              </a:xfrm>
              <a:prstGeom prst="hexagon">
                <a:avLst>
                  <a:gd name="adj" fmla="val 28906"/>
                  <a:gd name="vf" fmla="val 115470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  <p:sp>
            <p:nvSpPr>
              <p:cNvPr id="30" name="AutoShape 29"/>
              <p:cNvSpPr>
                <a:spLocks noChangeArrowheads="1"/>
              </p:cNvSpPr>
              <p:nvPr/>
            </p:nvSpPr>
            <p:spPr bwMode="auto">
              <a:xfrm>
                <a:off x="981" y="5634"/>
                <a:ext cx="1665" cy="1440"/>
              </a:xfrm>
              <a:prstGeom prst="hexagon">
                <a:avLst>
                  <a:gd name="adj" fmla="val 28906"/>
                  <a:gd name="vf" fmla="val 115470"/>
                </a:avLst>
              </a:prstGeom>
              <a:solidFill>
                <a:schemeClr val="bg2">
                  <a:lumMod val="75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</p:grpSp>
      </p:grp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71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4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8" name="WordArt 4"/>
          <p:cNvSpPr>
            <a:spLocks noChangeArrowheads="1" noChangeShapeType="1" noTextEdit="1"/>
          </p:cNvSpPr>
          <p:nvPr/>
        </p:nvSpPr>
        <p:spPr bwMode="auto">
          <a:xfrm>
            <a:off x="715194" y="476672"/>
            <a:ext cx="7777163" cy="1224434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Impact"/>
              </a:rPr>
              <a:t>ПОЛУПРАВИЛЬНЫЕ</a:t>
            </a:r>
          </a:p>
        </p:txBody>
      </p:sp>
      <p:sp>
        <p:nvSpPr>
          <p:cNvPr id="241669" name="WordArt 5"/>
          <p:cNvSpPr>
            <a:spLocks noChangeArrowheads="1" noChangeShapeType="1" noTextEdit="1"/>
          </p:cNvSpPr>
          <p:nvPr/>
        </p:nvSpPr>
        <p:spPr bwMode="auto">
          <a:xfrm>
            <a:off x="1547664" y="5229200"/>
            <a:ext cx="5832648" cy="100841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ПАРКЕТЫ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4356323" y="2781896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195736" y="2781896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275236" y="2781896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2195736" y="3861396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4356323" y="3861396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3275236" y="3861396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4356323" y="1700808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5435823" y="3861396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5435823" y="2781896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AutoShape 17"/>
          <p:cNvSpPr>
            <a:spLocks noChangeArrowheads="1"/>
          </p:cNvSpPr>
          <p:nvPr/>
        </p:nvSpPr>
        <p:spPr bwMode="auto">
          <a:xfrm>
            <a:off x="2987898" y="3574058"/>
            <a:ext cx="574675" cy="574675"/>
          </a:xfrm>
          <a:prstGeom prst="diamond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AutoShape 18"/>
          <p:cNvSpPr>
            <a:spLocks noChangeArrowheads="1"/>
          </p:cNvSpPr>
          <p:nvPr/>
        </p:nvSpPr>
        <p:spPr bwMode="auto">
          <a:xfrm>
            <a:off x="4067398" y="3574058"/>
            <a:ext cx="574675" cy="574675"/>
          </a:xfrm>
          <a:prstGeom prst="diamond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AutoShape 19"/>
          <p:cNvSpPr>
            <a:spLocks noChangeArrowheads="1"/>
          </p:cNvSpPr>
          <p:nvPr/>
        </p:nvSpPr>
        <p:spPr bwMode="auto">
          <a:xfrm>
            <a:off x="5148486" y="3574058"/>
            <a:ext cx="574675" cy="574675"/>
          </a:xfrm>
          <a:prstGeom prst="diamond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4067398" y="2492971"/>
            <a:ext cx="574675" cy="574675"/>
          </a:xfrm>
          <a:prstGeom prst="diamond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AutoShape 21"/>
          <p:cNvSpPr>
            <a:spLocks noChangeArrowheads="1"/>
          </p:cNvSpPr>
          <p:nvPr/>
        </p:nvSpPr>
        <p:spPr bwMode="auto">
          <a:xfrm>
            <a:off x="2987898" y="2492971"/>
            <a:ext cx="574675" cy="574675"/>
          </a:xfrm>
          <a:prstGeom prst="diamond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AutoShape 22"/>
          <p:cNvSpPr>
            <a:spLocks noChangeArrowheads="1"/>
          </p:cNvSpPr>
          <p:nvPr/>
        </p:nvSpPr>
        <p:spPr bwMode="auto">
          <a:xfrm>
            <a:off x="5148486" y="2492971"/>
            <a:ext cx="574675" cy="574675"/>
          </a:xfrm>
          <a:prstGeom prst="diamond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00"/>
                            </p:stCondLst>
                            <p:childTnLst>
                              <p:par>
                                <p:cTn id="8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500"/>
                            </p:stCondLst>
                            <p:childTnLst>
                              <p:par>
                                <p:cTn id="9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000"/>
                            </p:stCondLst>
                            <p:childTnLst>
                              <p:par>
                                <p:cTn id="9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6" name="WordArt 6"/>
          <p:cNvSpPr>
            <a:spLocks noChangeArrowheads="1" noChangeShapeType="1" noTextEdit="1"/>
          </p:cNvSpPr>
          <p:nvPr/>
        </p:nvSpPr>
        <p:spPr bwMode="auto">
          <a:xfrm>
            <a:off x="468313" y="1772816"/>
            <a:ext cx="647303" cy="128629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В</a:t>
            </a:r>
          </a:p>
        </p:txBody>
      </p:sp>
      <p:sp>
        <p:nvSpPr>
          <p:cNvPr id="302087" name="WordArt 7"/>
          <p:cNvSpPr>
            <a:spLocks noChangeArrowheads="1" noChangeShapeType="1" noTextEdit="1"/>
          </p:cNvSpPr>
          <p:nvPr/>
        </p:nvSpPr>
        <p:spPr bwMode="auto">
          <a:xfrm rot="-640158">
            <a:off x="1784744" y="2037851"/>
            <a:ext cx="2214117" cy="138060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УЗЛЕ</a:t>
            </a:r>
          </a:p>
        </p:txBody>
      </p:sp>
      <p:sp>
        <p:nvSpPr>
          <p:cNvPr id="302088" name="WordArt 8"/>
          <p:cNvSpPr>
            <a:spLocks noChangeArrowheads="1" noChangeShapeType="1" noTextEdit="1"/>
          </p:cNvSpPr>
          <p:nvPr/>
        </p:nvSpPr>
        <p:spPr bwMode="auto">
          <a:xfrm>
            <a:off x="4139952" y="2348880"/>
            <a:ext cx="2520280" cy="2375991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6000" b="1" kern="10" dirty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360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 rot="-565470">
            <a:off x="244475" y="4029075"/>
            <a:ext cx="3097213" cy="1898650"/>
            <a:chOff x="4172" y="2240"/>
            <a:chExt cx="2260" cy="1344"/>
          </a:xfrm>
        </p:grpSpPr>
        <p:sp>
          <p:nvSpPr>
            <p:cNvPr id="19465" name="AutoShape 10"/>
            <p:cNvSpPr>
              <a:spLocks noChangeArrowheads="1"/>
            </p:cNvSpPr>
            <p:nvPr/>
          </p:nvSpPr>
          <p:spPr bwMode="auto">
            <a:xfrm>
              <a:off x="4169" y="2238"/>
              <a:ext cx="1129" cy="1115"/>
            </a:xfrm>
            <a:prstGeom prst="octagon">
              <a:avLst>
                <a:gd name="adj" fmla="val 29287"/>
              </a:avLst>
            </a:prstGeom>
            <a:solidFill>
              <a:schemeClr val="accent3">
                <a:lumMod val="7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9466" name="AutoShape 11"/>
            <p:cNvSpPr>
              <a:spLocks noChangeArrowheads="1"/>
            </p:cNvSpPr>
            <p:nvPr/>
          </p:nvSpPr>
          <p:spPr bwMode="auto">
            <a:xfrm>
              <a:off x="5301" y="2237"/>
              <a:ext cx="1131" cy="1115"/>
            </a:xfrm>
            <a:prstGeom prst="octagon">
              <a:avLst>
                <a:gd name="adj" fmla="val 29287"/>
              </a:avLst>
            </a:prstGeom>
            <a:solidFill>
              <a:schemeClr val="bg2">
                <a:lumMod val="7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  <p:sp>
          <p:nvSpPr>
            <p:cNvPr id="19467" name="AutoShape 12"/>
            <p:cNvSpPr>
              <a:spLocks noChangeArrowheads="1"/>
            </p:cNvSpPr>
            <p:nvPr/>
          </p:nvSpPr>
          <p:spPr bwMode="auto">
            <a:xfrm>
              <a:off x="5020" y="3025"/>
              <a:ext cx="565" cy="556"/>
            </a:xfrm>
            <a:prstGeom prst="diamond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sp>
        <p:nvSpPr>
          <p:cNvPr id="302093" name="WordArt 13"/>
          <p:cNvSpPr>
            <a:spLocks noChangeArrowheads="1" noChangeShapeType="1" noTextEdit="1"/>
          </p:cNvSpPr>
          <p:nvPr/>
        </p:nvSpPr>
        <p:spPr bwMode="auto">
          <a:xfrm rot="-186559">
            <a:off x="5099935" y="4391958"/>
            <a:ext cx="3690706" cy="167448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ГРАДУСОВ</a:t>
            </a:r>
          </a:p>
        </p:txBody>
      </p:sp>
      <p:sp>
        <p:nvSpPr>
          <p:cNvPr id="302094" name="AutoShape 14"/>
          <p:cNvSpPr>
            <a:spLocks noChangeArrowheads="1"/>
          </p:cNvSpPr>
          <p:nvPr/>
        </p:nvSpPr>
        <p:spPr bwMode="auto">
          <a:xfrm>
            <a:off x="1692275" y="5037138"/>
            <a:ext cx="287338" cy="287337"/>
          </a:xfrm>
          <a:prstGeom prst="smileyFace">
            <a:avLst>
              <a:gd name="adj" fmla="val 4653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ru-RU">
              <a:solidFill>
                <a:srgbClr val="333300"/>
              </a:solidFill>
            </a:endParaRPr>
          </a:p>
        </p:txBody>
      </p:sp>
      <p:sp>
        <p:nvSpPr>
          <p:cNvPr id="19464" name="Text Box 15"/>
          <p:cNvSpPr txBox="1">
            <a:spLocks noChangeArrowheads="1"/>
          </p:cNvSpPr>
          <p:nvPr/>
        </p:nvSpPr>
        <p:spPr bwMode="auto">
          <a:xfrm>
            <a:off x="179512" y="404664"/>
            <a:ext cx="8784975" cy="1200329"/>
          </a:xfrm>
          <a:prstGeom prst="rect">
            <a:avLst/>
          </a:prstGeom>
          <a:ln w="9525">
            <a:noFill/>
            <a:miter lim="800000"/>
            <a:headEnd/>
            <a:tailEnd/>
          </a:ln>
          <a:scene3d>
            <a:camera prst="orthographicFront"/>
            <a:lightRig rig="flat" dir="tl">
              <a:rot lat="0" lon="0" rev="6600000"/>
            </a:lightRig>
          </a:scene3d>
          <a:sp3d>
            <a:bevelT w="114300" prst="artDeco"/>
          </a:sp3d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3600" b="1" dirty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Необходимое условие для построения полуправильного паркета</a:t>
            </a:r>
            <a:endParaRPr lang="ru-RU" sz="4000" b="1" dirty="0">
              <a:ln w="11430"/>
              <a:solidFill>
                <a:schemeClr val="accent3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2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2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9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Группа 84"/>
          <p:cNvGrpSpPr>
            <a:grpSpLocks/>
          </p:cNvGrpSpPr>
          <p:nvPr/>
        </p:nvGrpSpPr>
        <p:grpSpPr bwMode="auto">
          <a:xfrm>
            <a:off x="3348038" y="4437063"/>
            <a:ext cx="2608262" cy="1935162"/>
            <a:chOff x="3613047" y="4466217"/>
            <a:chExt cx="2609107" cy="1934557"/>
          </a:xfrm>
        </p:grpSpPr>
        <p:grpSp>
          <p:nvGrpSpPr>
            <p:cNvPr id="30879" name="Группа 35"/>
            <p:cNvGrpSpPr>
              <a:grpSpLocks/>
            </p:cNvGrpSpPr>
            <p:nvPr/>
          </p:nvGrpSpPr>
          <p:grpSpPr bwMode="auto">
            <a:xfrm rot="994635">
              <a:off x="3613047" y="4466217"/>
              <a:ext cx="2609107" cy="1934557"/>
              <a:chOff x="4524615" y="4272581"/>
              <a:chExt cx="2609107" cy="1934557"/>
            </a:xfrm>
          </p:grpSpPr>
          <p:pic>
            <p:nvPicPr>
              <p:cNvPr id="3083" name="Picture 11" descr="http://edu.znate.ru/tw_files2/urls_2/26/d-25536/7z-docs/1_html_75622848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</a:blip>
              <a:srcRect/>
              <a:stretch>
                <a:fillRect/>
              </a:stretch>
            </p:blipFill>
            <p:spPr bwMode="auto">
              <a:xfrm rot="4927071">
                <a:off x="4861890" y="3935306"/>
                <a:ext cx="1934557" cy="2609107"/>
              </a:xfrm>
              <a:prstGeom prst="snip2Diag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</p:pic>
          <p:sp>
            <p:nvSpPr>
              <p:cNvPr id="35" name="AutoShape 11"/>
              <p:cNvSpPr>
                <a:spLocks noChangeArrowheads="1"/>
              </p:cNvSpPr>
              <p:nvPr/>
            </p:nvSpPr>
            <p:spPr bwMode="auto">
              <a:xfrm rot="19606048">
                <a:off x="5765206" y="5293773"/>
                <a:ext cx="365646" cy="319124"/>
              </a:xfrm>
              <a:prstGeom prst="triangle">
                <a:avLst>
                  <a:gd name="adj" fmla="val 50000"/>
                </a:avLst>
              </a:prstGeom>
              <a:solidFill>
                <a:schemeClr val="tx2">
                  <a:lumMod val="10000"/>
                  <a:lumOff val="90000"/>
                </a:schemeClr>
              </a:solidFill>
              <a:ln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</p:grpSp>
        <p:sp>
          <p:nvSpPr>
            <p:cNvPr id="65" name="Oval 10"/>
            <p:cNvSpPr>
              <a:spLocks noChangeArrowheads="1"/>
            </p:cNvSpPr>
            <p:nvPr/>
          </p:nvSpPr>
          <p:spPr bwMode="auto">
            <a:xfrm>
              <a:off x="4903465" y="5498182"/>
              <a:ext cx="72008" cy="72008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sp>
        <p:nvSpPr>
          <p:cNvPr id="303108" name="WordArt 4"/>
          <p:cNvSpPr>
            <a:spLocks noChangeArrowheads="1" noChangeShapeType="1" noTextEdit="1"/>
          </p:cNvSpPr>
          <p:nvPr/>
        </p:nvSpPr>
        <p:spPr bwMode="auto">
          <a:xfrm>
            <a:off x="107504" y="188640"/>
            <a:ext cx="8785671" cy="107977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/>
              </a:rPr>
              <a:t> Узлы полуправильных паркетов </a:t>
            </a:r>
          </a:p>
        </p:txBody>
      </p:sp>
      <p:sp>
        <p:nvSpPr>
          <p:cNvPr id="3084" name="Rectangle 28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ru-RU"/>
          </a:p>
        </p:txBody>
      </p:sp>
      <p:sp>
        <p:nvSpPr>
          <p:cNvPr id="3085" name="Rectangle 30"/>
          <p:cNvSpPr>
            <a:spLocks noChangeArrowheads="1"/>
          </p:cNvSpPr>
          <p:nvPr/>
        </p:nvSpPr>
        <p:spPr bwMode="auto">
          <a:xfrm>
            <a:off x="0" y="1476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ru-RU"/>
          </a:p>
        </p:txBody>
      </p:sp>
      <p:sp>
        <p:nvSpPr>
          <p:cNvPr id="28" name="TextBox 27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grpSp>
        <p:nvGrpSpPr>
          <p:cNvPr id="63" name="Группа 62"/>
          <p:cNvGrpSpPr>
            <a:grpSpLocks/>
          </p:cNvGrpSpPr>
          <p:nvPr/>
        </p:nvGrpSpPr>
        <p:grpSpPr bwMode="auto">
          <a:xfrm>
            <a:off x="2051050" y="3141663"/>
            <a:ext cx="2124075" cy="1582737"/>
            <a:chOff x="1187624" y="2492896"/>
            <a:chExt cx="2123728" cy="1584176"/>
          </a:xfrm>
        </p:grpSpPr>
        <p:grpSp>
          <p:nvGrpSpPr>
            <p:cNvPr id="30858" name="Группа 53"/>
            <p:cNvGrpSpPr>
              <a:grpSpLocks/>
            </p:cNvGrpSpPr>
            <p:nvPr/>
          </p:nvGrpSpPr>
          <p:grpSpPr bwMode="auto">
            <a:xfrm>
              <a:off x="1187624" y="2492896"/>
              <a:ext cx="2123728" cy="1584176"/>
              <a:chOff x="1187624" y="2492896"/>
              <a:chExt cx="2123728" cy="1584176"/>
            </a:xfrm>
          </p:grpSpPr>
          <p:sp>
            <p:nvSpPr>
              <p:cNvPr id="32" name="Овал 31"/>
              <p:cNvSpPr/>
              <p:nvPr/>
            </p:nvSpPr>
            <p:spPr bwMode="auto">
              <a:xfrm>
                <a:off x="1187624" y="2492896"/>
                <a:ext cx="2123728" cy="1584176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grpSp>
            <p:nvGrpSpPr>
              <p:cNvPr id="30865" name="Group 20"/>
              <p:cNvGrpSpPr>
                <a:grpSpLocks/>
              </p:cNvGrpSpPr>
              <p:nvPr/>
            </p:nvGrpSpPr>
            <p:grpSpPr bwMode="auto">
              <a:xfrm>
                <a:off x="1403648" y="2564904"/>
                <a:ext cx="1403210" cy="1435889"/>
                <a:chOff x="6201" y="10225"/>
                <a:chExt cx="2962" cy="3026"/>
              </a:xfrm>
            </p:grpSpPr>
            <p:sp>
              <p:nvSpPr>
                <p:cNvPr id="3086" name="AutoShape 21"/>
                <p:cNvSpPr>
                  <a:spLocks noChangeArrowheads="1"/>
                </p:cNvSpPr>
                <p:nvPr/>
              </p:nvSpPr>
              <p:spPr bwMode="auto">
                <a:xfrm rot="17051459">
                  <a:off x="7572" y="10283"/>
                  <a:ext cx="1649" cy="1533"/>
                </a:xfrm>
                <a:prstGeom prst="diamond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grpSp>
              <p:nvGrpSpPr>
                <p:cNvPr id="30869" name="Group 22"/>
                <p:cNvGrpSpPr>
                  <a:grpSpLocks/>
                </p:cNvGrpSpPr>
                <p:nvPr/>
              </p:nvGrpSpPr>
              <p:grpSpPr bwMode="auto">
                <a:xfrm>
                  <a:off x="6201" y="10854"/>
                  <a:ext cx="2928" cy="2397"/>
                  <a:chOff x="6201" y="10854"/>
                  <a:chExt cx="2928" cy="2397"/>
                </a:xfrm>
              </p:grpSpPr>
              <p:sp>
                <p:nvSpPr>
                  <p:cNvPr id="3088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6201" y="10854"/>
                    <a:ext cx="1980" cy="1800"/>
                  </a:xfrm>
                  <a:prstGeom prst="hexagon">
                    <a:avLst>
                      <a:gd name="adj" fmla="val 27500"/>
                      <a:gd name="vf" fmla="val 115470"/>
                    </a:avLst>
                  </a:prstGeom>
                  <a:solidFill>
                    <a:schemeClr val="accent1"/>
                  </a:solidFill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  <a:miter lim="800000"/>
                    <a:headEnd/>
                    <a:tailEnd/>
                  </a:ln>
                  <a:scene3d>
                    <a:camera prst="orthographicFront"/>
                    <a:lightRig rig="threePt" dir="t"/>
                  </a:scene3d>
                  <a:sp3d>
                    <a:bevelT w="152400" h="50800" prst="softRound"/>
                  </a:sp3d>
                </p:spPr>
                <p:txBody>
                  <a:bodyPr/>
                  <a:lstStyle/>
                  <a:p>
                    <a:pPr algn="ctr" eaLnBrk="0" hangingPunct="0">
                      <a:defRPr/>
                    </a:pPr>
                    <a:endParaRPr lang="ru-RU"/>
                  </a:p>
                </p:txBody>
              </p:sp>
              <p:sp>
                <p:nvSpPr>
                  <p:cNvPr id="3089" name="AutoShape 24"/>
                  <p:cNvSpPr>
                    <a:spLocks noChangeArrowheads="1"/>
                  </p:cNvSpPr>
                  <p:nvPr/>
                </p:nvSpPr>
                <p:spPr bwMode="auto">
                  <a:xfrm rot="20672306">
                    <a:off x="7669" y="11753"/>
                    <a:ext cx="1440" cy="1498"/>
                  </a:xfrm>
                  <a:prstGeom prst="diamond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  <a:miter lim="800000"/>
                    <a:headEnd/>
                    <a:tailEnd/>
                  </a:ln>
                  <a:scene3d>
                    <a:camera prst="orthographicFront"/>
                    <a:lightRig rig="threePt" dir="t"/>
                  </a:scene3d>
                  <a:sp3d>
                    <a:bevelT w="152400" h="50800" prst="softRound"/>
                  </a:sp3d>
                </p:spPr>
                <p:txBody>
                  <a:bodyPr/>
                  <a:lstStyle/>
                  <a:p>
                    <a:pPr algn="ctr" eaLnBrk="0" hangingPunct="0">
                      <a:defRPr/>
                    </a:pPr>
                    <a:endParaRPr lang="ru-RU"/>
                  </a:p>
                </p:txBody>
              </p:sp>
              <p:sp>
                <p:nvSpPr>
                  <p:cNvPr id="3090" name="AutoShape 25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8149" y="11346"/>
                    <a:ext cx="1082" cy="878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19050">
                    <a:solidFill>
                      <a:schemeClr val="tx1">
                        <a:lumMod val="50000"/>
                        <a:lumOff val="50000"/>
                      </a:schemeClr>
                    </a:solidFill>
                    <a:miter lim="800000"/>
                    <a:headEnd/>
                    <a:tailEnd/>
                  </a:ln>
                  <a:scene3d>
                    <a:camera prst="orthographicFront"/>
                    <a:lightRig rig="threePt" dir="t"/>
                  </a:scene3d>
                  <a:sp3d>
                    <a:bevelT w="152400" h="50800" prst="softRound"/>
                  </a:sp3d>
                </p:spPr>
                <p:txBody>
                  <a:bodyPr/>
                  <a:lstStyle/>
                  <a:p>
                    <a:pPr algn="ctr" eaLnBrk="0" hangingPunct="0">
                      <a:defRPr/>
                    </a:pPr>
                    <a:endParaRPr lang="ru-RU"/>
                  </a:p>
                </p:txBody>
              </p:sp>
            </p:grpSp>
          </p:grpSp>
        </p:grpSp>
        <p:sp>
          <p:nvSpPr>
            <p:cNvPr id="56" name="Oval 10"/>
            <p:cNvSpPr>
              <a:spLocks noChangeArrowheads="1"/>
            </p:cNvSpPr>
            <p:nvPr/>
          </p:nvSpPr>
          <p:spPr bwMode="auto">
            <a:xfrm>
              <a:off x="2195736" y="3193926"/>
              <a:ext cx="215900" cy="2159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grpSp>
        <p:nvGrpSpPr>
          <p:cNvPr id="62" name="Группа 61"/>
          <p:cNvGrpSpPr>
            <a:grpSpLocks/>
          </p:cNvGrpSpPr>
          <p:nvPr/>
        </p:nvGrpSpPr>
        <p:grpSpPr bwMode="auto">
          <a:xfrm>
            <a:off x="5940425" y="1557338"/>
            <a:ext cx="3095625" cy="2232025"/>
            <a:chOff x="231565" y="3927602"/>
            <a:chExt cx="3096344" cy="2232248"/>
          </a:xfrm>
        </p:grpSpPr>
        <p:grpSp>
          <p:nvGrpSpPr>
            <p:cNvPr id="30835" name="Группа 46"/>
            <p:cNvGrpSpPr>
              <a:grpSpLocks/>
            </p:cNvGrpSpPr>
            <p:nvPr/>
          </p:nvGrpSpPr>
          <p:grpSpPr bwMode="auto">
            <a:xfrm rot="877075">
              <a:off x="231565" y="3927602"/>
              <a:ext cx="3096344" cy="2232248"/>
              <a:chOff x="755576" y="4221088"/>
              <a:chExt cx="3096344" cy="2232248"/>
            </a:xfrm>
          </p:grpSpPr>
          <p:sp>
            <p:nvSpPr>
              <p:cNvPr id="46" name="Скругленный прямоугольник 45"/>
              <p:cNvSpPr/>
              <p:nvPr/>
            </p:nvSpPr>
            <p:spPr bwMode="auto">
              <a:xfrm>
                <a:off x="755576" y="4221088"/>
                <a:ext cx="3096344" cy="223224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grpSp>
            <p:nvGrpSpPr>
              <p:cNvPr id="30842" name="Группа 44"/>
              <p:cNvGrpSpPr>
                <a:grpSpLocks/>
              </p:cNvGrpSpPr>
              <p:nvPr/>
            </p:nvGrpSpPr>
            <p:grpSpPr bwMode="auto">
              <a:xfrm rot="837878">
                <a:off x="843137" y="4551302"/>
                <a:ext cx="2942803" cy="1682849"/>
                <a:chOff x="971600" y="4869160"/>
                <a:chExt cx="2942803" cy="1682849"/>
              </a:xfrm>
            </p:grpSpPr>
            <p:sp>
              <p:nvSpPr>
                <p:cNvPr id="38" name="AutoShape 31"/>
                <p:cNvSpPr>
                  <a:spLocks noChangeArrowheads="1"/>
                </p:cNvSpPr>
                <p:nvPr/>
              </p:nvSpPr>
              <p:spPr bwMode="auto">
                <a:xfrm>
                  <a:off x="971600" y="4869160"/>
                  <a:ext cx="917848" cy="83638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6">
                    <a:lumMod val="75000"/>
                  </a:schemeClr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0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430524" y="4869160"/>
                  <a:ext cx="917848" cy="83638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2">
                    <a:lumMod val="50000"/>
                    <a:lumOff val="50000"/>
                  </a:schemeClr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1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990650" y="5715623"/>
                  <a:ext cx="917848" cy="83638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3" name="AutoShape 36"/>
                <p:cNvSpPr>
                  <a:spLocks noChangeArrowheads="1"/>
                </p:cNvSpPr>
                <p:nvPr/>
              </p:nvSpPr>
              <p:spPr bwMode="auto">
                <a:xfrm>
                  <a:off x="1449574" y="5734673"/>
                  <a:ext cx="917848" cy="809721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4" name="AutoShape 10"/>
                <p:cNvSpPr>
                  <a:spLocks noChangeArrowheads="1"/>
                </p:cNvSpPr>
                <p:nvPr/>
              </p:nvSpPr>
              <p:spPr bwMode="auto">
                <a:xfrm>
                  <a:off x="1898179" y="4869160"/>
                  <a:ext cx="2016224" cy="1672712"/>
                </a:xfrm>
                <a:prstGeom prst="hexagon">
                  <a:avLst>
                    <a:gd name="adj" fmla="val 28908"/>
                    <a:gd name="vf" fmla="val 115470"/>
                  </a:avLst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</p:grpSp>
        </p:grpSp>
        <p:sp>
          <p:nvSpPr>
            <p:cNvPr id="57" name="Oval 10"/>
            <p:cNvSpPr>
              <a:spLocks noChangeArrowheads="1"/>
            </p:cNvSpPr>
            <p:nvPr/>
          </p:nvSpPr>
          <p:spPr bwMode="auto">
            <a:xfrm>
              <a:off x="1182291" y="4744194"/>
              <a:ext cx="215900" cy="2159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grpSp>
        <p:nvGrpSpPr>
          <p:cNvPr id="75" name="Группа 74"/>
          <p:cNvGrpSpPr>
            <a:grpSpLocks/>
          </p:cNvGrpSpPr>
          <p:nvPr/>
        </p:nvGrpSpPr>
        <p:grpSpPr bwMode="auto">
          <a:xfrm rot="3161422">
            <a:off x="-135732" y="2604294"/>
            <a:ext cx="2589213" cy="3203576"/>
            <a:chOff x="-8083" y="3231922"/>
            <a:chExt cx="2589518" cy="3203807"/>
          </a:xfrm>
        </p:grpSpPr>
        <p:sp>
          <p:nvSpPr>
            <p:cNvPr id="74" name="AutoShape 21"/>
            <p:cNvSpPr>
              <a:spLocks noChangeArrowheads="1"/>
            </p:cNvSpPr>
            <p:nvPr/>
          </p:nvSpPr>
          <p:spPr bwMode="auto">
            <a:xfrm rot="14502853">
              <a:off x="-315228" y="3539067"/>
              <a:ext cx="3203807" cy="2589518"/>
            </a:xfrm>
            <a:prstGeom prst="diamond">
              <a:avLst/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grpSp>
          <p:nvGrpSpPr>
            <p:cNvPr id="30816" name="Группа 66"/>
            <p:cNvGrpSpPr>
              <a:grpSpLocks/>
            </p:cNvGrpSpPr>
            <p:nvPr/>
          </p:nvGrpSpPr>
          <p:grpSpPr bwMode="auto">
            <a:xfrm>
              <a:off x="467544" y="4005064"/>
              <a:ext cx="1544241" cy="1552601"/>
              <a:chOff x="3134375" y="3058999"/>
              <a:chExt cx="1544241" cy="1552601"/>
            </a:xfrm>
          </p:grpSpPr>
          <p:sp>
            <p:nvSpPr>
              <p:cNvPr id="68" name="AutoShape 33"/>
              <p:cNvSpPr>
                <a:spLocks noChangeArrowheads="1"/>
              </p:cNvSpPr>
              <p:nvPr/>
            </p:nvSpPr>
            <p:spPr bwMode="auto">
              <a:xfrm rot="18898069" flipV="1">
                <a:off x="3384351" y="3300954"/>
                <a:ext cx="611122" cy="599337"/>
              </a:xfrm>
              <a:prstGeom prst="triangle">
                <a:avLst>
                  <a:gd name="adj" fmla="val 4999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  <p:sp>
            <p:nvSpPr>
              <p:cNvPr id="69" name="Прямоугольник 68"/>
              <p:cNvSpPr/>
              <p:nvPr/>
            </p:nvSpPr>
            <p:spPr bwMode="auto">
              <a:xfrm rot="2699958">
                <a:off x="4057884" y="3490788"/>
                <a:ext cx="620732" cy="63274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70" name="Прямоугольник 69"/>
              <p:cNvSpPr/>
              <p:nvPr/>
            </p:nvSpPr>
            <p:spPr bwMode="auto">
              <a:xfrm rot="18871444">
                <a:off x="3562355" y="3967906"/>
                <a:ext cx="667431" cy="61995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71" name="AutoShape 31"/>
              <p:cNvSpPr>
                <a:spLocks noChangeArrowheads="1"/>
              </p:cNvSpPr>
              <p:nvPr/>
            </p:nvSpPr>
            <p:spPr bwMode="auto">
              <a:xfrm rot="18910224">
                <a:off x="3134375" y="3524955"/>
                <a:ext cx="648072" cy="620362"/>
              </a:xfrm>
              <a:prstGeom prst="triangle">
                <a:avLst>
                  <a:gd name="adj" fmla="val 50000"/>
                </a:avLst>
              </a:prstGeom>
              <a:solidFill>
                <a:schemeClr val="bg2">
                  <a:lumMod val="50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  <p:sp>
            <p:nvSpPr>
              <p:cNvPr id="72" name="AutoShape 31"/>
              <p:cNvSpPr>
                <a:spLocks noChangeArrowheads="1"/>
              </p:cNvSpPr>
              <p:nvPr/>
            </p:nvSpPr>
            <p:spPr bwMode="auto">
              <a:xfrm rot="18910224">
                <a:off x="3601362" y="3058999"/>
                <a:ext cx="648072" cy="620362"/>
              </a:xfrm>
              <a:prstGeom prst="triangle">
                <a:avLst>
                  <a:gd name="adj" fmla="val 50000"/>
                </a:avLst>
              </a:prstGeom>
              <a:solidFill>
                <a:schemeClr val="bg2">
                  <a:lumMod val="50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  <p:sp>
            <p:nvSpPr>
              <p:cNvPr id="73" name="Oval 10"/>
              <p:cNvSpPr>
                <a:spLocks noChangeArrowheads="1"/>
              </p:cNvSpPr>
              <p:nvPr/>
            </p:nvSpPr>
            <p:spPr bwMode="auto">
              <a:xfrm>
                <a:off x="3779912" y="3717032"/>
                <a:ext cx="215900" cy="215900"/>
              </a:xfrm>
              <a:prstGeom prst="ellipse">
                <a:avLst/>
              </a:prstGeom>
              <a:solidFill>
                <a:srgbClr val="FFC0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</p:grpSp>
      </p:grpSp>
      <p:grpSp>
        <p:nvGrpSpPr>
          <p:cNvPr id="76" name="Группа 75"/>
          <p:cNvGrpSpPr>
            <a:grpSpLocks/>
          </p:cNvGrpSpPr>
          <p:nvPr/>
        </p:nvGrpSpPr>
        <p:grpSpPr bwMode="auto">
          <a:xfrm>
            <a:off x="2987675" y="1125538"/>
            <a:ext cx="3068638" cy="2343150"/>
            <a:chOff x="179572" y="3317847"/>
            <a:chExt cx="3067871" cy="2344044"/>
          </a:xfrm>
        </p:grpSpPr>
        <p:sp>
          <p:nvSpPr>
            <p:cNvPr id="77" name="AutoShape 6"/>
            <p:cNvSpPr>
              <a:spLocks noChangeArrowheads="1"/>
            </p:cNvSpPr>
            <p:nvPr/>
          </p:nvSpPr>
          <p:spPr bwMode="auto">
            <a:xfrm rot="21286293">
              <a:off x="179572" y="3317847"/>
              <a:ext cx="3067871" cy="2344044"/>
            </a:xfrm>
            <a:prstGeom prst="octagon">
              <a:avLst>
                <a:gd name="adj" fmla="val 29287"/>
              </a:avLst>
            </a:prstGeom>
            <a:solidFill>
              <a:schemeClr val="tx2">
                <a:lumMod val="10000"/>
                <a:lumOff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 b="1">
                <a:ln w="12700">
                  <a:solidFill>
                    <a:schemeClr val="bg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grpSp>
          <p:nvGrpSpPr>
            <p:cNvPr id="30796" name="Группа 40"/>
            <p:cNvGrpSpPr>
              <a:grpSpLocks/>
            </p:cNvGrpSpPr>
            <p:nvPr/>
          </p:nvGrpSpPr>
          <p:grpSpPr bwMode="auto">
            <a:xfrm>
              <a:off x="539552" y="3573016"/>
              <a:ext cx="2323306" cy="1938108"/>
              <a:chOff x="3635896" y="692696"/>
              <a:chExt cx="2323306" cy="1938108"/>
            </a:xfrm>
          </p:grpSpPr>
          <p:sp>
            <p:nvSpPr>
              <p:cNvPr id="79" name="Шестиугольник 78"/>
              <p:cNvSpPr/>
              <p:nvPr/>
            </p:nvSpPr>
            <p:spPr bwMode="auto">
              <a:xfrm>
                <a:off x="4663058" y="692696"/>
                <a:ext cx="1296144" cy="1152128"/>
              </a:xfrm>
              <a:prstGeom prst="hexagon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grpSp>
            <p:nvGrpSpPr>
              <p:cNvPr id="30800" name="Группа 38"/>
              <p:cNvGrpSpPr>
                <a:grpSpLocks/>
              </p:cNvGrpSpPr>
              <p:nvPr/>
            </p:nvGrpSpPr>
            <p:grpSpPr bwMode="auto">
              <a:xfrm>
                <a:off x="4602815" y="1844824"/>
                <a:ext cx="1073687" cy="785980"/>
                <a:chOff x="4367802" y="2257821"/>
                <a:chExt cx="997506" cy="842270"/>
              </a:xfrm>
            </p:grpSpPr>
            <p:sp>
              <p:nvSpPr>
                <p:cNvPr id="83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4696320" y="2257821"/>
                  <a:ext cx="668988" cy="64807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84" name="AutoShape 34"/>
                <p:cNvSpPr>
                  <a:spLocks noChangeArrowheads="1"/>
                </p:cNvSpPr>
                <p:nvPr/>
              </p:nvSpPr>
              <p:spPr bwMode="auto">
                <a:xfrm rot="3526060" flipV="1">
                  <a:off x="4250953" y="2473280"/>
                  <a:ext cx="743660" cy="509962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</p:grpSp>
          <p:sp>
            <p:nvSpPr>
              <p:cNvPr id="81" name="Шестиугольник 80"/>
              <p:cNvSpPr/>
              <p:nvPr/>
            </p:nvSpPr>
            <p:spPr bwMode="auto">
              <a:xfrm>
                <a:off x="3635896" y="1268760"/>
                <a:ext cx="1296144" cy="1152128"/>
              </a:xfrm>
              <a:prstGeom prst="hexagon">
                <a:avLst/>
              </a:prstGeom>
              <a:solidFill>
                <a:schemeClr val="accent2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82" name="Oval 10"/>
              <p:cNvSpPr>
                <a:spLocks noChangeArrowheads="1"/>
              </p:cNvSpPr>
              <p:nvPr/>
            </p:nvSpPr>
            <p:spPr bwMode="auto">
              <a:xfrm>
                <a:off x="4840982" y="1763291"/>
                <a:ext cx="215900" cy="215900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</p:grpSp>
      </p:grpSp>
      <p:grpSp>
        <p:nvGrpSpPr>
          <p:cNvPr id="61" name="Группа 60"/>
          <p:cNvGrpSpPr>
            <a:grpSpLocks/>
          </p:cNvGrpSpPr>
          <p:nvPr/>
        </p:nvGrpSpPr>
        <p:grpSpPr bwMode="auto">
          <a:xfrm rot="746721">
            <a:off x="4548188" y="3225800"/>
            <a:ext cx="2952750" cy="1439863"/>
            <a:chOff x="0" y="1340768"/>
            <a:chExt cx="2952328" cy="1440160"/>
          </a:xfrm>
        </p:grpSpPr>
        <p:grpSp>
          <p:nvGrpSpPr>
            <p:cNvPr id="30773" name="Группа 32"/>
            <p:cNvGrpSpPr>
              <a:grpSpLocks/>
            </p:cNvGrpSpPr>
            <p:nvPr/>
          </p:nvGrpSpPr>
          <p:grpSpPr bwMode="auto">
            <a:xfrm>
              <a:off x="0" y="1340768"/>
              <a:ext cx="2952328" cy="1440160"/>
              <a:chOff x="4644008" y="5085184"/>
              <a:chExt cx="2952328" cy="1440160"/>
            </a:xfrm>
          </p:grpSpPr>
          <p:sp>
            <p:nvSpPr>
              <p:cNvPr id="31" name="Овал 30"/>
              <p:cNvSpPr/>
              <p:nvPr/>
            </p:nvSpPr>
            <p:spPr bwMode="auto">
              <a:xfrm>
                <a:off x="4644008" y="5085184"/>
                <a:ext cx="2952328" cy="144016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grpSp>
            <p:nvGrpSpPr>
              <p:cNvPr id="30780" name="Group 8"/>
              <p:cNvGrpSpPr>
                <a:grpSpLocks/>
              </p:cNvGrpSpPr>
              <p:nvPr/>
            </p:nvGrpSpPr>
            <p:grpSpPr bwMode="auto">
              <a:xfrm>
                <a:off x="5071864" y="5363691"/>
                <a:ext cx="2171700" cy="938212"/>
                <a:chOff x="1881" y="7794"/>
                <a:chExt cx="4320" cy="1868"/>
              </a:xfrm>
            </p:grpSpPr>
            <p:sp>
              <p:nvSpPr>
                <p:cNvPr id="3096" name="AutoShape 9"/>
                <p:cNvSpPr>
                  <a:spLocks noChangeArrowheads="1"/>
                </p:cNvSpPr>
                <p:nvPr/>
              </p:nvSpPr>
              <p:spPr bwMode="auto">
                <a:xfrm>
                  <a:off x="1881" y="7794"/>
                  <a:ext cx="2160" cy="1868"/>
                </a:xfrm>
                <a:prstGeom prst="hexagon">
                  <a:avLst>
                    <a:gd name="adj" fmla="val 28908"/>
                    <a:gd name="vf" fmla="val 115470"/>
                  </a:avLst>
                </a:prstGeom>
                <a:solidFill>
                  <a:schemeClr val="bg2">
                    <a:lumMod val="75000"/>
                  </a:schemeClr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3097" name="AutoShape 10"/>
                <p:cNvSpPr>
                  <a:spLocks noChangeArrowheads="1"/>
                </p:cNvSpPr>
                <p:nvPr/>
              </p:nvSpPr>
              <p:spPr bwMode="auto">
                <a:xfrm>
                  <a:off x="4041" y="7794"/>
                  <a:ext cx="2160" cy="1868"/>
                </a:xfrm>
                <a:prstGeom prst="hexagon">
                  <a:avLst>
                    <a:gd name="adj" fmla="val 28908"/>
                    <a:gd name="vf" fmla="val 115470"/>
                  </a:avLst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 w="19050">
                  <a:solidFill>
                    <a:schemeClr val="tx1">
                      <a:lumMod val="50000"/>
                      <a:lumOff val="50000"/>
                    </a:schemeClr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3098" name="AutoShape 11"/>
                <p:cNvSpPr>
                  <a:spLocks noChangeArrowheads="1"/>
                </p:cNvSpPr>
                <p:nvPr/>
              </p:nvSpPr>
              <p:spPr bwMode="auto">
                <a:xfrm>
                  <a:off x="3501" y="8694"/>
                  <a:ext cx="1080" cy="93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3099" name="AutoShape 12"/>
                <p:cNvSpPr>
                  <a:spLocks noChangeArrowheads="1"/>
                </p:cNvSpPr>
                <p:nvPr/>
              </p:nvSpPr>
              <p:spPr bwMode="auto">
                <a:xfrm flipV="1">
                  <a:off x="3501" y="7794"/>
                  <a:ext cx="1080" cy="934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</p:grpSp>
        </p:grpSp>
        <p:sp>
          <p:nvSpPr>
            <p:cNvPr id="58" name="Oval 10"/>
            <p:cNvSpPr>
              <a:spLocks noChangeArrowheads="1"/>
            </p:cNvSpPr>
            <p:nvPr/>
          </p:nvSpPr>
          <p:spPr bwMode="auto">
            <a:xfrm>
              <a:off x="1403648" y="1988840"/>
              <a:ext cx="215900" cy="2159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grpSp>
        <p:nvGrpSpPr>
          <p:cNvPr id="60" name="Группа 59"/>
          <p:cNvGrpSpPr>
            <a:grpSpLocks/>
          </p:cNvGrpSpPr>
          <p:nvPr/>
        </p:nvGrpSpPr>
        <p:grpSpPr bwMode="auto">
          <a:xfrm>
            <a:off x="6284913" y="4292600"/>
            <a:ext cx="2736850" cy="2305050"/>
            <a:chOff x="6285334" y="4293096"/>
            <a:chExt cx="2736304" cy="2304256"/>
          </a:xfrm>
        </p:grpSpPr>
        <p:sp>
          <p:nvSpPr>
            <p:cNvPr id="55" name="Овал 54"/>
            <p:cNvSpPr/>
            <p:nvPr/>
          </p:nvSpPr>
          <p:spPr bwMode="auto">
            <a:xfrm>
              <a:off x="6285334" y="4293096"/>
              <a:ext cx="2736304" cy="2304256"/>
            </a:xfrm>
            <a:prstGeom prst="ellipse">
              <a:avLst/>
            </a:prstGeom>
            <a:solidFill>
              <a:srgbClr val="F07F09">
                <a:alpha val="47059"/>
              </a:srgbClr>
            </a:solidFill>
            <a:ln w="9525" cap="flat" cmpd="sng" algn="ctr">
              <a:solidFill>
                <a:srgbClr val="E3DED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grpSp>
          <p:nvGrpSpPr>
            <p:cNvPr id="30754" name="Группа 47"/>
            <p:cNvGrpSpPr>
              <a:grpSpLocks/>
            </p:cNvGrpSpPr>
            <p:nvPr/>
          </p:nvGrpSpPr>
          <p:grpSpPr bwMode="auto">
            <a:xfrm rot="1396470">
              <a:off x="6571550" y="4535678"/>
              <a:ext cx="2073266" cy="1784138"/>
              <a:chOff x="4901130" y="2913296"/>
              <a:chExt cx="2073266" cy="1784138"/>
            </a:xfrm>
          </p:grpSpPr>
          <p:sp>
            <p:nvSpPr>
              <p:cNvPr id="49" name="Прямоугольник 48"/>
              <p:cNvSpPr/>
              <p:nvPr/>
            </p:nvSpPr>
            <p:spPr bwMode="auto">
              <a:xfrm>
                <a:off x="6030436" y="2913296"/>
                <a:ext cx="932048" cy="970639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0" name="Прямоугольник 49"/>
              <p:cNvSpPr/>
              <p:nvPr/>
            </p:nvSpPr>
            <p:spPr bwMode="auto">
              <a:xfrm rot="17971761">
                <a:off x="4894574" y="3581595"/>
                <a:ext cx="965898" cy="952786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1">
                    <a:lumMod val="40000"/>
                    <a:lumOff val="6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sp>
            <p:nvSpPr>
              <p:cNvPr id="51" name="AutoShape 34"/>
              <p:cNvSpPr>
                <a:spLocks noChangeArrowheads="1"/>
              </p:cNvSpPr>
              <p:nvPr/>
            </p:nvSpPr>
            <p:spPr bwMode="auto">
              <a:xfrm rot="19769613" flipV="1">
                <a:off x="5349072" y="3116563"/>
                <a:ext cx="939006" cy="799782"/>
              </a:xfrm>
              <a:prstGeom prst="triangle">
                <a:avLst>
                  <a:gd name="adj" fmla="val 50000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  <p:sp>
            <p:nvSpPr>
              <p:cNvPr id="52" name="AutoShape 35"/>
              <p:cNvSpPr>
                <a:spLocks noChangeArrowheads="1"/>
              </p:cNvSpPr>
              <p:nvPr/>
            </p:nvSpPr>
            <p:spPr bwMode="auto">
              <a:xfrm flipV="1">
                <a:off x="6012159" y="3861048"/>
                <a:ext cx="962237" cy="836386"/>
              </a:xfrm>
              <a:prstGeom prst="triangle">
                <a:avLst>
                  <a:gd name="adj" fmla="val 50000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  <p:sp>
            <p:nvSpPr>
              <p:cNvPr id="53" name="AutoShape 36"/>
              <p:cNvSpPr>
                <a:spLocks noChangeArrowheads="1"/>
              </p:cNvSpPr>
              <p:nvPr/>
            </p:nvSpPr>
            <p:spPr bwMode="auto">
              <a:xfrm>
                <a:off x="5580112" y="3861048"/>
                <a:ext cx="917848" cy="836386"/>
              </a:xfrm>
              <a:prstGeom prst="triangle">
                <a:avLst>
                  <a:gd name="adj" fmla="val 50000"/>
                </a:avLst>
              </a:prstGeom>
              <a:solidFill>
                <a:schemeClr val="bg2">
                  <a:lumMod val="50000"/>
                </a:schemeClr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/>
              </a:p>
            </p:txBody>
          </p:sp>
        </p:grpSp>
        <p:sp>
          <p:nvSpPr>
            <p:cNvPr id="59" name="Oval 10"/>
            <p:cNvSpPr>
              <a:spLocks noChangeArrowheads="1"/>
            </p:cNvSpPr>
            <p:nvPr/>
          </p:nvSpPr>
          <p:spPr bwMode="auto">
            <a:xfrm>
              <a:off x="7533853" y="5407124"/>
              <a:ext cx="215900" cy="215900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  <p:pic>
        <p:nvPicPr>
          <p:cNvPr id="86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827584" y="4581128"/>
            <a:ext cx="2514600" cy="19177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grpSp>
        <p:nvGrpSpPr>
          <p:cNvPr id="93" name="Группа 92"/>
          <p:cNvGrpSpPr>
            <a:grpSpLocks/>
          </p:cNvGrpSpPr>
          <p:nvPr/>
        </p:nvGrpSpPr>
        <p:grpSpPr bwMode="auto">
          <a:xfrm>
            <a:off x="236538" y="1339850"/>
            <a:ext cx="2590800" cy="1917700"/>
            <a:chOff x="235808" y="1340021"/>
            <a:chExt cx="2592288" cy="1916832"/>
          </a:xfrm>
        </p:grpSpPr>
        <p:grpSp>
          <p:nvGrpSpPr>
            <p:cNvPr id="30734" name="Группа 29"/>
            <p:cNvGrpSpPr>
              <a:grpSpLocks/>
            </p:cNvGrpSpPr>
            <p:nvPr/>
          </p:nvGrpSpPr>
          <p:grpSpPr bwMode="auto">
            <a:xfrm rot="-585037">
              <a:off x="235808" y="1340021"/>
              <a:ext cx="2592288" cy="1916832"/>
              <a:chOff x="2339752" y="3140968"/>
              <a:chExt cx="2592288" cy="1916832"/>
            </a:xfrm>
          </p:grpSpPr>
          <p:sp>
            <p:nvSpPr>
              <p:cNvPr id="29" name="Скругленный прямоугольник 28"/>
              <p:cNvSpPr/>
              <p:nvPr/>
            </p:nvSpPr>
            <p:spPr bwMode="auto">
              <a:xfrm>
                <a:off x="2339752" y="3140968"/>
                <a:ext cx="2592288" cy="1916832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>
                  <a:latin typeface="Arial" pitchFamily="34" charset="0"/>
                </a:endParaRPr>
              </a:p>
            </p:txBody>
          </p:sp>
          <p:grpSp>
            <p:nvGrpSpPr>
              <p:cNvPr id="30741" name="Group 15"/>
              <p:cNvGrpSpPr>
                <a:grpSpLocks/>
              </p:cNvGrpSpPr>
              <p:nvPr/>
            </p:nvGrpSpPr>
            <p:grpSpPr bwMode="auto">
              <a:xfrm>
                <a:off x="2627784" y="3429000"/>
                <a:ext cx="2160240" cy="1412957"/>
                <a:chOff x="8001" y="7794"/>
                <a:chExt cx="2880" cy="1766"/>
              </a:xfrm>
            </p:grpSpPr>
            <p:sp>
              <p:nvSpPr>
                <p:cNvPr id="3092" name="AutoShape 16"/>
                <p:cNvSpPr>
                  <a:spLocks noChangeArrowheads="1"/>
                </p:cNvSpPr>
                <p:nvPr/>
              </p:nvSpPr>
              <p:spPr bwMode="auto">
                <a:xfrm>
                  <a:off x="8001" y="7794"/>
                  <a:ext cx="1440" cy="1440"/>
                </a:xfrm>
                <a:prstGeom prst="octagon">
                  <a:avLst>
                    <a:gd name="adj" fmla="val 29287"/>
                  </a:avLst>
                </a:prstGeom>
                <a:ln>
                  <a:noFill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3093" name="AutoShape 17"/>
                <p:cNvSpPr>
                  <a:spLocks noChangeArrowheads="1"/>
                </p:cNvSpPr>
                <p:nvPr/>
              </p:nvSpPr>
              <p:spPr bwMode="auto">
                <a:xfrm>
                  <a:off x="9441" y="7794"/>
                  <a:ext cx="1440" cy="1440"/>
                </a:xfrm>
                <a:prstGeom prst="octagon">
                  <a:avLst>
                    <a:gd name="adj" fmla="val 29287"/>
                  </a:avLst>
                </a:prstGeom>
                <a:ln>
                  <a:noFill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  <p:sp>
              <p:nvSpPr>
                <p:cNvPr id="3094" name="AutoShape 18"/>
                <p:cNvSpPr>
                  <a:spLocks noChangeArrowheads="1"/>
                </p:cNvSpPr>
                <p:nvPr/>
              </p:nvSpPr>
              <p:spPr bwMode="auto">
                <a:xfrm>
                  <a:off x="9069" y="8840"/>
                  <a:ext cx="744" cy="720"/>
                </a:xfrm>
                <a:prstGeom prst="diamond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  <a:headEnd/>
                  <a:tailEnd/>
                </a:ln>
                <a:scene3d>
                  <a:camera prst="orthographicFront"/>
                  <a:lightRig rig="threePt" dir="t"/>
                </a:scene3d>
                <a:sp3d>
                  <a:bevelT w="152400" h="50800" prst="softRound"/>
                </a:sp3d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 eaLnBrk="0" hangingPunct="0">
                    <a:defRPr/>
                  </a:pPr>
                  <a:endParaRPr lang="ru-RU"/>
                </a:p>
              </p:txBody>
            </p:sp>
          </p:grpSp>
        </p:grpSp>
        <p:sp>
          <p:nvSpPr>
            <p:cNvPr id="64" name="Oval 10"/>
            <p:cNvSpPr>
              <a:spLocks noChangeArrowheads="1"/>
            </p:cNvSpPr>
            <p:nvPr/>
          </p:nvSpPr>
          <p:spPr bwMode="auto">
            <a:xfrm>
              <a:off x="1519089" y="2348880"/>
              <a:ext cx="215900" cy="215900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chemeClr val="bg1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/>
            </a:p>
          </p:txBody>
        </p:sp>
      </p:grp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0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950"/>
                            </p:stCondLst>
                            <p:childTnLst>
                              <p:par>
                                <p:cTn id="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/>
      <p:bldP spid="308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310276" name="Picture 4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9525" y="461814"/>
            <a:ext cx="9145588" cy="5924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278" name="WordArt 6"/>
          <p:cNvSpPr>
            <a:spLocks noChangeArrowheads="1" noChangeShapeType="1" noTextEdit="1"/>
          </p:cNvSpPr>
          <p:nvPr/>
        </p:nvSpPr>
        <p:spPr bwMode="auto">
          <a:xfrm rot="21141949">
            <a:off x="620887" y="684834"/>
            <a:ext cx="4773613" cy="935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полуправильный</a:t>
            </a:r>
          </a:p>
        </p:txBody>
      </p:sp>
      <p:sp>
        <p:nvSpPr>
          <p:cNvPr id="310279" name="WordArt 7"/>
          <p:cNvSpPr>
            <a:spLocks noChangeArrowheads="1" noChangeShapeType="1" noTextEdit="1"/>
          </p:cNvSpPr>
          <p:nvPr/>
        </p:nvSpPr>
        <p:spPr bwMode="auto">
          <a:xfrm rot="21148408">
            <a:off x="5590715" y="353611"/>
            <a:ext cx="2295213" cy="736407"/>
          </a:xfrm>
          <a:prstGeom prst="rect">
            <a:avLst/>
          </a:prstGeom>
          <a:ln w="28575"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flat" dir="tl">
              <a:rot lat="0" lon="0" rev="6600000"/>
            </a:lightRig>
          </a:scene3d>
          <a:sp3d>
            <a:bevelT prst="angle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паркет</a:t>
            </a:r>
          </a:p>
        </p:txBody>
      </p:sp>
      <p:sp>
        <p:nvSpPr>
          <p:cNvPr id="310280" name="WordArt 8"/>
          <p:cNvSpPr>
            <a:spLocks noChangeArrowheads="1" noChangeShapeType="1" noTextEdit="1"/>
          </p:cNvSpPr>
          <p:nvPr/>
        </p:nvSpPr>
        <p:spPr bwMode="auto">
          <a:xfrm>
            <a:off x="3347864" y="1628800"/>
            <a:ext cx="2952328" cy="7200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u="sng" kern="1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Impact"/>
              </a:rPr>
              <a:t>вывод:</a:t>
            </a:r>
          </a:p>
        </p:txBody>
      </p:sp>
      <p:sp>
        <p:nvSpPr>
          <p:cNvPr id="310281" name="WordArt 9"/>
          <p:cNvSpPr>
            <a:spLocks noChangeArrowheads="1" noChangeShapeType="1" noTextEdit="1"/>
          </p:cNvSpPr>
          <p:nvPr/>
        </p:nvSpPr>
        <p:spPr bwMode="auto">
          <a:xfrm>
            <a:off x="179512" y="4293096"/>
            <a:ext cx="4392488" cy="64807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</a:rPr>
              <a:t>полуправильных</a:t>
            </a:r>
          </a:p>
        </p:txBody>
      </p:sp>
      <p:sp>
        <p:nvSpPr>
          <p:cNvPr id="310282" name="WordArt 10"/>
          <p:cNvSpPr>
            <a:spLocks noChangeArrowheads="1" noChangeShapeType="1" noTextEdit="1"/>
          </p:cNvSpPr>
          <p:nvPr/>
        </p:nvSpPr>
        <p:spPr bwMode="auto">
          <a:xfrm>
            <a:off x="5508104" y="4293096"/>
            <a:ext cx="2448073" cy="64807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</a:rPr>
              <a:t>паркетов</a:t>
            </a:r>
          </a:p>
        </p:txBody>
      </p:sp>
      <p:sp>
        <p:nvSpPr>
          <p:cNvPr id="310283" name="WordArt 11"/>
          <p:cNvSpPr>
            <a:spLocks noChangeArrowheads="1" noChangeShapeType="1" noTextEdit="1"/>
          </p:cNvSpPr>
          <p:nvPr/>
        </p:nvSpPr>
        <p:spPr bwMode="auto">
          <a:xfrm>
            <a:off x="1403350" y="3573463"/>
            <a:ext cx="2376488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BF3EB"/>
                </a:solidFill>
                <a:effectLst>
                  <a:outerShdw dist="40000" dir="5400000" algn="tl" rotWithShape="0">
                    <a:srgbClr val="000000">
                      <a:alpha val="32999"/>
                    </a:srgbClr>
                  </a:outerShdw>
                </a:effectLst>
                <a:latin typeface="Impact"/>
              </a:rPr>
              <a:t>существует</a:t>
            </a:r>
          </a:p>
        </p:txBody>
      </p:sp>
      <p:sp>
        <p:nvSpPr>
          <p:cNvPr id="310284" name="WordArt 12"/>
          <p:cNvSpPr>
            <a:spLocks noChangeArrowheads="1" noChangeShapeType="1" noTextEdit="1"/>
          </p:cNvSpPr>
          <p:nvPr/>
        </p:nvSpPr>
        <p:spPr bwMode="auto">
          <a:xfrm>
            <a:off x="4211960" y="2996952"/>
            <a:ext cx="864096" cy="10806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8</a:t>
            </a:r>
          </a:p>
        </p:txBody>
      </p:sp>
      <p:sp>
        <p:nvSpPr>
          <p:cNvPr id="310285" name="WordArt 13"/>
          <p:cNvSpPr>
            <a:spLocks noChangeArrowheads="1" noChangeShapeType="1" noTextEdit="1"/>
          </p:cNvSpPr>
          <p:nvPr/>
        </p:nvSpPr>
        <p:spPr bwMode="auto">
          <a:xfrm>
            <a:off x="5364163" y="3644900"/>
            <a:ext cx="1584325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BF3EB"/>
                </a:solidFill>
                <a:effectLst>
                  <a:outerShdw dist="40000" dir="5400000" algn="tl" rotWithShape="0">
                    <a:srgbClr val="000000">
                      <a:alpha val="32999"/>
                    </a:srgbClr>
                  </a:outerShdw>
                </a:effectLst>
                <a:latin typeface="Impact"/>
              </a:rPr>
              <a:t>видов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pic>
        <p:nvPicPr>
          <p:cNvPr id="13" name="Picture 7" descr="http://geometry2006.narod.ru/Problems/parkety.files/image103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 rot="20964104">
            <a:off x="5194441" y="2119491"/>
            <a:ext cx="3876675" cy="1152128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</p:pic>
      <p:pic>
        <p:nvPicPr>
          <p:cNvPr id="15" name="Picture 7" descr="http://geometry2006.narod.ru/Problems/parkety.files/image103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 rot="634017">
            <a:off x="66168" y="2191126"/>
            <a:ext cx="3876675" cy="108012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</p:pic>
      <p:pic>
        <p:nvPicPr>
          <p:cNvPr id="16" name="Picture 7" descr="http://geometry2006.narod.ru/Problems/parkety.files/image103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 rot="21171775">
            <a:off x="5065075" y="5033236"/>
            <a:ext cx="3876675" cy="1224136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</p:pic>
      <p:pic>
        <p:nvPicPr>
          <p:cNvPr id="35842" name="Picture 2" descr="http://geometry2006.narod.ru/Problems/parkety.files/image103.jp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 rot="288489">
            <a:off x="508735" y="5108139"/>
            <a:ext cx="4032448" cy="1152128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0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0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0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0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0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10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10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10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0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0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10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0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0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02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0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02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0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10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0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1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83" grpId="0" animBg="1"/>
      <p:bldP spid="31028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1763688" y="332656"/>
            <a:ext cx="5904656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6"/>
          </a:lnRef>
          <a:fillRef idx="1001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</a:t>
            </a:r>
            <a:endParaRPr lang="ru-RU" sz="4800" b="1" i="1" baseline="30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41275" y="6423025"/>
            <a:ext cx="90360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pic>
        <p:nvPicPr>
          <p:cNvPr id="7" name="Picture 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26125" y="3660775"/>
            <a:ext cx="331787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187450" y="1531938"/>
            <a:ext cx="6985000" cy="20415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defRPr/>
            </a:pPr>
            <a:r>
              <a:rPr lang="ru-RU" sz="3200">
                <a:latin typeface="Georgia" pitchFamily="18" charset="0"/>
              </a:rPr>
              <a:t>1.Нарисовать эскизы 8 видов полуправильных паркетов.</a:t>
            </a:r>
          </a:p>
          <a:p>
            <a:pPr algn="just" eaLnBrk="0" hangingPunct="0">
              <a:defRPr/>
            </a:pPr>
            <a:r>
              <a:rPr lang="ru-RU" sz="3200">
                <a:latin typeface="Georgia" pitchFamily="18" charset="0"/>
              </a:rPr>
              <a:t>2.Подготовить сообщение на тему: </a:t>
            </a: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«Геометрия пчелиных сот».</a:t>
            </a:r>
          </a:p>
        </p:txBody>
      </p:sp>
      <p:sp>
        <p:nvSpPr>
          <p:cNvPr id="32773" name="AutoShape 2" descr="https://apf.mail.ru/cgi-bin/readmsg/%D0%A1%D0%BE%D1%82%D1%8B.jpg?id=13685492220000000575%3B0%3B1&amp;exif=1&amp;bs=2881&amp;bl=101598&amp;ct=image%2Fjpeg&amp;cn=%D0%A1%D0%BE%D1%82%D1%8B.jpg&amp;cte=base6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endParaRPr lang="ru-RU"/>
          </a:p>
        </p:txBody>
      </p:sp>
      <p:sp>
        <p:nvSpPr>
          <p:cNvPr id="32774" name="AutoShape 4" descr="https://apf.mail.ru/cgi-bin/readmsg/%D0%A1%D0%BE%D1%82%D1%8B.jpg?id=13685492220000000575%3B0%3B1&amp;exif=1&amp;bs=2881&amp;bl=101598&amp;ct=image%2Fjpeg&amp;cn=%D0%A1%D0%BE%D1%82%D1%8B.jpg&amp;cte=base6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endParaRPr lang="ru-RU"/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789363"/>
            <a:ext cx="346710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und7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flipH="1" flipV="1">
            <a:off x="323528" y="0"/>
            <a:ext cx="8569647" cy="107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2555776" y="620688"/>
            <a:ext cx="4032448" cy="830997"/>
          </a:xfrm>
          <a:prstGeom prst="rect">
            <a:avLst/>
          </a:prstGeom>
          <a:solidFill>
            <a:schemeClr val="bg2"/>
          </a:solidFill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6"/>
          </a:lnRef>
          <a:fillRef idx="1001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Цель занятия</a:t>
            </a:r>
            <a:endParaRPr lang="ru-RU" sz="4800" b="1" i="1" baseline="30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4775" y="1628775"/>
            <a:ext cx="8896350" cy="13239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ru-RU" sz="4000" dirty="0">
                <a:solidFill>
                  <a:schemeClr val="tx1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рассмотреть геометрические подходы при конструировании паркетов.</a:t>
            </a:r>
            <a:endParaRPr lang="ru-RU" sz="4000" dirty="0">
              <a:solidFill>
                <a:schemeClr val="tx1"/>
              </a:solidFill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1027" name="Picture 3" descr="http://fortros.ru/auto_preview.php?img=./msites/site_640/files/14350.jpg&amp;w=600&amp;h=6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21732" y="3049910"/>
            <a:ext cx="3096344" cy="3317511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9" name="AutoShape 5"/>
          <p:cNvSpPr>
            <a:spLocks noChangeArrowheads="1"/>
          </p:cNvSpPr>
          <p:nvPr/>
        </p:nvSpPr>
        <p:spPr bwMode="auto">
          <a:xfrm>
            <a:off x="4356323" y="3861048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5110" name="AutoShape 6"/>
          <p:cNvSpPr>
            <a:spLocks noChangeArrowheads="1"/>
          </p:cNvSpPr>
          <p:nvPr/>
        </p:nvSpPr>
        <p:spPr bwMode="auto">
          <a:xfrm>
            <a:off x="2195736" y="3861048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198" name="AutoShape 7"/>
          <p:cNvSpPr>
            <a:spLocks noChangeArrowheads="1"/>
          </p:cNvSpPr>
          <p:nvPr/>
        </p:nvSpPr>
        <p:spPr bwMode="auto">
          <a:xfrm>
            <a:off x="3275236" y="3861048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199" name="AutoShape 8"/>
          <p:cNvSpPr>
            <a:spLocks noChangeArrowheads="1"/>
          </p:cNvSpPr>
          <p:nvPr/>
        </p:nvSpPr>
        <p:spPr bwMode="auto">
          <a:xfrm>
            <a:off x="2195736" y="4940548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200" name="AutoShape 9"/>
          <p:cNvSpPr>
            <a:spLocks noChangeArrowheads="1"/>
          </p:cNvSpPr>
          <p:nvPr/>
        </p:nvSpPr>
        <p:spPr bwMode="auto">
          <a:xfrm>
            <a:off x="4356323" y="4940548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201" name="AutoShape 10"/>
          <p:cNvSpPr>
            <a:spLocks noChangeArrowheads="1"/>
          </p:cNvSpPr>
          <p:nvPr/>
        </p:nvSpPr>
        <p:spPr bwMode="auto">
          <a:xfrm>
            <a:off x="3275236" y="4940548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5116" name="AutoShape 12"/>
          <p:cNvSpPr>
            <a:spLocks noChangeArrowheads="1"/>
          </p:cNvSpPr>
          <p:nvPr/>
        </p:nvSpPr>
        <p:spPr bwMode="auto">
          <a:xfrm>
            <a:off x="4356323" y="2779960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203" name="AutoShape 13"/>
          <p:cNvSpPr>
            <a:spLocks noChangeArrowheads="1"/>
          </p:cNvSpPr>
          <p:nvPr/>
        </p:nvSpPr>
        <p:spPr bwMode="auto">
          <a:xfrm>
            <a:off x="5435823" y="4940548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204" name="AutoShape 14"/>
          <p:cNvSpPr>
            <a:spLocks noChangeArrowheads="1"/>
          </p:cNvSpPr>
          <p:nvPr/>
        </p:nvSpPr>
        <p:spPr bwMode="auto">
          <a:xfrm>
            <a:off x="5435823" y="3861048"/>
            <a:ext cx="1079500" cy="1079500"/>
          </a:xfrm>
          <a:prstGeom prst="octagon">
            <a:avLst>
              <a:gd name="adj" fmla="val 2928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404664"/>
            <a:ext cx="9144000" cy="1656864"/>
          </a:xfrm>
          <a:prstGeom prst="rect">
            <a:avLst/>
          </a:prstGeom>
          <a:ln w="6350">
            <a:solidFill>
              <a:schemeClr val="accent2"/>
            </a:solidFill>
          </a:ln>
          <a:effectLst>
            <a:outerShdw blurRad="50800" dist="38100" dir="18900000" algn="bl" rotWithShape="0">
              <a:schemeClr val="tx1">
                <a:alpha val="40000"/>
              </a:schemeClr>
            </a:outerShdw>
          </a:effectLst>
        </p:spPr>
        <p:style>
          <a:lnRef idx="1">
            <a:schemeClr val="accent6"/>
          </a:lnRef>
          <a:fillRef idx="1003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ts val="4000"/>
              </a:lnSpc>
              <a:spcBef>
                <a:spcPts val="1800"/>
              </a:spcBef>
              <a:spcAft>
                <a:spcPts val="1800"/>
              </a:spcAft>
              <a:defRPr/>
            </a:pPr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  </a:t>
            </a: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Паркет 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– это покрытие плоскости  многоугольниками без пропусков и наложений.</a:t>
            </a:r>
          </a:p>
        </p:txBody>
      </p:sp>
      <p:sp>
        <p:nvSpPr>
          <p:cNvPr id="24" name="AutoShape 17"/>
          <p:cNvSpPr>
            <a:spLocks noChangeArrowheads="1"/>
          </p:cNvSpPr>
          <p:nvPr/>
        </p:nvSpPr>
        <p:spPr bwMode="auto">
          <a:xfrm>
            <a:off x="2987898" y="4653210"/>
            <a:ext cx="574675" cy="57467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AutoShape 18"/>
          <p:cNvSpPr>
            <a:spLocks noChangeArrowheads="1"/>
          </p:cNvSpPr>
          <p:nvPr/>
        </p:nvSpPr>
        <p:spPr bwMode="auto">
          <a:xfrm>
            <a:off x="4067398" y="4653210"/>
            <a:ext cx="574675" cy="57467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AutoShape 19"/>
          <p:cNvSpPr>
            <a:spLocks noChangeArrowheads="1"/>
          </p:cNvSpPr>
          <p:nvPr/>
        </p:nvSpPr>
        <p:spPr bwMode="auto">
          <a:xfrm>
            <a:off x="5148486" y="4653210"/>
            <a:ext cx="574675" cy="57467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AutoShape 20"/>
          <p:cNvSpPr>
            <a:spLocks noChangeArrowheads="1"/>
          </p:cNvSpPr>
          <p:nvPr/>
        </p:nvSpPr>
        <p:spPr bwMode="auto">
          <a:xfrm>
            <a:off x="4067398" y="3572123"/>
            <a:ext cx="574675" cy="57467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AutoShape 21"/>
          <p:cNvSpPr>
            <a:spLocks noChangeArrowheads="1"/>
          </p:cNvSpPr>
          <p:nvPr/>
        </p:nvSpPr>
        <p:spPr bwMode="auto">
          <a:xfrm>
            <a:off x="2987898" y="3572123"/>
            <a:ext cx="574675" cy="57467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AutoShape 22"/>
          <p:cNvSpPr>
            <a:spLocks noChangeArrowheads="1"/>
          </p:cNvSpPr>
          <p:nvPr/>
        </p:nvSpPr>
        <p:spPr bwMode="auto">
          <a:xfrm>
            <a:off x="5148486" y="3572123"/>
            <a:ext cx="574675" cy="57467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80"/>
                            </p:stCondLst>
                            <p:childTnLst>
                              <p:par>
                                <p:cTn id="1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8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68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180"/>
                            </p:stCondLst>
                            <p:childTnLst>
                              <p:par>
                                <p:cTn id="2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17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17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5" dur="500"/>
                                        <p:tgtEl>
                                          <p:spTgt spid="17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9" grpId="1" animBg="1"/>
      <p:bldP spid="175110" grpId="1" animBg="1"/>
      <p:bldP spid="8198" grpId="0" animBg="1"/>
      <p:bldP spid="8199" grpId="0" animBg="1"/>
      <p:bldP spid="8200" grpId="0" animBg="1"/>
      <p:bldP spid="8201" grpId="0" animBg="1"/>
      <p:bldP spid="175116" grpId="0" animBg="1"/>
      <p:bldP spid="8203" grpId="0" animBg="1"/>
      <p:bldP spid="8204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 bwMode="auto">
          <a:xfrm>
            <a:off x="366713" y="765175"/>
            <a:ext cx="8424862" cy="4535488"/>
          </a:xfrm>
          <a:prstGeom prst="roundRect">
            <a:avLst/>
          </a:prstGeom>
          <a:solidFill>
            <a:schemeClr val="bg2">
              <a:lumMod val="90000"/>
              <a:alpha val="72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151560" name="WordArt 8"/>
          <p:cNvSpPr>
            <a:spLocks noChangeArrowheads="1" noChangeShapeType="1" noTextEdit="1"/>
          </p:cNvSpPr>
          <p:nvPr/>
        </p:nvSpPr>
        <p:spPr bwMode="auto">
          <a:xfrm>
            <a:off x="614363" y="1111250"/>
            <a:ext cx="1008062" cy="931863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5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</a:t>
            </a:r>
          </a:p>
        </p:txBody>
      </p:sp>
      <p:sp>
        <p:nvSpPr>
          <p:cNvPr id="151561" name="WordArt 9"/>
          <p:cNvSpPr>
            <a:spLocks noChangeArrowheads="1" noChangeShapeType="1" noTextEdit="1"/>
          </p:cNvSpPr>
          <p:nvPr/>
        </p:nvSpPr>
        <p:spPr bwMode="auto">
          <a:xfrm>
            <a:off x="1724025" y="1293813"/>
            <a:ext cx="2303463" cy="720725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5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   </a:t>
            </a:r>
          </a:p>
        </p:txBody>
      </p:sp>
      <p:sp>
        <p:nvSpPr>
          <p:cNvPr id="151562" name="WordArt 10"/>
          <p:cNvSpPr>
            <a:spLocks noChangeArrowheads="1" noChangeShapeType="1" noTextEdit="1"/>
          </p:cNvSpPr>
          <p:nvPr/>
        </p:nvSpPr>
        <p:spPr bwMode="auto">
          <a:xfrm>
            <a:off x="4068763" y="1306513"/>
            <a:ext cx="4608512" cy="792162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5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        </a:t>
            </a:r>
          </a:p>
        </p:txBody>
      </p:sp>
      <p:sp>
        <p:nvSpPr>
          <p:cNvPr id="151563" name="WordArt 11"/>
          <p:cNvSpPr>
            <a:spLocks noChangeArrowheads="1" noChangeShapeType="1" noTextEdit="1"/>
          </p:cNvSpPr>
          <p:nvPr/>
        </p:nvSpPr>
        <p:spPr bwMode="auto">
          <a:xfrm>
            <a:off x="1403350" y="2205038"/>
            <a:ext cx="6553200" cy="936625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             </a:t>
            </a:r>
          </a:p>
        </p:txBody>
      </p:sp>
      <p:sp>
        <p:nvSpPr>
          <p:cNvPr id="151564" name="WordArt 12"/>
          <p:cNvSpPr>
            <a:spLocks noChangeArrowheads="1" noChangeShapeType="1" noTextEdit="1"/>
          </p:cNvSpPr>
          <p:nvPr/>
        </p:nvSpPr>
        <p:spPr bwMode="auto">
          <a:xfrm>
            <a:off x="1671638" y="3213100"/>
            <a:ext cx="2592387" cy="792163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5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   </a:t>
            </a:r>
          </a:p>
        </p:txBody>
      </p:sp>
      <p:sp>
        <p:nvSpPr>
          <p:cNvPr id="151565" name="WordArt 13"/>
          <p:cNvSpPr>
            <a:spLocks noChangeArrowheads="1" noChangeShapeType="1" noTextEdit="1"/>
          </p:cNvSpPr>
          <p:nvPr/>
        </p:nvSpPr>
        <p:spPr bwMode="auto">
          <a:xfrm>
            <a:off x="4408488" y="3213100"/>
            <a:ext cx="3187700" cy="790575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5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       </a:t>
            </a:r>
          </a:p>
        </p:txBody>
      </p:sp>
      <p:sp>
        <p:nvSpPr>
          <p:cNvPr id="151566" name="WordArt 14"/>
          <p:cNvSpPr>
            <a:spLocks noChangeArrowheads="1" noChangeShapeType="1" noTextEdit="1"/>
          </p:cNvSpPr>
          <p:nvPr/>
        </p:nvSpPr>
        <p:spPr bwMode="auto">
          <a:xfrm>
            <a:off x="2842814" y="4077171"/>
            <a:ext cx="3313113" cy="936625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паркет</a:t>
            </a: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5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5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" dur="500"/>
                                        <p:tgtEl>
                                          <p:spTgt spid="15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4" dur="500"/>
                                        <p:tgtEl>
                                          <p:spTgt spid="15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" dur="500"/>
                                        <p:tgtEl>
                                          <p:spTgt spid="15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15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6" dur="500"/>
                                        <p:tgtEl>
                                          <p:spTgt spid="15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0" dur="5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4" dur="5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306179" name="AutoShape 3"/>
          <p:cNvSpPr>
            <a:spLocks noChangeArrowheads="1"/>
          </p:cNvSpPr>
          <p:nvPr/>
        </p:nvSpPr>
        <p:spPr bwMode="auto">
          <a:xfrm>
            <a:off x="2268538" y="2883892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80" name="AutoShape 4"/>
          <p:cNvSpPr>
            <a:spLocks noChangeArrowheads="1"/>
          </p:cNvSpPr>
          <p:nvPr/>
        </p:nvSpPr>
        <p:spPr bwMode="auto">
          <a:xfrm>
            <a:off x="3276600" y="3460155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81" name="AutoShape 5"/>
          <p:cNvSpPr>
            <a:spLocks noChangeArrowheads="1"/>
          </p:cNvSpPr>
          <p:nvPr/>
        </p:nvSpPr>
        <p:spPr bwMode="auto">
          <a:xfrm>
            <a:off x="2268538" y="4036417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82" name="AutoShape 6"/>
          <p:cNvSpPr>
            <a:spLocks noChangeArrowheads="1"/>
          </p:cNvSpPr>
          <p:nvPr/>
        </p:nvSpPr>
        <p:spPr bwMode="auto">
          <a:xfrm>
            <a:off x="2268538" y="1732955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83" name="AutoShape 7"/>
          <p:cNvSpPr>
            <a:spLocks noChangeArrowheads="1"/>
          </p:cNvSpPr>
          <p:nvPr/>
        </p:nvSpPr>
        <p:spPr bwMode="auto">
          <a:xfrm>
            <a:off x="1258888" y="2309217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84" name="AutoShape 8"/>
          <p:cNvSpPr>
            <a:spLocks noChangeArrowheads="1"/>
          </p:cNvSpPr>
          <p:nvPr/>
        </p:nvSpPr>
        <p:spPr bwMode="auto">
          <a:xfrm>
            <a:off x="1258888" y="3460155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85" name="AutoShape 9"/>
          <p:cNvSpPr>
            <a:spLocks noChangeArrowheads="1"/>
          </p:cNvSpPr>
          <p:nvPr/>
        </p:nvSpPr>
        <p:spPr bwMode="auto">
          <a:xfrm>
            <a:off x="3276600" y="2309217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FF0066"/>
              </a:solidFill>
            </a:endParaRPr>
          </a:p>
        </p:txBody>
      </p:sp>
      <p:sp>
        <p:nvSpPr>
          <p:cNvPr id="306187" name="AutoShape 11"/>
          <p:cNvSpPr>
            <a:spLocks noChangeArrowheads="1"/>
          </p:cNvSpPr>
          <p:nvPr/>
        </p:nvSpPr>
        <p:spPr bwMode="auto">
          <a:xfrm>
            <a:off x="5219700" y="2309217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88" name="AutoShape 12"/>
          <p:cNvSpPr>
            <a:spLocks noChangeArrowheads="1"/>
          </p:cNvSpPr>
          <p:nvPr/>
        </p:nvSpPr>
        <p:spPr bwMode="auto">
          <a:xfrm>
            <a:off x="6227763" y="2883892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89" name="AutoShape 13"/>
          <p:cNvSpPr>
            <a:spLocks noChangeArrowheads="1"/>
          </p:cNvSpPr>
          <p:nvPr/>
        </p:nvSpPr>
        <p:spPr bwMode="auto">
          <a:xfrm>
            <a:off x="5219700" y="3460155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90" name="AutoShape 14"/>
          <p:cNvSpPr>
            <a:spLocks noChangeArrowheads="1"/>
          </p:cNvSpPr>
          <p:nvPr/>
        </p:nvSpPr>
        <p:spPr bwMode="auto">
          <a:xfrm>
            <a:off x="5219700" y="1156692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91" name="AutoShape 15"/>
          <p:cNvSpPr>
            <a:spLocks noChangeArrowheads="1"/>
          </p:cNvSpPr>
          <p:nvPr/>
        </p:nvSpPr>
        <p:spPr bwMode="auto">
          <a:xfrm>
            <a:off x="4211638" y="1732955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92" name="AutoShape 16"/>
          <p:cNvSpPr>
            <a:spLocks noChangeArrowheads="1"/>
          </p:cNvSpPr>
          <p:nvPr/>
        </p:nvSpPr>
        <p:spPr bwMode="auto">
          <a:xfrm>
            <a:off x="4210050" y="2883892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6193" name="AutoShape 17"/>
          <p:cNvSpPr>
            <a:spLocks noChangeArrowheads="1"/>
          </p:cNvSpPr>
          <p:nvPr/>
        </p:nvSpPr>
        <p:spPr bwMode="auto">
          <a:xfrm>
            <a:off x="6227763" y="1732955"/>
            <a:ext cx="1295400" cy="1120775"/>
          </a:xfrm>
          <a:prstGeom prst="hexagon">
            <a:avLst>
              <a:gd name="adj" fmla="val 28895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FF0066"/>
              </a:solidFill>
            </a:endParaRPr>
          </a:p>
        </p:txBody>
      </p:sp>
      <p:sp>
        <p:nvSpPr>
          <p:cNvPr id="306194" name="WordArt 18"/>
          <p:cNvSpPr>
            <a:spLocks noChangeArrowheads="1" noChangeShapeType="1" noTextEdit="1"/>
          </p:cNvSpPr>
          <p:nvPr/>
        </p:nvSpPr>
        <p:spPr bwMode="auto">
          <a:xfrm>
            <a:off x="251520" y="332656"/>
            <a:ext cx="360045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попытка №1</a:t>
            </a:r>
          </a:p>
        </p:txBody>
      </p:sp>
      <p:sp>
        <p:nvSpPr>
          <p:cNvPr id="306195" name="WordArt 19"/>
          <p:cNvSpPr>
            <a:spLocks noChangeArrowheads="1" noChangeShapeType="1" noTextEdit="1"/>
          </p:cNvSpPr>
          <p:nvPr/>
        </p:nvSpPr>
        <p:spPr bwMode="auto">
          <a:xfrm rot="21247510">
            <a:off x="4753602" y="5213337"/>
            <a:ext cx="3959225" cy="937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получилось!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22" name="WordArt 11"/>
          <p:cNvSpPr>
            <a:spLocks noChangeArrowheads="1" noChangeShapeType="1" noTextEdit="1"/>
          </p:cNvSpPr>
          <p:nvPr/>
        </p:nvSpPr>
        <p:spPr bwMode="auto">
          <a:xfrm>
            <a:off x="107504" y="5301208"/>
            <a:ext cx="4535488" cy="93687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Из шестиугольников – 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0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30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061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3061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0"/>
                            </p:stCondLst>
                            <p:childTnLst>
                              <p:par>
                                <p:cTn id="4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30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500"/>
                            </p:stCondLst>
                            <p:childTnLst>
                              <p:par>
                                <p:cTn id="5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30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6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30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3000"/>
                            </p:stCondLst>
                            <p:childTnLst>
                              <p:par>
                                <p:cTn id="6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3061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3000"/>
                            </p:stCondLst>
                            <p:childTnLst>
                              <p:par>
                                <p:cTn id="7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3061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3000"/>
                            </p:stCondLst>
                            <p:childTnLst>
                              <p:par>
                                <p:cTn id="7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4000"/>
                            </p:stCondLst>
                            <p:childTnLst>
                              <p:par>
                                <p:cTn id="8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6" dur="2000"/>
                                        <p:tgtEl>
                                          <p:spTgt spid="30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34" name="WordArt 10"/>
          <p:cNvSpPr>
            <a:spLocks noChangeArrowheads="1" noChangeShapeType="1" noTextEdit="1"/>
          </p:cNvSpPr>
          <p:nvPr/>
        </p:nvSpPr>
        <p:spPr bwMode="auto">
          <a:xfrm rot="20935227">
            <a:off x="49520" y="745677"/>
            <a:ext cx="3388885" cy="844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033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/>
              </a:rPr>
              <a:t>попытка №2</a:t>
            </a:r>
          </a:p>
        </p:txBody>
      </p:sp>
      <p:sp>
        <p:nvSpPr>
          <p:cNvPr id="308235" name="WordArt 11"/>
          <p:cNvSpPr>
            <a:spLocks noChangeArrowheads="1" noChangeShapeType="1" noTextEdit="1"/>
          </p:cNvSpPr>
          <p:nvPr/>
        </p:nvSpPr>
        <p:spPr bwMode="auto">
          <a:xfrm>
            <a:off x="107504" y="4797152"/>
            <a:ext cx="4535488" cy="79285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Impact"/>
              </a:rPr>
              <a:t>Из пятиугольников – </a:t>
            </a:r>
          </a:p>
        </p:txBody>
      </p:sp>
      <p:sp>
        <p:nvSpPr>
          <p:cNvPr id="308236" name="AutoShape 12"/>
          <p:cNvSpPr>
            <a:spLocks noChangeArrowheads="1"/>
          </p:cNvSpPr>
          <p:nvPr/>
        </p:nvSpPr>
        <p:spPr bwMode="auto">
          <a:xfrm>
            <a:off x="3133505" y="1268760"/>
            <a:ext cx="1800225" cy="1711325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8237" name="AutoShape 13"/>
          <p:cNvSpPr>
            <a:spLocks noChangeArrowheads="1"/>
          </p:cNvSpPr>
          <p:nvPr/>
        </p:nvSpPr>
        <p:spPr bwMode="auto">
          <a:xfrm rot="2220010">
            <a:off x="3162080" y="2810222"/>
            <a:ext cx="1800225" cy="1711325"/>
          </a:xfrm>
          <a:prstGeom prst="pentagon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8238" name="AutoShape 14"/>
          <p:cNvSpPr>
            <a:spLocks noChangeArrowheads="1"/>
          </p:cNvSpPr>
          <p:nvPr/>
        </p:nvSpPr>
        <p:spPr bwMode="auto">
          <a:xfrm rot="-2080981">
            <a:off x="4494534" y="1773830"/>
            <a:ext cx="1842488" cy="1711325"/>
          </a:xfrm>
          <a:prstGeom prst="pentagon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>
              <a:rot lat="0" lon="600000" rev="0"/>
            </a:camera>
            <a:lightRig rig="threePt" dir="t"/>
          </a:scene3d>
          <a:sp3d>
            <a:bevelT w="139700" h="139700" prst="divot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8244" name="WordArt 20"/>
          <p:cNvSpPr>
            <a:spLocks noChangeArrowheads="1" noChangeShapeType="1" noTextEdit="1"/>
          </p:cNvSpPr>
          <p:nvPr/>
        </p:nvSpPr>
        <p:spPr bwMode="auto">
          <a:xfrm>
            <a:off x="3203848" y="5665812"/>
            <a:ext cx="56165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22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</a:rPr>
              <a:t>ничего не вышло...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13" name="Полилиния 12"/>
          <p:cNvSpPr/>
          <p:nvPr/>
        </p:nvSpPr>
        <p:spPr bwMode="auto">
          <a:xfrm>
            <a:off x="4575175" y="2968625"/>
            <a:ext cx="1990725" cy="2381250"/>
          </a:xfrm>
          <a:custGeom>
            <a:avLst/>
            <a:gdLst>
              <a:gd name="connsiteX0" fmla="*/ 695325 w 1990725"/>
              <a:gd name="connsiteY0" fmla="*/ 2276475 h 2381250"/>
              <a:gd name="connsiteX1" fmla="*/ 0 w 1990725"/>
              <a:gd name="connsiteY1" fmla="*/ 0 h 2381250"/>
              <a:gd name="connsiteX2" fmla="*/ 1990725 w 1990725"/>
              <a:gd name="connsiteY2" fmla="*/ 1543050 h 2381250"/>
              <a:gd name="connsiteX3" fmla="*/ 1981200 w 1990725"/>
              <a:gd name="connsiteY3" fmla="*/ 1647825 h 2381250"/>
              <a:gd name="connsiteX4" fmla="*/ 1895475 w 1990725"/>
              <a:gd name="connsiteY4" fmla="*/ 1828800 h 2381250"/>
              <a:gd name="connsiteX5" fmla="*/ 1790700 w 1990725"/>
              <a:gd name="connsiteY5" fmla="*/ 2000250 h 2381250"/>
              <a:gd name="connsiteX6" fmla="*/ 1609725 w 1990725"/>
              <a:gd name="connsiteY6" fmla="*/ 2190750 h 2381250"/>
              <a:gd name="connsiteX7" fmla="*/ 1438275 w 1990725"/>
              <a:gd name="connsiteY7" fmla="*/ 2314575 h 2381250"/>
              <a:gd name="connsiteX8" fmla="*/ 1228725 w 1990725"/>
              <a:gd name="connsiteY8" fmla="*/ 2352675 h 2381250"/>
              <a:gd name="connsiteX9" fmla="*/ 1009650 w 1990725"/>
              <a:gd name="connsiteY9" fmla="*/ 2381250 h 2381250"/>
              <a:gd name="connsiteX10" fmla="*/ 695325 w 1990725"/>
              <a:gd name="connsiteY10" fmla="*/ 2276475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90725" h="2381250">
                <a:moveTo>
                  <a:pt x="695325" y="2276475"/>
                </a:moveTo>
                <a:lnTo>
                  <a:pt x="0" y="0"/>
                </a:lnTo>
                <a:lnTo>
                  <a:pt x="1990725" y="1543050"/>
                </a:lnTo>
                <a:lnTo>
                  <a:pt x="1981200" y="1647825"/>
                </a:lnTo>
                <a:lnTo>
                  <a:pt x="1895475" y="1828800"/>
                </a:lnTo>
                <a:lnTo>
                  <a:pt x="1790700" y="2000250"/>
                </a:lnTo>
                <a:lnTo>
                  <a:pt x="1609725" y="2190750"/>
                </a:lnTo>
                <a:lnTo>
                  <a:pt x="1438275" y="2314575"/>
                </a:lnTo>
                <a:lnTo>
                  <a:pt x="1228725" y="2352675"/>
                </a:lnTo>
                <a:lnTo>
                  <a:pt x="1009650" y="2381250"/>
                </a:lnTo>
                <a:lnTo>
                  <a:pt x="695325" y="2276475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ru-RU">
              <a:latin typeface="Arial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0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50" autoRev="1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" dur="250" autoRev="1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50" autoRev="1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250" autoRev="1" fill="hold"/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0" dur="250" autoRev="1" fill="hold"/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250" autoRev="1" fill="hold"/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50" autoRev="1" fill="hold"/>
                                        <p:tgtEl>
                                          <p:spTgt spid="3082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50" autoRev="1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" dur="250" autoRev="1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250" autoRev="1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autoRev="1" fill="hold"/>
                                        <p:tgtEl>
                                          <p:spTgt spid="3082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8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2000"/>
                                        <p:tgtEl>
                                          <p:spTgt spid="30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34" grpId="0" animBg="1"/>
      <p:bldP spid="308235" grpId="0" animBg="1"/>
      <p:bldP spid="308236" grpId="0" animBg="1"/>
      <p:bldP spid="308236" grpId="1" animBg="1"/>
      <p:bldP spid="308237" grpId="0" animBg="1"/>
      <p:bldP spid="308237" grpId="1" animBg="1"/>
      <p:bldP spid="308238" grpId="0" animBg="1"/>
      <p:bldP spid="308238" grpId="1" animBg="1"/>
      <p:bldP spid="308244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7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369466"/>
            <a:ext cx="9144000" cy="601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395536" y="1052736"/>
            <a:ext cx="8424936" cy="4536504"/>
          </a:xfrm>
          <a:prstGeom prst="roundRect">
            <a:avLst/>
          </a:prstGeom>
          <a:solidFill>
            <a:srgbClr val="E3DED1"/>
          </a:solidFill>
          <a:ln>
            <a:headEnd type="none" w="med" len="med"/>
            <a:tailEnd type="none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endParaRPr lang="ru-RU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9" name="WordArt 8"/>
          <p:cNvSpPr>
            <a:spLocks noChangeArrowheads="1" noChangeShapeType="1" noTextEdit="1"/>
          </p:cNvSpPr>
          <p:nvPr/>
        </p:nvSpPr>
        <p:spPr bwMode="auto">
          <a:xfrm>
            <a:off x="2268538" y="1255713"/>
            <a:ext cx="4679950" cy="949325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          </a:t>
            </a:r>
          </a:p>
        </p:txBody>
      </p:sp>
      <p:sp>
        <p:nvSpPr>
          <p:cNvPr id="11" name="WordArt 14"/>
          <p:cNvSpPr>
            <a:spLocks noChangeArrowheads="1" noChangeShapeType="1" noTextEdit="1"/>
          </p:cNvSpPr>
          <p:nvPr/>
        </p:nvSpPr>
        <p:spPr bwMode="auto">
          <a:xfrm>
            <a:off x="2843213" y="4149725"/>
            <a:ext cx="3313112" cy="863600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     </a:t>
            </a:r>
          </a:p>
        </p:txBody>
      </p:sp>
      <p:sp>
        <p:nvSpPr>
          <p:cNvPr id="12" name="WordArt 10"/>
          <p:cNvSpPr>
            <a:spLocks noChangeArrowheads="1" noChangeShapeType="1" noTextEdit="1"/>
          </p:cNvSpPr>
          <p:nvPr/>
        </p:nvSpPr>
        <p:spPr bwMode="auto">
          <a:xfrm>
            <a:off x="2124075" y="2781300"/>
            <a:ext cx="4968875" cy="792163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         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5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3" name="AutoShape 5"/>
          <p:cNvSpPr>
            <a:spLocks noChangeArrowheads="1"/>
          </p:cNvSpPr>
          <p:nvPr/>
        </p:nvSpPr>
        <p:spPr bwMode="auto">
          <a:xfrm>
            <a:off x="188565" y="2680965"/>
            <a:ext cx="2592388" cy="2241550"/>
          </a:xfrm>
          <a:prstGeom prst="hexagon">
            <a:avLst>
              <a:gd name="adj" fmla="val 28913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76136" name="AutoShape 8"/>
          <p:cNvSpPr>
            <a:spLocks noChangeArrowheads="1"/>
          </p:cNvSpPr>
          <p:nvPr/>
        </p:nvSpPr>
        <p:spPr bwMode="auto">
          <a:xfrm>
            <a:off x="2123728" y="1557015"/>
            <a:ext cx="2592387" cy="2241550"/>
          </a:xfrm>
          <a:prstGeom prst="hexagon">
            <a:avLst>
              <a:gd name="adj" fmla="val 28913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76137" name="AutoShape 9"/>
          <p:cNvSpPr>
            <a:spLocks noChangeArrowheads="1"/>
          </p:cNvSpPr>
          <p:nvPr/>
        </p:nvSpPr>
        <p:spPr bwMode="auto">
          <a:xfrm>
            <a:off x="2123728" y="3789040"/>
            <a:ext cx="2592387" cy="2241550"/>
          </a:xfrm>
          <a:prstGeom prst="hexagon">
            <a:avLst>
              <a:gd name="adj" fmla="val 28913"/>
              <a:gd name="vf" fmla="val 11547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76138" name="Oval 10"/>
          <p:cNvSpPr>
            <a:spLocks noChangeArrowheads="1"/>
          </p:cNvSpPr>
          <p:nvPr/>
        </p:nvSpPr>
        <p:spPr bwMode="auto">
          <a:xfrm>
            <a:off x="2646015" y="3655690"/>
            <a:ext cx="215900" cy="2159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bg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2298" name="Text Box 18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Необходимое условие для построения паркета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12" name="WordArt 11"/>
          <p:cNvSpPr>
            <a:spLocks noChangeArrowheads="1" noChangeShapeType="1" noTextEdit="1"/>
          </p:cNvSpPr>
          <p:nvPr/>
        </p:nvSpPr>
        <p:spPr bwMode="auto">
          <a:xfrm>
            <a:off x="4427984" y="3284984"/>
            <a:ext cx="4535488" cy="93687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sz="3600" b="1" i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</a:rPr>
              <a:t>В узле – 360 </a:t>
            </a:r>
            <a:r>
              <a:rPr lang="en-US" sz="3600" b="1" i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</a:rPr>
              <a:t>º</a:t>
            </a:r>
            <a:r>
              <a:rPr lang="ru-RU" sz="3600" b="1" i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/>
              </a:rPr>
              <a:t> 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7391" name="Group 847"/>
          <p:cNvGraphicFramePr>
            <a:graphicFrameLocks noGrp="1"/>
          </p:cNvGraphicFramePr>
          <p:nvPr/>
        </p:nvGraphicFramePr>
        <p:xfrm>
          <a:off x="38100" y="2133600"/>
          <a:ext cx="9105900" cy="2320925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935602"/>
                <a:gridCol w="1789198"/>
                <a:gridCol w="665084"/>
                <a:gridCol w="648072"/>
                <a:gridCol w="648072"/>
                <a:gridCol w="576064"/>
                <a:gridCol w="720080"/>
                <a:gridCol w="720080"/>
                <a:gridCol w="720080"/>
                <a:gridCol w="683566"/>
              </a:tblGrid>
              <a:tr h="51435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Правильный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п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- угольник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п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  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26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формулы    </a:t>
                      </a:r>
                      <a:endParaRPr kumimoji="0" lang="ru-RU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63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Сумма внутренних углов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Σ=180</a:t>
                      </a:r>
                      <a:r>
                        <a:rPr kumimoji="0" lang="ru-RU" sz="20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(п-2)</a:t>
                      </a:r>
                      <a:endParaRPr kumimoji="0" lang="ru-RU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180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360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540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720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900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1080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1260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1440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8144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Величина внутреннего угла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α 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=180</a:t>
                      </a:r>
                      <a:r>
                        <a:rPr kumimoji="0" lang="ru-RU" sz="20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0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(п-2):</a:t>
                      </a:r>
                      <a:r>
                        <a:rPr kumimoji="0" lang="ru-RU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п</a:t>
                      </a:r>
                      <a:endParaRPr kumimoji="0" lang="ru-RU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60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90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108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120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128,6</a:t>
                      </a:r>
                      <a:r>
                        <a:rPr kumimoji="0" lang="ru-RU" sz="16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135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140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144</a:t>
                      </a:r>
                      <a:r>
                        <a:rPr kumimoji="0" lang="ru-RU" sz="1600" b="1" i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601" name="Rectangle 746"/>
          <p:cNvSpPr>
            <a:spLocks noChangeArrowheads="1"/>
          </p:cNvSpPr>
          <p:nvPr/>
        </p:nvSpPr>
        <p:spPr bwMode="auto">
          <a:xfrm>
            <a:off x="1331913" y="6237288"/>
            <a:ext cx="18415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600" b="1">
                <a:cs typeface="Times New Roman" pitchFamily="18" charset="0"/>
              </a:rPr>
              <a:t/>
            </a:r>
            <a:br>
              <a:rPr lang="ru-RU" sz="1600" b="1">
                <a:cs typeface="Times New Roman" pitchFamily="18" charset="0"/>
              </a:rPr>
            </a:br>
            <a:endParaRPr lang="ru-RU" sz="1100"/>
          </a:p>
          <a:p>
            <a:pPr eaLnBrk="0" hangingPunct="0"/>
            <a:endParaRPr lang="ru-RU"/>
          </a:p>
        </p:txBody>
      </p:sp>
      <p:sp>
        <p:nvSpPr>
          <p:cNvPr id="23602" name="Text Box 783"/>
          <p:cNvSpPr txBox="1">
            <a:spLocks noChangeArrowheads="1"/>
          </p:cNvSpPr>
          <p:nvPr/>
        </p:nvSpPr>
        <p:spPr bwMode="auto">
          <a:xfrm>
            <a:off x="684213" y="5013325"/>
            <a:ext cx="719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 </a:t>
            </a:r>
          </a:p>
        </p:txBody>
      </p:sp>
      <p:sp>
        <p:nvSpPr>
          <p:cNvPr id="23603" name="Text Box 784"/>
          <p:cNvSpPr txBox="1">
            <a:spLocks noChangeArrowheads="1"/>
          </p:cNvSpPr>
          <p:nvPr/>
        </p:nvSpPr>
        <p:spPr bwMode="auto">
          <a:xfrm>
            <a:off x="2339975" y="5445125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41275" y="6396038"/>
            <a:ext cx="90360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rPr>
              <a:t>Элективный курс </a:t>
            </a:r>
            <a:r>
              <a:rPr kumimoji="1" lang="ru-RU" sz="2400" b="1" i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  <a:cs typeface="Times New Roman" pitchFamily="18" charset="0"/>
              </a:rPr>
              <a:t>«Математика и гармония окружающего мира»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10" name="WordArt 10"/>
          <p:cNvSpPr>
            <a:spLocks noChangeArrowheads="1" noChangeShapeType="1" noTextEdit="1"/>
          </p:cNvSpPr>
          <p:nvPr/>
        </p:nvSpPr>
        <p:spPr bwMode="auto">
          <a:xfrm>
            <a:off x="395288" y="765175"/>
            <a:ext cx="4068762" cy="458788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5">
                    <a:lumMod val="75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        </a:t>
            </a:r>
          </a:p>
        </p:txBody>
      </p:sp>
      <p:sp>
        <p:nvSpPr>
          <p:cNvPr id="11" name="WordArt 11"/>
          <p:cNvSpPr>
            <a:spLocks noChangeArrowheads="1" noChangeShapeType="1" noTextEdit="1"/>
          </p:cNvSpPr>
          <p:nvPr/>
        </p:nvSpPr>
        <p:spPr bwMode="auto">
          <a:xfrm>
            <a:off x="3563938" y="1484313"/>
            <a:ext cx="5473700" cy="433387"/>
          </a:xfrm>
          <a:prstGeom prst="rect">
            <a:avLst/>
          </a:prstGeom>
          <a:effectLst>
            <a:outerShdw blurRad="50800" dist="25400" dir="5400000" sx="1000" sy="1000" algn="ctr" rotWithShape="0">
              <a:schemeClr val="accent1">
                <a:lumMod val="20000"/>
                <a:lumOff val="80000"/>
              </a:schemeClr>
            </a:outerShdw>
          </a:effec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hangingPunct="0">
              <a:defRPr/>
            </a:pPr>
            <a:r>
              <a:rPr lang="ru-RU" sz="3600" i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             </a:t>
            </a:r>
          </a:p>
        </p:txBody>
      </p:sp>
      <p:pic>
        <p:nvPicPr>
          <p:cNvPr id="23607" name="Ink 855"/>
          <p:cNvPicPr>
            <a:picLocks noRot="1" noChangeAspect="1" noEditPoints="1" noChangeArrowheads="1" noChangeShapeType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047700" y="6378575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08" name="Ink 856"/>
          <p:cNvPicPr>
            <a:picLocks noRot="1" noChangeAspect="1" noEditPoints="1" noChangeArrowheads="1" noChangeShapeType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93525" y="9504362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09" name="Ink 857"/>
          <p:cNvPicPr>
            <a:picLocks noRot="1" noChangeAspect="1" noEditPoints="1" noChangeArrowheads="1" noChangeShapeType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758525" y="9326562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10" name="Ink 858"/>
          <p:cNvPicPr>
            <a:picLocks noRot="1" noChangeAspect="1" noEditPoints="1" noChangeArrowheads="1" noChangeShapeType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79113" y="9173845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11" name="Ink 859"/>
          <p:cNvPicPr>
            <a:picLocks noRot="1" noChangeAspect="1" noEditPoints="1" noChangeArrowheads="1" noChangeShapeType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79113" y="9173845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12" name="Ink 860"/>
          <p:cNvPicPr>
            <a:picLocks noRot="1" noChangeAspect="1" noEditPoints="1" noChangeArrowheads="1" noChangeShapeType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79113" y="9173845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13" name="Ink 861"/>
          <p:cNvPicPr>
            <a:picLocks noRot="1" noChangeAspect="1" noEditPoints="1" noChangeArrowheads="1" noChangeShapeType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79113" y="9173845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Клен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1753</TotalTime>
  <Words>234</Words>
  <Application>Microsoft Office PowerPoint</Application>
  <PresentationFormat>Экран (4:3)</PresentationFormat>
  <Paragraphs>71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Times New Roman</vt:lpstr>
      <vt:lpstr>Wingdings</vt:lpstr>
      <vt:lpstr>Monotype Corsiva</vt:lpstr>
      <vt:lpstr>Georgia</vt:lpstr>
      <vt:lpstr>Клен</vt:lpstr>
      <vt:lpstr>Клен</vt:lpstr>
      <vt:lpstr>Слайд 1</vt:lpstr>
      <vt:lpstr>Слайд 2</vt:lpstr>
      <vt:lpstr>Слайд 3</vt:lpstr>
      <vt:lpstr>Слайд 4</vt:lpstr>
      <vt:lpstr>    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Admin</cp:lastModifiedBy>
  <cp:revision>115</cp:revision>
  <dcterms:created xsi:type="dcterms:W3CDTF">2007-01-30T09:44:42Z</dcterms:created>
  <dcterms:modified xsi:type="dcterms:W3CDTF">2015-01-15T13:37:09Z</dcterms:modified>
</cp:coreProperties>
</file>