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3" r:id="rId7"/>
    <p:sldId id="264" r:id="rId8"/>
    <p:sldId id="265" r:id="rId9"/>
    <p:sldId id="278" r:id="rId10"/>
    <p:sldId id="260" r:id="rId11"/>
    <p:sldId id="262" r:id="rId12"/>
    <p:sldId id="266" r:id="rId13"/>
    <p:sldId id="276" r:id="rId14"/>
    <p:sldId id="267" r:id="rId15"/>
    <p:sldId id="268" r:id="rId16"/>
    <p:sldId id="274" r:id="rId17"/>
    <p:sldId id="275" r:id="rId18"/>
    <p:sldId id="270" r:id="rId19"/>
    <p:sldId id="271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99"/>
    <a:srgbClr val="FF9999"/>
    <a:srgbClr val="274F77"/>
    <a:srgbClr val="472A9A"/>
    <a:srgbClr val="0033CC"/>
    <a:srgbClr val="FFE1E1"/>
    <a:srgbClr val="A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888" autoAdjust="0"/>
    <p:restoredTop sz="94660"/>
  </p:normalViewPr>
  <p:slideViewPr>
    <p:cSldViewPr>
      <p:cViewPr>
        <p:scale>
          <a:sx n="75" d="100"/>
          <a:sy n="75" d="100"/>
        </p:scale>
        <p:origin x="-7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0"/>
            <a:ext cx="6477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24625"/>
            <a:ext cx="404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pic>
        <p:nvPicPr>
          <p:cNvPr id="1028" name="Picture 18" descr="newyear2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79388" y="404813"/>
            <a:ext cx="8964612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0"/>
            <a:ext cx="179388" cy="242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2420938"/>
            <a:ext cx="250825" cy="22320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0" y="4652963"/>
            <a:ext cx="323850" cy="2205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2" name="Line 10"/>
          <p:cNvSpPr>
            <a:spLocks noChangeShapeType="1"/>
          </p:cNvSpPr>
          <p:nvPr userDrawn="1"/>
        </p:nvSpPr>
        <p:spPr bwMode="auto">
          <a:xfrm>
            <a:off x="323850" y="6524625"/>
            <a:ext cx="88201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Text Box 11"/>
          <p:cNvSpPr txBox="1">
            <a:spLocks noChangeArrowheads="1"/>
          </p:cNvSpPr>
          <p:nvPr userDrawn="1"/>
        </p:nvSpPr>
        <p:spPr bwMode="auto">
          <a:xfrm>
            <a:off x="5518150" y="6524625"/>
            <a:ext cx="281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smtClean="0">
                <a:latin typeface="Arial" charset="0"/>
              </a:rPr>
              <a:t>Аверченко Екатерина, 2008 г. 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179388" y="404813"/>
            <a:ext cx="8964612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Rectangle 14"/>
          <p:cNvSpPr>
            <a:spLocks noChangeArrowheads="1"/>
          </p:cNvSpPr>
          <p:nvPr userDrawn="1"/>
        </p:nvSpPr>
        <p:spPr bwMode="auto">
          <a:xfrm>
            <a:off x="7667625" y="58738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 smtClean="0">
                <a:latin typeface="Arial" charset="0"/>
              </a:rPr>
              <a:t>МОУ СОШ №2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39.gif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hyperlink" Target="http://img-2006-07.photosight.ru/24/155329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http://festival.1september.ru/articles/410259/full.h16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http://festival.1september.ru/articles/410259/full.h18.jpg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14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68288" y="2708275"/>
            <a:ext cx="8785225" cy="14636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63500" algn="ctr" rotWithShape="0">
              <a:srgbClr val="B2B2B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5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 </a:t>
            </a:r>
          </a:p>
          <a:p>
            <a:pPr algn="ctr">
              <a:defRPr/>
            </a:pPr>
            <a:r>
              <a:rPr lang="ru-RU" sz="45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живой и неживой природе</a:t>
            </a:r>
          </a:p>
        </p:txBody>
      </p:sp>
      <p:pic>
        <p:nvPicPr>
          <p:cNvPr id="13315" name="Рисунок 2" descr="эмблем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92150"/>
            <a:ext cx="17637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Группа 4"/>
          <p:cNvGrpSpPr>
            <a:grpSpLocks/>
          </p:cNvGrpSpPr>
          <p:nvPr/>
        </p:nvGrpSpPr>
        <p:grpSpPr bwMode="auto">
          <a:xfrm>
            <a:off x="3492500" y="836613"/>
            <a:ext cx="5260975" cy="1528762"/>
            <a:chOff x="3635896" y="188739"/>
            <a:chExt cx="5261728" cy="1528063"/>
          </a:xfrm>
        </p:grpSpPr>
        <p:pic>
          <p:nvPicPr>
            <p:cNvPr id="19" name="Picture 11" descr="und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3707904" y="260648"/>
              <a:ext cx="5184576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TextBox 19"/>
            <p:cNvSpPr txBox="1">
              <a:spLocks noChangeArrowheads="1"/>
            </p:cNvSpPr>
            <p:nvPr/>
          </p:nvSpPr>
          <p:spPr bwMode="auto">
            <a:xfrm>
              <a:off x="4571446" y="188739"/>
              <a:ext cx="3313545" cy="523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2800" b="1">
                  <a:solidFill>
                    <a:srgbClr val="336699"/>
                  </a:solidFill>
                </a:rPr>
                <a:t>Элективный курс</a:t>
              </a:r>
            </a:p>
          </p:txBody>
        </p:sp>
        <p:sp>
          <p:nvSpPr>
            <p:cNvPr id="13323" name="Rectangle 7"/>
            <p:cNvSpPr>
              <a:spLocks noChangeArrowheads="1"/>
            </p:cNvSpPr>
            <p:nvPr/>
          </p:nvSpPr>
          <p:spPr bwMode="auto">
            <a:xfrm>
              <a:off x="3635896" y="688573"/>
              <a:ext cx="4753311" cy="102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76176" bIns="38088" anchor="ctr">
              <a:spAutoFit/>
            </a:bodyPr>
            <a:lstStyle/>
            <a:p>
              <a:pPr algn="ctr" eaLnBrk="0" hangingPunct="0"/>
              <a:r>
                <a:rPr kumimoji="1" lang="ru-RU" altLang="ru-RU" sz="2000" b="1" i="1">
                  <a:solidFill>
                    <a:srgbClr val="A80000"/>
                  </a:solidFill>
                  <a:cs typeface="Times New Roman" pitchFamily="18" charset="0"/>
                </a:rPr>
                <a:t>«Математика и гармония окружающего мира»   </a:t>
              </a:r>
              <a:endParaRPr kumimoji="1" lang="ru-RU" altLang="ru-RU" sz="2000" b="1">
                <a:solidFill>
                  <a:srgbClr val="A80000"/>
                </a:solidFill>
              </a:endParaRPr>
            </a:p>
            <a:p>
              <a:pPr algn="ctr" eaLnBrk="0" hangingPunct="0"/>
              <a:endParaRPr kumimoji="1" lang="ru-RU" altLang="ru-RU" sz="2000">
                <a:latin typeface="Times New Roman" pitchFamily="18" charset="0"/>
              </a:endParaRPr>
            </a:p>
          </p:txBody>
        </p:sp>
      </p:grpSp>
      <p:grpSp>
        <p:nvGrpSpPr>
          <p:cNvPr id="13317" name="Группа 9"/>
          <p:cNvGrpSpPr>
            <a:grpSpLocks/>
          </p:cNvGrpSpPr>
          <p:nvPr/>
        </p:nvGrpSpPr>
        <p:grpSpPr bwMode="auto">
          <a:xfrm>
            <a:off x="461963" y="5510213"/>
            <a:ext cx="3756025" cy="877887"/>
            <a:chOff x="1830132" y="5439445"/>
            <a:chExt cx="3323713" cy="877723"/>
          </a:xfrm>
        </p:grpSpPr>
        <p:pic>
          <p:nvPicPr>
            <p:cNvPr id="23" name="Picture 12" descr="und7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35151" y="5445223"/>
              <a:ext cx="3312913" cy="86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Прямоугольник 23"/>
            <p:cNvSpPr>
              <a:spLocks noChangeArrowheads="1"/>
            </p:cNvSpPr>
            <p:nvPr/>
          </p:nvSpPr>
          <p:spPr bwMode="auto">
            <a:xfrm>
              <a:off x="2482841" y="5445223"/>
              <a:ext cx="2304146" cy="519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800" b="1">
                  <a:solidFill>
                    <a:srgbClr val="A80000"/>
                  </a:solidFill>
                </a:rPr>
                <a:t>Занятие № </a:t>
              </a:r>
              <a:r>
                <a:rPr lang="ru-RU" altLang="ru-RU" sz="2800" b="1">
                  <a:solidFill>
                    <a:srgbClr val="A80000"/>
                  </a:solidFill>
                  <a:latin typeface="Arial" charset="0"/>
                </a:rPr>
                <a:t>2.</a:t>
              </a:r>
              <a:r>
                <a:rPr lang="ru-RU" altLang="ru-RU" sz="2800" b="1">
                  <a:solidFill>
                    <a:srgbClr val="A80000"/>
                  </a:solidFill>
                </a:rPr>
                <a:t> </a:t>
              </a:r>
            </a:p>
          </p:txBody>
        </p:sp>
      </p:grpSp>
      <p:pic>
        <p:nvPicPr>
          <p:cNvPr id="13318" name="Picture 4" descr="http://900igr.net/datai/geometrija/Simmetrija-v-prirode/0018-009-Simmetrija-v-prirod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83125">
            <a:off x="6838950" y="4132263"/>
            <a:ext cx="24082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баб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3671887" cy="23129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151" name="Picture 7" descr="CAYLXHH5CAENSA13CA7UM4S8CAQL2QJECAQL8PP3CATQ166WCAONZ5JBCAZQ2N4MCAF13I56CARTSQO7CAPX2RDRCALMHW3FCA0P0WEECAEZ9VSGCAEEN939CAZMQ6QUCAR4AXW5CA589ES1CAMOUY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6975"/>
            <a:ext cx="3671887" cy="22764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3832225" y="5056188"/>
            <a:ext cx="184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56159" y="549275"/>
            <a:ext cx="756146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Двусторонняя или билатеральная симметрия</a:t>
            </a:r>
          </a:p>
        </p:txBody>
      </p:sp>
      <p:pic>
        <p:nvPicPr>
          <p:cNvPr id="6155" name="Picture 11" descr="{805D32F3-6CDE-4D87-B9F7-056788223F64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184275"/>
            <a:ext cx="3455987" cy="23241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22536" name="Группа 9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4916488" y="3644900"/>
            <a:ext cx="3471862" cy="2355850"/>
            <a:chOff x="4916137" y="3645024"/>
            <a:chExt cx="3472287" cy="2356457"/>
          </a:xfrm>
        </p:grpSpPr>
        <p:sp>
          <p:nvSpPr>
            <p:cNvPr id="22539" name="Text Box 9"/>
            <p:cNvSpPr txBox="1">
              <a:spLocks noChangeArrowheads="1"/>
            </p:cNvSpPr>
            <p:nvPr/>
          </p:nvSpPr>
          <p:spPr bwMode="auto">
            <a:xfrm>
              <a:off x="5703888" y="4984750"/>
              <a:ext cx="1841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/>
            </a:p>
          </p:txBody>
        </p:sp>
        <p:pic>
          <p:nvPicPr>
            <p:cNvPr id="22540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16137" y="3645024"/>
              <a:ext cx="3472287" cy="2356457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22541" name="Text Box 14"/>
            <p:cNvSpPr txBox="1">
              <a:spLocks noChangeArrowheads="1"/>
            </p:cNvSpPr>
            <p:nvPr/>
          </p:nvSpPr>
          <p:spPr bwMode="auto">
            <a:xfrm>
              <a:off x="7885113" y="5300663"/>
              <a:ext cx="184150" cy="3667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758110" y="5445713"/>
              <a:ext cx="576333" cy="503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395288" y="3222625"/>
            <a:ext cx="8497887" cy="3168650"/>
            <a:chOff x="395288" y="3223039"/>
            <a:chExt cx="8497887" cy="3168650"/>
          </a:xfrm>
        </p:grpSpPr>
        <p:pic>
          <p:nvPicPr>
            <p:cNvPr id="23572" name="Picture 6" descr="{41E85719-46C2-4F5D-AA52-D44FF69C0BE6}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288" y="3284538"/>
              <a:ext cx="2587625" cy="3097212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3573" name="Picture 7" descr="DNA_Repa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225" y="3223039"/>
              <a:ext cx="2520950" cy="31686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</p:spPr>
        </p:pic>
      </p:grpSp>
      <p:pic>
        <p:nvPicPr>
          <p:cNvPr id="8201" name="Picture 9" descr="Улитки-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997200"/>
            <a:ext cx="309721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74863" y="2492375"/>
            <a:ext cx="537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800" b="1"/>
              <a:t>Винтовая или спиральная симметрия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079625" y="476250"/>
            <a:ext cx="595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800" b="1"/>
              <a:t>Поступательная симметрия (метамерия)</a:t>
            </a: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1052513"/>
            <a:ext cx="9890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052513"/>
            <a:ext cx="1644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1125538"/>
            <a:ext cx="1223962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196975"/>
            <a:ext cx="143986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Картинка 17 из 135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59113" y="1052513"/>
            <a:ext cx="31686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2" name="Группа 13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" name="Picture 5" descr="69px-ADN_animatio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4060031" y="4541045"/>
            <a:ext cx="12858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568700" y="6161088"/>
            <a:ext cx="2254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i="1"/>
              <a:t>Модель молекулы ДНК</a:t>
            </a:r>
          </a:p>
        </p:txBody>
      </p:sp>
      <p:pic>
        <p:nvPicPr>
          <p:cNvPr id="23565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124075" y="620713"/>
            <a:ext cx="5224463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i="1" dirty="0"/>
              <a:t>СИММЕТРИЯ В МИРЕ РАСТЕНИЙ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06400" y="34925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Симметрия конуса</a:t>
            </a:r>
            <a:r>
              <a:rPr lang="ru-RU" altLang="ru-RU"/>
              <a:t> </a:t>
            </a:r>
          </a:p>
        </p:txBody>
      </p:sp>
      <p:pic>
        <p:nvPicPr>
          <p:cNvPr id="12296" name="Picture 8" descr="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04938"/>
            <a:ext cx="833438" cy="2017712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963863" y="3492500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Билатеральная симметрия </a:t>
            </a:r>
          </a:p>
        </p:txBody>
      </p:sp>
      <p:pic>
        <p:nvPicPr>
          <p:cNvPr id="12299" name="Picture 11" descr="3102e3aff85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404938"/>
            <a:ext cx="2471738" cy="19113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227763" y="3492500"/>
            <a:ext cx="229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Переносная симметрия </a:t>
            </a:r>
          </a:p>
        </p:txBody>
      </p:sp>
      <p:pic>
        <p:nvPicPr>
          <p:cNvPr id="12301" name="Picture 13" descr="Woda-a2_ub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404938"/>
            <a:ext cx="2232025" cy="1944687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203575" y="5654675"/>
            <a:ext cx="292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/>
              <a:t>Поворотная симметрия </a:t>
            </a:r>
          </a:p>
        </p:txBody>
      </p:sp>
      <p:pic>
        <p:nvPicPr>
          <p:cNvPr id="12304" name="Picture 16" descr="{657FBBF5-5285-4F6E-98DC-D4DF92FF280C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4214813"/>
            <a:ext cx="4897438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6" name="Группа 10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458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/>
      <p:bldP spid="12298" grpId="0"/>
      <p:bldP spid="12300" grpId="0"/>
      <p:bldP spid="123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21_1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068638"/>
            <a:ext cx="3868738" cy="336391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03350" y="1897063"/>
            <a:ext cx="2376488" cy="9556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Физическая </a:t>
            </a:r>
            <a:r>
              <a:rPr lang="ru-RU" sz="2800" b="1" dirty="0">
                <a:solidFill>
                  <a:srgbClr val="FF3300"/>
                </a:solidFill>
              </a:rPr>
              <a:t>симметрия</a:t>
            </a:r>
            <a:endParaRPr lang="ru-RU" sz="2000" dirty="0">
              <a:solidFill>
                <a:srgbClr val="FF3300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500563" y="1897063"/>
            <a:ext cx="3095625" cy="9556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Геометрическая 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симметрия</a:t>
            </a: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411413" y="1052513"/>
            <a:ext cx="3816350" cy="792162"/>
            <a:chOff x="2411413" y="1052513"/>
            <a:chExt cx="3816350" cy="792162"/>
          </a:xfrm>
        </p:grpSpPr>
        <p:sp>
          <p:nvSpPr>
            <p:cNvPr id="25614" name="Line 8"/>
            <p:cNvSpPr>
              <a:spLocks noChangeShapeType="1"/>
            </p:cNvSpPr>
            <p:nvPr/>
          </p:nvSpPr>
          <p:spPr bwMode="auto">
            <a:xfrm flipH="1">
              <a:off x="2411413" y="1052513"/>
              <a:ext cx="1152525" cy="792162"/>
            </a:xfrm>
            <a:prstGeom prst="line">
              <a:avLst/>
            </a:prstGeom>
            <a:noFill/>
            <a:ln w="28575">
              <a:solidFill>
                <a:srgbClr val="33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Line 9"/>
            <p:cNvSpPr>
              <a:spLocks noChangeShapeType="1"/>
            </p:cNvSpPr>
            <p:nvPr/>
          </p:nvSpPr>
          <p:spPr bwMode="auto">
            <a:xfrm>
              <a:off x="4859338" y="1052513"/>
              <a:ext cx="1368425" cy="792162"/>
            </a:xfrm>
            <a:prstGeom prst="line">
              <a:avLst/>
            </a:prstGeom>
            <a:noFill/>
            <a:ln w="28575">
              <a:solidFill>
                <a:srgbClr val="33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05" name="Группа 7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042988" y="549275"/>
            <a:ext cx="7127875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/>
              <a:t>    </a:t>
            </a:r>
            <a:r>
              <a:rPr lang="ru-RU" sz="2800" b="1" i="1" dirty="0"/>
              <a:t>СИММЕТРИЯ В НЕЖИВОЙ ПРИРОДЕ</a:t>
            </a:r>
            <a:r>
              <a:rPr lang="ru-RU" sz="2800" dirty="0"/>
              <a:t> 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CAB10M31CAAZ3DWMCA2W3XFZCAPW79X2CANLVIRSCABLTQOKCARK6WYPCAV1S3NDCA1F91JZCA65S9LMCA386I01CAK4VISZCAVMV679CA4XSBADCA0PHU51CALW085VCAV9COA0CAMM7MWYCA3QK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5084763"/>
            <a:ext cx="1152525" cy="11684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22" name="Picture 10" descr="image11086297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916113"/>
            <a:ext cx="1366838" cy="10795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23" name="Picture 11" descr="http://festival.1september.ru/articles/410259/full.h18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635375" y="1916113"/>
            <a:ext cx="3149600" cy="10858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563938" y="1341438"/>
            <a:ext cx="1992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2400" b="1" i="1"/>
              <a:t>Кристаллы</a:t>
            </a:r>
            <a:endParaRPr lang="ru-RU" altLang="ru-RU" b="1"/>
          </a:p>
        </p:txBody>
      </p:sp>
      <p:pic>
        <p:nvPicPr>
          <p:cNvPr id="13326" name="Picture 14" descr="http://festival.1september.ru/articles/410259/full.h16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1403350" y="3716338"/>
            <a:ext cx="2879725" cy="115252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979613" y="32845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b="1" i="1"/>
              <a:t>Снежинки</a:t>
            </a:r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3644900"/>
            <a:ext cx="33178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795963" y="3284538"/>
            <a:ext cx="112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/>
              <a:t>Соты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187450" y="620713"/>
            <a:ext cx="6983413" cy="579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3300"/>
                </a:solidFill>
              </a:rPr>
              <a:t>ГЕОМЕТРИЧЕСКАЯ СИММЕТРИЯ</a:t>
            </a:r>
            <a:endParaRPr lang="ru-RU" sz="3200" dirty="0">
              <a:solidFill>
                <a:srgbClr val="FF3300"/>
              </a:solidFill>
            </a:endParaRPr>
          </a:p>
        </p:txBody>
      </p:sp>
      <p:grpSp>
        <p:nvGrpSpPr>
          <p:cNvPr id="26634" name="Группа 10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7" grpId="0"/>
      <p:bldP spid="13330" grpId="0"/>
      <p:bldP spid="133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95513" y="517525"/>
            <a:ext cx="5446712" cy="460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274F77"/>
                </a:solidFill>
              </a:rPr>
              <a:t>ПРИШЕЛЬЦЫ ИЗ ДРУГИХ МИРОВ </a:t>
            </a:r>
          </a:p>
        </p:txBody>
      </p:sp>
      <p:pic>
        <p:nvPicPr>
          <p:cNvPr id="14343" name="Picture 7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688" y="2708275"/>
            <a:ext cx="34496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8313" y="1214438"/>
            <a:ext cx="82073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    </a:t>
            </a:r>
            <a:r>
              <a:rPr lang="ru-RU" altLang="ru-RU" sz="2600" b="1"/>
              <a:t>Каким бы не был пришелец, его внешний облик должен характеризоваться </a:t>
            </a:r>
            <a:r>
              <a:rPr lang="ru-RU" altLang="ru-RU" sz="2600" b="1">
                <a:solidFill>
                  <a:srgbClr val="C00000"/>
                </a:solidFill>
              </a:rPr>
              <a:t>билатеральной симметрией. </a:t>
            </a:r>
          </a:p>
          <a:p>
            <a:pPr algn="ctr"/>
            <a:r>
              <a:rPr lang="ru-RU" altLang="ru-RU" sz="2600" b="1"/>
              <a:t>Он не может быть левоглазым или правоухим.</a:t>
            </a:r>
          </a:p>
        </p:txBody>
      </p:sp>
      <p:grpSp>
        <p:nvGrpSpPr>
          <p:cNvPr id="27652" name="Группа 4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3.7037E-6 C 0.01702 -0.05301 0.04306 -0.08588 0.07188 -0.08588 C 0.10052 -0.08588 0.12639 -0.05301 0.14393 3.7037E-6 C 0.12639 0.05277 0.10052 0.08634 0.07188 0.08634 C 0.04306 0.08634 0.01702 0.05277 -1.38889E-6 3.7037E-6 Z " pathEditMode="relative" rAng="0" ptsTypes="fffff">
                                      <p:cBhvr>
                                        <p:cTn id="17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609" y="620688"/>
            <a:ext cx="7200799" cy="792162"/>
          </a:xfr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i="1" dirty="0" smtClean="0"/>
              <a:t>Симметрия в архитектуре</a:t>
            </a:r>
          </a:p>
          <a:p>
            <a:pPr algn="ctr" eaLnBrk="1" hangingPunct="1">
              <a:defRPr/>
            </a:pPr>
            <a:endParaRPr lang="ru-RU" sz="3600" dirty="0" smtClean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284663" y="2200275"/>
            <a:ext cx="471646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200" b="1"/>
              <a:t>Принципы симметрии являются  руководящими принципами для  любого архитектора. </a:t>
            </a:r>
            <a:endParaRPr lang="ru-RU" altLang="ru-RU" sz="2200" b="1">
              <a:latin typeface="Arial" charset="0"/>
            </a:endParaRPr>
          </a:p>
          <a:p>
            <a:pPr algn="just"/>
            <a:endParaRPr lang="ru-RU" altLang="ru-RU" sz="2200" b="1">
              <a:latin typeface="Arial" charset="0"/>
            </a:endParaRPr>
          </a:p>
          <a:p>
            <a:pPr algn="just"/>
            <a:r>
              <a:rPr lang="ru-RU" altLang="ru-RU" sz="2200" b="1"/>
              <a:t>Каждый храм геометрически  симметричен. Асимметричное в  целом сооружение может  являть собой гармоничную композицию из симметричных элементов. </a:t>
            </a:r>
          </a:p>
        </p:txBody>
      </p:sp>
      <p:pic>
        <p:nvPicPr>
          <p:cNvPr id="21512" name="Picture 8" descr="Фото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2406650"/>
            <a:ext cx="381635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8" name="Группа 4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95738" y="1603375"/>
            <a:ext cx="50768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/>
              <a:t>   </a:t>
            </a:r>
            <a:r>
              <a:rPr lang="ru-RU" altLang="ru-RU" sz="2200" b="1"/>
              <a:t>Известно, что если уменьшить длину струны флейты вдвое, тон повысится на одну октаву. </a:t>
            </a:r>
          </a:p>
          <a:p>
            <a:pPr algn="just">
              <a:spcBef>
                <a:spcPts val="1800"/>
              </a:spcBef>
            </a:pPr>
            <a:r>
              <a:rPr lang="ru-RU" altLang="ru-RU" sz="2200" b="1"/>
              <a:t>   Уменьшению в отношении 3:2 и 4:3 будут соответствовать интервалы квинта и кварта. </a:t>
            </a:r>
          </a:p>
        </p:txBody>
      </p:sp>
      <p:pic>
        <p:nvPicPr>
          <p:cNvPr id="22535" name="Picture 7" descr="EN003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20060">
            <a:off x="250825" y="1298575"/>
            <a:ext cx="38877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755650" y="521345"/>
            <a:ext cx="7793038" cy="53139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3600" i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</a:rPr>
              <a:t>Симметрия в музыке и живописи </a:t>
            </a:r>
          </a:p>
        </p:txBody>
      </p:sp>
      <p:pic>
        <p:nvPicPr>
          <p:cNvPr id="22537" name="Picture 9" descr="g_museum_vozrozhd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00438"/>
            <a:ext cx="2530475" cy="305276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635375" y="4149725"/>
            <a:ext cx="55086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2400" b="1"/>
              <a:t>   </a:t>
            </a:r>
            <a:r>
              <a:rPr lang="ru-RU" altLang="ru-RU" sz="2200" b="1"/>
              <a:t>Симметрия играет определяющую роль не только в процессе научного познания мира, но также и в процессе его чувственного эмоционального восприятия.</a:t>
            </a:r>
          </a:p>
          <a:p>
            <a:pPr algn="just" eaLnBrk="0" hangingPunct="0"/>
            <a:endParaRPr lang="ru-RU" altLang="ru-RU" sz="2200" b="1">
              <a:latin typeface="Arial" charset="0"/>
            </a:endParaRPr>
          </a:p>
        </p:txBody>
      </p:sp>
      <p:grpSp>
        <p:nvGrpSpPr>
          <p:cNvPr id="29704" name="Группа 6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916238" y="492125"/>
            <a:ext cx="3455987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Асимметрия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5288" y="3959225"/>
            <a:ext cx="36004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2000" b="1" dirty="0">
                <a:latin typeface="+mn-lt"/>
              </a:rPr>
              <a:t>Для неживой материи характерно преобладание </a:t>
            </a:r>
            <a:r>
              <a:rPr lang="ru-RU" sz="2000" b="1" dirty="0">
                <a:solidFill>
                  <a:srgbClr val="FF3300"/>
                </a:solidFill>
                <a:latin typeface="+mn-lt"/>
              </a:rPr>
              <a:t>симметрии</a:t>
            </a:r>
            <a:r>
              <a:rPr lang="ru-RU" sz="2000" b="1" dirty="0">
                <a:latin typeface="+mn-lt"/>
              </a:rPr>
              <a:t>, при переходе к живой – преобладает </a:t>
            </a:r>
            <a:r>
              <a:rPr lang="ru-RU" sz="2000" b="1" dirty="0">
                <a:solidFill>
                  <a:srgbClr val="FF3300"/>
                </a:solidFill>
                <a:latin typeface="+mn-lt"/>
              </a:rPr>
              <a:t>асимметрия</a:t>
            </a:r>
            <a:r>
              <a:rPr lang="ru-RU" sz="2000" b="1" dirty="0">
                <a:latin typeface="+mn-lt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163" y="1525588"/>
            <a:ext cx="3671887" cy="1927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   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2400" b="1" dirty="0">
                <a:solidFill>
                  <a:srgbClr val="FF3300"/>
                </a:solidFill>
                <a:latin typeface="Monotype Corsiva" pitchFamily="66" charset="0"/>
              </a:rPr>
              <a:t>симметрия</a:t>
            </a:r>
            <a:r>
              <a:rPr lang="ru-RU" sz="2400" b="1" dirty="0">
                <a:latin typeface="Monotype Corsiva" pitchFamily="66" charset="0"/>
              </a:rPr>
              <a:t> связана с индивидуальным воплощением этого общего в конкретном объекте.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66700" y="1423988"/>
            <a:ext cx="3690938" cy="2292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/>
              <a:t>    </a:t>
            </a:r>
            <a:r>
              <a:rPr lang="ru-RU" sz="2400" b="1" dirty="0">
                <a:solidFill>
                  <a:srgbClr val="FF3300"/>
                </a:solidFill>
                <a:latin typeface="Monotype Corsiva" pitchFamily="66" charset="0"/>
              </a:rPr>
              <a:t>Симметрия</a:t>
            </a:r>
            <a:r>
              <a:rPr lang="ru-RU" sz="2400" b="1" dirty="0">
                <a:latin typeface="Monotype Corsiva" pitchFamily="66" charset="0"/>
              </a:rPr>
              <a:t> лежит в основе вещей и явлений, выражая нечто общее, свойственное разным объектам. </a:t>
            </a:r>
          </a:p>
        </p:txBody>
      </p:sp>
      <p:sp>
        <p:nvSpPr>
          <p:cNvPr id="8" name="Овал 7"/>
          <p:cNvSpPr/>
          <p:nvPr/>
        </p:nvSpPr>
        <p:spPr>
          <a:xfrm>
            <a:off x="3779912" y="1331119"/>
            <a:ext cx="1656184" cy="2448272"/>
          </a:xfrm>
          <a:prstGeom prst="ellipse">
            <a:avLst/>
          </a:prstGeom>
          <a:blipFill>
            <a:blip r:embed="rId2" cstate="email">
              <a:extLst>
                <a:ext uri="{28A0092B-C50C-407E-A947-70E740481C1C}"/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0726" name="Группа 8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438" name="Picture 6" descr="http://img.velvet.by/files/userfiles/1653/10096-thum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4F7"/>
              </a:clrFrom>
              <a:clrTo>
                <a:srgbClr val="F0F4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9213" y="2565400"/>
            <a:ext cx="40147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 bwMode="auto">
          <a:xfrm>
            <a:off x="433388" y="-46038"/>
            <a:ext cx="87106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Элективный курс </a:t>
            </a:r>
            <a:r>
              <a:rPr kumimoji="1" lang="ru-RU" sz="24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«Математика и гармония окружающего мира» 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  <p:bldP spid="6" grpId="0" animBg="1"/>
      <p:bldP spid="163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558800"/>
            <a:ext cx="856297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sz="2400" b="1"/>
              <a:t>   </a:t>
            </a:r>
            <a:r>
              <a:rPr lang="ru-RU" altLang="ru-RU" sz="2200" b="1"/>
              <a:t>Симметрия, проявляясь в различных объектах материального мира, отражает наиболее общие, фундаментальные его свойства. Поэтому исследование симметрии природных объектов и сопоставление результатов является надёжным инструментом познания основных закономерностей существования материи.</a:t>
            </a:r>
          </a:p>
        </p:txBody>
      </p:sp>
      <p:pic>
        <p:nvPicPr>
          <p:cNvPr id="17414" name="Picture 6" descr="476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381375"/>
            <a:ext cx="23764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35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005263"/>
            <a:ext cx="25193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Asterias_rube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89363"/>
            <a:ext cx="26638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AP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5002213"/>
            <a:ext cx="230346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0" name="Группа 6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6725" y="590550"/>
            <a:ext cx="83534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 u="sng">
                <a:solidFill>
                  <a:srgbClr val="C00000"/>
                </a:solidFill>
                <a:latin typeface="Arial" charset="0"/>
              </a:rPr>
              <a:t>Цель занятия:</a:t>
            </a:r>
            <a:r>
              <a:rPr lang="ru-RU" altLang="ru-RU" sz="2800" b="1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altLang="ru-RU" sz="2400" b="1">
                <a:solidFill>
                  <a:schemeClr val="tx2"/>
                </a:solidFill>
              </a:rPr>
              <a:t>проследить закономерности проявления симметрии, её  многообразие в живой и неживой природе.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8313" y="3111500"/>
            <a:ext cx="878363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 u="sng">
                <a:solidFill>
                  <a:srgbClr val="C00000"/>
                </a:solidFill>
                <a:latin typeface="Arial" charset="0"/>
              </a:rPr>
              <a:t>Основные задачи:</a:t>
            </a:r>
            <a:r>
              <a:rPr lang="ru-RU" altLang="ru-RU" sz="280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altLang="ru-RU" sz="2400" b="1">
                <a:solidFill>
                  <a:schemeClr val="tx2"/>
                </a:solidFill>
              </a:rPr>
              <a:t>познакомиться с видами симметрии;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altLang="ru-RU" sz="2400" b="1">
                <a:solidFill>
                  <a:schemeClr val="tx2"/>
                </a:solidFill>
              </a:rPr>
              <a:t>исследовать симметрию разнообразных природных</a:t>
            </a:r>
          </a:p>
          <a:p>
            <a:pPr>
              <a:buClr>
                <a:srgbClr val="C00000"/>
              </a:buClr>
            </a:pPr>
            <a:r>
              <a:rPr lang="ru-RU" altLang="ru-RU" sz="2400" b="1">
                <a:solidFill>
                  <a:schemeClr val="tx2"/>
                </a:solidFill>
              </a:rPr>
              <a:t>   объектов.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   </a:t>
            </a:r>
          </a:p>
        </p:txBody>
      </p:sp>
      <p:pic>
        <p:nvPicPr>
          <p:cNvPr id="14339" name="Picture 6" descr="венок цвето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373688"/>
            <a:ext cx="777716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Группа 5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074" name="Picture 2" descr="http://img0.liveinternet.ru/images/attach/c/6/89/303/89303524_butterfly20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98523">
            <a:off x="6218238" y="1771650"/>
            <a:ext cx="2881312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2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3768" y="608314"/>
            <a:ext cx="43924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/>
              <a:t>ДОМАШНЕЕ ЗАДАНИЕ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240" y="1401291"/>
            <a:ext cx="8265877" cy="4462141"/>
          </a:xfrm>
          <a:prstGeom prst="rect">
            <a:avLst/>
          </a:prstGeom>
          <a:gradFill flip="none" rotWithShape="1">
            <a:gsLst>
              <a:gs pos="76000">
                <a:srgbClr val="336699">
                  <a:tint val="66000"/>
                  <a:satMod val="160000"/>
                  <a:alpha val="80000"/>
                </a:srgbClr>
              </a:gs>
              <a:gs pos="80000">
                <a:schemeClr val="bg1"/>
              </a:gs>
              <a:gs pos="76000">
                <a:schemeClr val="bg1"/>
              </a:gs>
            </a:gsLst>
            <a:lin ang="12600000" scaled="0"/>
            <a:tileRect/>
          </a:gradFill>
          <a:effectLst>
            <a:glow rad="101600">
              <a:srgbClr val="336699">
                <a:alpha val="60000"/>
              </a:srgbClr>
            </a:glow>
            <a:outerShdw blurRad="25400" dist="12700" algn="bl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 marL="357188" indent="-357188" algn="just">
              <a:buFont typeface="Arial" charset="0"/>
              <a:buChar char="•"/>
              <a:defRPr/>
            </a:pPr>
            <a:r>
              <a:rPr lang="ru-RU" sz="2400" b="1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Придумать  и нарисовать геометрические фигуры, обладающие: </a:t>
            </a:r>
          </a:p>
          <a:p>
            <a:pPr marL="357188" indent="-357188" algn="just">
              <a:defRPr/>
            </a:pPr>
            <a:r>
              <a:rPr lang="ru-RU" sz="2400">
                <a:solidFill>
                  <a:schemeClr val="bg1"/>
                </a:solidFill>
              </a:rPr>
              <a:t>     </a:t>
            </a:r>
            <a:r>
              <a:rPr lang="ru-RU" sz="2400" b="1">
                <a:solidFill>
                  <a:srgbClr val="336699"/>
                </a:solidFill>
              </a:rPr>
              <a:t>а) </a:t>
            </a:r>
            <a:r>
              <a:rPr lang="ru-RU" sz="2400" b="1">
                <a:solidFill>
                  <a:srgbClr val="FF3300"/>
                </a:solidFill>
              </a:rPr>
              <a:t>только центральной симметрией; </a:t>
            </a:r>
            <a:r>
              <a:rPr lang="ru-RU" sz="2400" b="1">
                <a:solidFill>
                  <a:srgbClr val="336699"/>
                </a:solidFill>
              </a:rPr>
              <a:t>б) </a:t>
            </a:r>
            <a:r>
              <a:rPr lang="ru-RU" sz="2400" b="1">
                <a:solidFill>
                  <a:srgbClr val="FF3300"/>
                </a:solidFill>
              </a:rPr>
              <a:t>только осевой   симметрией; </a:t>
            </a:r>
            <a:r>
              <a:rPr lang="ru-RU" sz="2400" b="1">
                <a:solidFill>
                  <a:srgbClr val="336699"/>
                </a:solidFill>
              </a:rPr>
              <a:t>в) </a:t>
            </a:r>
            <a:r>
              <a:rPr lang="ru-RU" sz="2400" b="1">
                <a:solidFill>
                  <a:srgbClr val="FF3300"/>
                </a:solidFill>
              </a:rPr>
              <a:t>центральной и осевой симметриями.</a:t>
            </a:r>
          </a:p>
          <a:p>
            <a:pPr marL="357188" indent="-357188"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ru-RU" sz="2400" b="1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Подготовить доклады и сообщения по темам:</a:t>
            </a:r>
          </a:p>
          <a:p>
            <a:pPr marL="357188" indent="-357188" algn="just">
              <a:buFont typeface="Arial" charset="0"/>
              <a:buAutoNum type="arabicPeriod" startAt="2"/>
              <a:defRPr/>
            </a:pPr>
            <a:endParaRPr lang="ru-RU" sz="3200" b="1">
              <a:solidFill>
                <a:srgbClr val="F4F3F6"/>
              </a:solidFill>
            </a:endParaRPr>
          </a:p>
          <a:p>
            <a:pPr marL="357188" indent="-357188" algn="just">
              <a:buFont typeface="Arial" charset="0"/>
              <a:buAutoNum type="arabicPeriod" startAt="2"/>
              <a:defRPr/>
            </a:pPr>
            <a:endParaRPr lang="ru-RU" sz="3200" b="1">
              <a:solidFill>
                <a:srgbClr val="F4F3F6"/>
              </a:solidFill>
            </a:endParaRPr>
          </a:p>
          <a:p>
            <a:pPr marL="357188" indent="-357188" algn="just">
              <a:buFont typeface="Arial" charset="0"/>
              <a:buAutoNum type="arabicPeriod" startAt="2"/>
              <a:defRPr/>
            </a:pPr>
            <a:endParaRPr lang="ru-RU" sz="3200" b="1">
              <a:solidFill>
                <a:srgbClr val="F4F3F6"/>
              </a:solidFill>
            </a:endParaRPr>
          </a:p>
          <a:p>
            <a:pPr marL="357188" indent="-357188" algn="just">
              <a:defRPr/>
            </a:pPr>
            <a:endParaRPr lang="ru-RU" sz="3200" b="1">
              <a:solidFill>
                <a:srgbClr val="F4F3F6"/>
              </a:solidFill>
            </a:endParaRPr>
          </a:p>
        </p:txBody>
      </p:sp>
      <p:pic>
        <p:nvPicPr>
          <p:cNvPr id="10" name="Picture 4" descr="http://rwufeinsteincenter.webs.com/loneEagleReflection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02097" y="3823149"/>
            <a:ext cx="3084441" cy="179290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Прямоугольник 8"/>
          <p:cNvSpPr/>
          <p:nvPr/>
        </p:nvSpPr>
        <p:spPr>
          <a:xfrm>
            <a:off x="903021" y="3731763"/>
            <a:ext cx="4665456" cy="26327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«Симметрия и асимметрия в декоративно - прикладном искусстве»,</a:t>
            </a:r>
          </a:p>
          <a:p>
            <a:pPr algn="ctr"/>
            <a:r>
              <a:rPr lang="ru-RU" sz="2400" b="1">
                <a:solidFill>
                  <a:srgbClr val="FF3300"/>
                </a:solidFill>
              </a:rPr>
              <a:t>«Симметрия и асимметрия в  </a:t>
            </a:r>
            <a:r>
              <a:rPr lang="ru-RU" sz="2400" b="1">
                <a:solidFill>
                  <a:srgbClr val="FF3300"/>
                </a:solidFill>
                <a:latin typeface="Arial" charset="0"/>
              </a:rPr>
              <a:t>архитектуре</a:t>
            </a:r>
            <a:r>
              <a:rPr lang="ru-RU" sz="2400" b="1">
                <a:solidFill>
                  <a:srgbClr val="FF3300"/>
                </a:solidFill>
              </a:rPr>
              <a:t>».</a:t>
            </a:r>
          </a:p>
          <a:p>
            <a:pPr algn="ctr"/>
            <a:r>
              <a:rPr lang="ru-RU" sz="2400">
                <a:solidFill>
                  <a:srgbClr val="FF3300"/>
                </a:solidFill>
              </a:rPr>
              <a:t>    </a:t>
            </a:r>
          </a:p>
        </p:txBody>
      </p:sp>
      <p:pic>
        <p:nvPicPr>
          <p:cNvPr id="327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640080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g-fotki.yandex.ru/get/5410/24502101.12/0_6be2e_1931f120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633073" cy="27559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rgbClr val="FF9999">
                <a:alpha val="60000"/>
              </a:srgbClr>
            </a:glow>
          </a:effectLst>
        </p:spPr>
      </p:pic>
      <p:grpSp>
        <p:nvGrpSpPr>
          <p:cNvPr id="15362" name="Группа 1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684213" y="1628775"/>
            <a:ext cx="81359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tabLst>
                <a:tab pos="357188" algn="l"/>
              </a:tabLst>
              <a:defRPr/>
            </a:pPr>
            <a:r>
              <a:rPr lang="ru-RU" sz="2000" b="1" i="1" kern="0" dirty="0">
                <a:solidFill>
                  <a:schemeClr val="folHlink"/>
                </a:solidFill>
                <a:latin typeface="+mn-lt"/>
                <a:cs typeface="+mn-cs"/>
              </a:rPr>
              <a:t>	</a:t>
            </a:r>
            <a:r>
              <a:rPr lang="ru-RU" sz="2000" b="1" i="1" kern="0" dirty="0">
                <a:solidFill>
                  <a:srgbClr val="472A9A"/>
                </a:solidFill>
                <a:latin typeface="+mn-lt"/>
                <a:cs typeface="+mn-cs"/>
              </a:rPr>
              <a:t>В древности слово </a:t>
            </a:r>
            <a:r>
              <a:rPr lang="ru-RU" sz="2000" b="1" i="1" kern="0" dirty="0">
                <a:solidFill>
                  <a:srgbClr val="C00000"/>
                </a:solidFill>
                <a:latin typeface="+mn-lt"/>
                <a:cs typeface="+mn-cs"/>
              </a:rPr>
              <a:t>«симметрия» </a:t>
            </a:r>
            <a:r>
              <a:rPr lang="ru-RU" sz="2000" b="1" i="1" kern="0" dirty="0">
                <a:solidFill>
                  <a:srgbClr val="472A9A"/>
                </a:solidFill>
                <a:latin typeface="+mn-lt"/>
                <a:cs typeface="+mn-cs"/>
              </a:rPr>
              <a:t>употреблялось как </a:t>
            </a:r>
            <a:r>
              <a:rPr lang="ru-RU" sz="2000" b="1" i="1" kern="0" dirty="0">
                <a:solidFill>
                  <a:srgbClr val="C00000"/>
                </a:solidFill>
                <a:latin typeface="+mn-lt"/>
                <a:cs typeface="+mn-cs"/>
              </a:rPr>
              <a:t>«гармония», «красота».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2000" b="1" i="1" kern="0" dirty="0">
                <a:solidFill>
                  <a:srgbClr val="472A9A"/>
                </a:solidFill>
                <a:latin typeface="+mn-lt"/>
                <a:cs typeface="+mn-cs"/>
              </a:rPr>
              <a:t>     По-гречески «симметрия» означает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+mn-lt"/>
                <a:cs typeface="+mn-cs"/>
              </a:rPr>
              <a:t>«соразмерность, пропорциональность, одинаковость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+mn-lt"/>
                <a:cs typeface="+mn-cs"/>
              </a:rPr>
              <a:t>в расположении частей».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68538" y="692150"/>
            <a:ext cx="5040312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Понятие симметрии</a:t>
            </a:r>
          </a:p>
        </p:txBody>
      </p:sp>
      <p:pic>
        <p:nvPicPr>
          <p:cNvPr id="17414" name="Picture 6" descr="http://jo-jo.ru/uploads/posts/2011-10/1318158793_jackbrauermountainphotography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600400" cy="27630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rgbClr val="FF9999">
                <a:alpha val="60000"/>
              </a:srgbClr>
            </a:glow>
          </a:effec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3568" y="2563394"/>
            <a:ext cx="3780482" cy="153272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marL="261938" indent="-174625">
              <a:lnSpc>
                <a:spcPct val="90000"/>
              </a:lnSpc>
              <a:defRPr/>
            </a:pPr>
            <a:endParaRPr lang="ru-RU" sz="2400" i="1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274F77"/>
                </a:solidFill>
              </a:rPr>
              <a:t>   Симметрия положений, форм, структур</a:t>
            </a:r>
            <a:endParaRPr lang="ru-RU" sz="2800" b="1" dirty="0">
              <a:solidFill>
                <a:srgbClr val="274F77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/>
              <a:t>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643438" y="2564582"/>
            <a:ext cx="4321175" cy="153272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400" i="1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274F77"/>
                </a:solidFill>
              </a:rPr>
              <a:t>Симметрия физических явлений и законов природы</a:t>
            </a:r>
          </a:p>
          <a:p>
            <a:pPr>
              <a:lnSpc>
                <a:spcPct val="90000"/>
              </a:lnSpc>
              <a:defRPr/>
            </a:pPr>
            <a:endParaRPr lang="ru-RU" sz="2400" dirty="0">
              <a:solidFill>
                <a:srgbClr val="274F77"/>
              </a:solidFill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3059113" y="1557338"/>
            <a:ext cx="3529012" cy="865187"/>
            <a:chOff x="3059113" y="1556792"/>
            <a:chExt cx="3529012" cy="865188"/>
          </a:xfrm>
        </p:grpSpPr>
        <p:sp>
          <p:nvSpPr>
            <p:cNvPr id="16402" name="Line 11"/>
            <p:cNvSpPr>
              <a:spLocks noChangeShapeType="1"/>
            </p:cNvSpPr>
            <p:nvPr/>
          </p:nvSpPr>
          <p:spPr bwMode="auto">
            <a:xfrm flipH="1">
              <a:off x="3059113" y="1556792"/>
              <a:ext cx="1512887" cy="865188"/>
            </a:xfrm>
            <a:prstGeom prst="line">
              <a:avLst/>
            </a:prstGeom>
            <a:noFill/>
            <a:ln w="38100">
              <a:solidFill>
                <a:srgbClr val="274F7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Line 12"/>
            <p:cNvSpPr>
              <a:spLocks noChangeShapeType="1"/>
            </p:cNvSpPr>
            <p:nvPr/>
          </p:nvSpPr>
          <p:spPr bwMode="auto">
            <a:xfrm>
              <a:off x="4787900" y="1556792"/>
              <a:ext cx="1800225" cy="865188"/>
            </a:xfrm>
            <a:prstGeom prst="line">
              <a:avLst/>
            </a:prstGeom>
            <a:noFill/>
            <a:ln w="38100">
              <a:solidFill>
                <a:srgbClr val="274F7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13" descr="бабоч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652963"/>
            <a:ext cx="3455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2700338" y="836613"/>
            <a:ext cx="4103687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Виды </a:t>
            </a:r>
            <a:r>
              <a:rPr lang="ru-RU" sz="3600" b="1" dirty="0">
                <a:solidFill>
                  <a:srgbClr val="C00000"/>
                </a:solidFill>
              </a:rPr>
              <a:t>симметрии</a:t>
            </a:r>
          </a:p>
        </p:txBody>
      </p:sp>
      <p:grpSp>
        <p:nvGrpSpPr>
          <p:cNvPr id="16394" name="Группа 8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5"/>
          <p:cNvGrpSpPr>
            <a:grpSpLocks/>
          </p:cNvGrpSpPr>
          <p:nvPr/>
        </p:nvGrpSpPr>
        <p:grpSpPr bwMode="auto">
          <a:xfrm>
            <a:off x="468313" y="404813"/>
            <a:ext cx="8496300" cy="6119812"/>
            <a:chOff x="1408" y="759"/>
            <a:chExt cx="2808" cy="2745"/>
          </a:xfrm>
        </p:grpSpPr>
        <p:sp>
          <p:nvSpPr>
            <p:cNvPr id="17422" name="_s1028"/>
            <p:cNvSpPr>
              <a:spLocks noChangeShapeType="1"/>
            </p:cNvSpPr>
            <p:nvPr/>
          </p:nvSpPr>
          <p:spPr bwMode="auto">
            <a:xfrm flipH="1">
              <a:off x="2080" y="2143"/>
              <a:ext cx="19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7423" name="_s1029"/>
            <p:cNvSpPr>
              <a:spLocks noChangeArrowheads="1"/>
            </p:cNvSpPr>
            <p:nvPr/>
          </p:nvSpPr>
          <p:spPr bwMode="auto">
            <a:xfrm>
              <a:off x="1480" y="1857"/>
              <a:ext cx="600" cy="582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000">
                  <a:solidFill>
                    <a:srgbClr val="CC0099"/>
                  </a:solidFill>
                </a:rPr>
                <a:t>Симметрии </a:t>
              </a:r>
            </a:p>
            <a:p>
              <a:pPr algn="ctr"/>
              <a:r>
                <a:rPr lang="ru-RU" altLang="ru-RU" sz="2000">
                  <a:solidFill>
                    <a:srgbClr val="CC0099"/>
                  </a:solidFill>
                </a:rPr>
                <a:t>подобия</a:t>
              </a:r>
              <a:r>
                <a:rPr lang="ru-RU" altLang="ru-RU" sz="20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7424" name="_s1030"/>
            <p:cNvSpPr>
              <a:spLocks noChangeShapeType="1"/>
            </p:cNvSpPr>
            <p:nvPr/>
          </p:nvSpPr>
          <p:spPr bwMode="auto">
            <a:xfrm>
              <a:off x="2824" y="2514"/>
              <a:ext cx="1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7425" name="_s1031"/>
            <p:cNvSpPr>
              <a:spLocks noChangeArrowheads="1"/>
            </p:cNvSpPr>
            <p:nvPr/>
          </p:nvSpPr>
          <p:spPr bwMode="auto">
            <a:xfrm>
              <a:off x="2488" y="2826"/>
              <a:ext cx="654" cy="616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000">
                  <a:solidFill>
                    <a:srgbClr val="008000"/>
                  </a:solidFill>
                </a:rPr>
                <a:t>Зеркальная </a:t>
              </a:r>
            </a:p>
            <a:p>
              <a:pPr algn="ctr"/>
              <a:r>
                <a:rPr lang="ru-RU" altLang="ru-RU" sz="2000">
                  <a:solidFill>
                    <a:srgbClr val="008000"/>
                  </a:solidFill>
                </a:rPr>
                <a:t>симметрия</a:t>
              </a:r>
              <a:r>
                <a:rPr lang="ru-RU" altLang="ru-RU" sz="1600"/>
                <a:t> </a:t>
              </a:r>
            </a:p>
          </p:txBody>
        </p:sp>
        <p:sp>
          <p:nvSpPr>
            <p:cNvPr id="17426" name="_s1032"/>
            <p:cNvSpPr>
              <a:spLocks noChangeShapeType="1"/>
            </p:cNvSpPr>
            <p:nvPr/>
          </p:nvSpPr>
          <p:spPr bwMode="auto">
            <a:xfrm>
              <a:off x="3328" y="2108"/>
              <a:ext cx="19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7427" name="_s1033"/>
            <p:cNvSpPr>
              <a:spLocks noChangeArrowheads="1"/>
            </p:cNvSpPr>
            <p:nvPr/>
          </p:nvSpPr>
          <p:spPr bwMode="auto">
            <a:xfrm>
              <a:off x="3520" y="1825"/>
              <a:ext cx="583" cy="54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000">
                  <a:solidFill>
                    <a:srgbClr val="FF0000"/>
                  </a:solidFill>
                </a:rPr>
                <a:t>Переносная </a:t>
              </a:r>
            </a:p>
            <a:p>
              <a:pPr algn="ctr"/>
              <a:r>
                <a:rPr lang="ru-RU" altLang="ru-RU" sz="2000">
                  <a:solidFill>
                    <a:srgbClr val="FF0000"/>
                  </a:solidFill>
                </a:rPr>
                <a:t> симметрия</a:t>
              </a:r>
            </a:p>
          </p:txBody>
        </p:sp>
        <p:sp>
          <p:nvSpPr>
            <p:cNvPr id="17428" name="_s1034"/>
            <p:cNvSpPr>
              <a:spLocks noChangeShapeType="1"/>
            </p:cNvSpPr>
            <p:nvPr/>
          </p:nvSpPr>
          <p:spPr bwMode="auto">
            <a:xfrm flipV="1">
              <a:off x="2824" y="1437"/>
              <a:ext cx="1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7429" name="_s1035"/>
            <p:cNvSpPr>
              <a:spLocks noChangeArrowheads="1"/>
            </p:cNvSpPr>
            <p:nvPr/>
          </p:nvSpPr>
          <p:spPr bwMode="auto">
            <a:xfrm>
              <a:off x="2512" y="791"/>
              <a:ext cx="616" cy="63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000">
                  <a:solidFill>
                    <a:srgbClr val="0000CC"/>
                  </a:solidFill>
                </a:rPr>
                <a:t>Поворотная</a:t>
              </a:r>
            </a:p>
            <a:p>
              <a:pPr algn="ctr"/>
              <a:r>
                <a:rPr lang="ru-RU" altLang="ru-RU" sz="2000">
                  <a:solidFill>
                    <a:srgbClr val="0000CC"/>
                  </a:solidFill>
                </a:rPr>
                <a:t> симметрия</a:t>
              </a:r>
              <a:r>
                <a:rPr lang="ru-RU" altLang="ru-RU" sz="1600"/>
                <a:t> </a:t>
              </a:r>
            </a:p>
          </p:txBody>
        </p:sp>
        <p:sp>
          <p:nvSpPr>
            <p:cNvPr id="17430" name="_s1036"/>
            <p:cNvSpPr>
              <a:spLocks noChangeArrowheads="1"/>
            </p:cNvSpPr>
            <p:nvPr/>
          </p:nvSpPr>
          <p:spPr bwMode="auto">
            <a:xfrm>
              <a:off x="2272" y="1704"/>
              <a:ext cx="1056" cy="81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400" b="1" u="sng">
                  <a:latin typeface="Impact" pitchFamily="34" charset="0"/>
                </a:rPr>
                <a:t>ГЕОМЕТРИЧЕСКАЯ</a:t>
              </a:r>
            </a:p>
            <a:p>
              <a:pPr algn="ctr"/>
              <a:r>
                <a:rPr lang="ru-RU" altLang="ru-RU" sz="2400" b="1" u="sng">
                  <a:latin typeface="Impact" pitchFamily="34" charset="0"/>
                </a:rPr>
                <a:t> СИММЕТРИЯ</a:t>
              </a:r>
            </a:p>
          </p:txBody>
        </p:sp>
      </p:grpSp>
      <p:pic>
        <p:nvPicPr>
          <p:cNvPr id="5145" name="Picture 25" descr="ny1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4221163"/>
            <a:ext cx="2030413" cy="225107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147" name="Picture 27" descr="FLOWER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9275"/>
            <a:ext cx="2176463" cy="215900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076700"/>
            <a:ext cx="2000250" cy="23050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171" name="Picture 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75" y="476250"/>
            <a:ext cx="2016125" cy="230505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7414" name="Группа 6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850" y="908050"/>
            <a:ext cx="8424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2400" b="1" i="1">
                <a:solidFill>
                  <a:srgbClr val="6600CC"/>
                </a:solidFill>
              </a:rPr>
              <a:t>ПЕРЕСТАНОВОЧНАЯ СИММЕТРИЯ </a:t>
            </a:r>
            <a:r>
              <a:rPr lang="ru-RU" altLang="ru-RU" sz="2300" b="1"/>
              <a:t>состоит в том, что если тождественные частицы поменять местами, то никаких изменений не происходит.</a:t>
            </a:r>
          </a:p>
          <a:p>
            <a:pPr algn="just"/>
            <a:r>
              <a:rPr lang="ru-RU" altLang="ru-RU" sz="2400" b="1"/>
              <a:t>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23850" y="2282825"/>
            <a:ext cx="86756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2400" b="1" i="1">
                <a:solidFill>
                  <a:srgbClr val="6600CC"/>
                </a:solidFill>
              </a:rPr>
              <a:t>КАЛИБРОВОЧНАЯ СИММЕТРИЯ </a:t>
            </a:r>
            <a:r>
              <a:rPr lang="ru-RU" altLang="ru-RU" sz="2300" b="1"/>
              <a:t>связана с изменением масштаба.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0825" y="3357563"/>
            <a:ext cx="935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 i="1">
                <a:solidFill>
                  <a:srgbClr val="6600CC"/>
                </a:solidFill>
              </a:rPr>
              <a:t>НАСЛЕДСТВЕННОСТЬ</a:t>
            </a:r>
            <a:r>
              <a:rPr lang="ru-RU" altLang="ru-RU" sz="2400" b="1" i="1">
                <a:solidFill>
                  <a:srgbClr val="6600CC"/>
                </a:solidFill>
                <a:latin typeface="Arial" charset="0"/>
              </a:rPr>
              <a:t> </a:t>
            </a:r>
            <a:r>
              <a:rPr lang="ru-RU" altLang="ru-RU" sz="2400" b="1"/>
              <a:t>- </a:t>
            </a:r>
            <a:r>
              <a:rPr lang="ru-RU" altLang="ru-RU" sz="2300" b="1"/>
              <a:t>это тоже определенная симметрия.</a:t>
            </a:r>
            <a:r>
              <a:rPr lang="ru-RU" altLang="ru-RU" sz="2400" b="1"/>
              <a:t> </a:t>
            </a:r>
          </a:p>
        </p:txBody>
      </p:sp>
      <p:pic>
        <p:nvPicPr>
          <p:cNvPr id="9224" name="Picture 8" descr="рыб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149725"/>
            <a:ext cx="23034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7" name="Группа 5"/>
          <p:cNvGrpSpPr>
            <a:grpSpLocks/>
          </p:cNvGrpSpPr>
          <p:nvPr/>
        </p:nvGrpSpPr>
        <p:grpSpPr bwMode="auto">
          <a:xfrm>
            <a:off x="188913" y="0"/>
            <a:ext cx="8972550" cy="6858000"/>
            <a:chOff x="189037" y="0"/>
            <a:chExt cx="8972425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95513" y="579438"/>
            <a:ext cx="5335587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i="1" dirty="0"/>
              <a:t>СИММЕТРИЯ В ЖИВОЙ ПРИРОДЕ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23850" y="5157788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    Исследованием биоритмов занимается особая наука –  </a:t>
            </a:r>
            <a:r>
              <a:rPr lang="ru-RU" altLang="ru-RU" sz="2800" b="1" i="1">
                <a:solidFill>
                  <a:srgbClr val="0033CC"/>
                </a:solidFill>
              </a:rPr>
              <a:t>хронобиология.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30338"/>
            <a:ext cx="3763963" cy="335121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12875"/>
            <a:ext cx="2722563" cy="33845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grpSp>
        <p:nvGrpSpPr>
          <p:cNvPr id="19461" name="Группа 5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47813" y="692150"/>
            <a:ext cx="6480175" cy="585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Типы симметрии у животных: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95288" y="5589588"/>
            <a:ext cx="6540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125000"/>
              <a:buFont typeface="Wingdings" pitchFamily="2" charset="2"/>
              <a:buChar char="Ø"/>
            </a:pPr>
            <a:r>
              <a:rPr lang="ru-RU" altLang="ru-RU" sz="2800" b="1" i="1"/>
              <a:t>  поступательно-вращательная.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66725" y="1989138"/>
            <a:ext cx="3206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125000"/>
              <a:buFont typeface="Wingdings" pitchFamily="2" charset="2"/>
              <a:buChar char="Ø"/>
            </a:pPr>
            <a:r>
              <a:rPr lang="ru-RU" altLang="ru-RU" sz="2800" b="1" i="1"/>
              <a:t>  центральная;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66725" y="2636838"/>
            <a:ext cx="2014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125000"/>
              <a:buFont typeface="Wingdings" pitchFamily="2" charset="2"/>
              <a:buChar char="Ø"/>
            </a:pPr>
            <a:r>
              <a:rPr lang="ru-RU" altLang="ru-RU" sz="2800" b="1" i="1"/>
              <a:t>  осевая;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95288" y="3357563"/>
            <a:ext cx="4578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125000"/>
              <a:buFont typeface="Wingdings" pitchFamily="2" charset="2"/>
              <a:buChar char="Ø"/>
            </a:pPr>
            <a:r>
              <a:rPr lang="ru-RU" altLang="ru-RU" sz="2800" b="1" i="1"/>
              <a:t>  радиальная (лучевая);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95288" y="4149725"/>
            <a:ext cx="361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125000"/>
              <a:buFont typeface="Wingdings" pitchFamily="2" charset="2"/>
              <a:buChar char="Ø"/>
            </a:pPr>
            <a:r>
              <a:rPr lang="ru-RU" altLang="ru-RU" sz="2800" b="1" i="1"/>
              <a:t>  билатеральная;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95288" y="4868863"/>
            <a:ext cx="6240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125000"/>
              <a:buFont typeface="Wingdings" pitchFamily="2" charset="2"/>
              <a:buChar char="Ø"/>
            </a:pPr>
            <a:r>
              <a:rPr lang="ru-RU" altLang="ru-RU" sz="2800" b="1" i="1"/>
              <a:t>  поступательная (метамерия);</a:t>
            </a:r>
          </a:p>
        </p:txBody>
      </p:sp>
      <p:pic>
        <p:nvPicPr>
          <p:cNvPr id="11278" name="Picture 14" descr="Бабочка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2080" y="2138760"/>
            <a:ext cx="3532188" cy="273684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grpSp>
        <p:nvGrpSpPr>
          <p:cNvPr id="20489" name="Группа 9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/>
      <p:bldP spid="11271" grpId="0"/>
      <p:bldP spid="11272" grpId="0"/>
      <p:bldP spid="11273" grpId="0"/>
      <p:bldP spid="11274" grpId="0"/>
      <p:bldP spid="11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008438"/>
            <a:ext cx="3168650" cy="23336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721100"/>
            <a:ext cx="2528887" cy="26638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200150"/>
            <a:ext cx="1871662" cy="223996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835150" y="3144838"/>
            <a:ext cx="958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/>
              <a:t>Корнерот</a:t>
            </a: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200150"/>
            <a:ext cx="3168650" cy="26638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1200150"/>
            <a:ext cx="1069975" cy="22320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956550" y="3144838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Arial" charset="0"/>
              </a:rPr>
              <a:t>Гидра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476375" y="476250"/>
            <a:ext cx="6480175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/>
              <a:t>СИММЕТРИЯ В МИРЕ ЖИВОТНЫХ </a:t>
            </a:r>
          </a:p>
        </p:txBody>
      </p:sp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3648075"/>
            <a:ext cx="1763713" cy="266541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877050" y="6024563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/>
              <a:t>Раковина аммонита</a:t>
            </a:r>
          </a:p>
        </p:txBody>
      </p:sp>
      <p:grpSp>
        <p:nvGrpSpPr>
          <p:cNvPr id="21515" name="Группа 11"/>
          <p:cNvGrpSpPr>
            <a:grpSpLocks/>
          </p:cNvGrpSpPr>
          <p:nvPr/>
        </p:nvGrpSpPr>
        <p:grpSpPr bwMode="auto">
          <a:xfrm>
            <a:off x="171450" y="0"/>
            <a:ext cx="8972550" cy="6858000"/>
            <a:chOff x="189037" y="0"/>
            <a:chExt cx="8972425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89037" y="0"/>
              <a:ext cx="8964488" cy="412998"/>
            </a:xfrm>
            <a:prstGeom prst="rect">
              <a:avLst/>
            </a:prstGeom>
            <a:gradFill flip="none" rotWithShape="1">
              <a:gsLst>
                <a:gs pos="63000">
                  <a:srgbClr val="FF9999"/>
                </a:gs>
                <a:gs pos="100000">
                  <a:srgbClr val="FFE1E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0990" y="6544394"/>
              <a:ext cx="8820472" cy="313606"/>
            </a:xfrm>
            <a:prstGeom prst="rect">
              <a:avLst/>
            </a:prstGeom>
            <a:gradFill>
              <a:gsLst>
                <a:gs pos="63000">
                  <a:srgbClr val="FF9999"/>
                </a:gs>
                <a:gs pos="63000">
                  <a:schemeClr val="bg1"/>
                </a:gs>
                <a:gs pos="100000">
                  <a:srgbClr val="FFE1E1"/>
                </a:gs>
                <a:gs pos="29000">
                  <a:schemeClr val="bg1"/>
                </a:gs>
                <a:gs pos="50000">
                  <a:srgbClr val="FF9999">
                    <a:shade val="67500"/>
                    <a:satMod val="115000"/>
                  </a:srgbClr>
                </a:gs>
                <a:gs pos="100000">
                  <a:srgbClr val="FF999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15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6381750"/>
            <a:ext cx="882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3" grpId="0"/>
      <p:bldP spid="25614" grpId="0" animBg="1"/>
      <p:bldP spid="2561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387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Monotype Corsiva</vt:lpstr>
      <vt:lpstr>Arial</vt:lpstr>
      <vt:lpstr>Calibri</vt:lpstr>
      <vt:lpstr>Times New Roman</vt:lpstr>
      <vt:lpstr>Wingdings</vt:lpstr>
      <vt:lpstr>Impact</vt:lpstr>
      <vt:lpstr>Tahoma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Admin</cp:lastModifiedBy>
  <cp:revision>136</cp:revision>
  <dcterms:created xsi:type="dcterms:W3CDTF">2008-01-17T07:25:09Z</dcterms:created>
  <dcterms:modified xsi:type="dcterms:W3CDTF">2015-01-15T15:12:01Z</dcterms:modified>
</cp:coreProperties>
</file>