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8" r:id="rId1"/>
    <p:sldMasterId id="2147483706" r:id="rId2"/>
    <p:sldMasterId id="2147483724" r:id="rId3"/>
    <p:sldMasterId id="2147483742" r:id="rId4"/>
  </p:sldMasterIdLst>
  <p:notesMasterIdLst>
    <p:notesMasterId r:id="rId52"/>
  </p:notesMasterIdLst>
  <p:sldIdLst>
    <p:sldId id="257" r:id="rId5"/>
    <p:sldId id="259" r:id="rId6"/>
    <p:sldId id="258" r:id="rId7"/>
    <p:sldId id="260" r:id="rId8"/>
    <p:sldId id="261" r:id="rId9"/>
    <p:sldId id="262" r:id="rId10"/>
    <p:sldId id="263" r:id="rId11"/>
    <p:sldId id="264" r:id="rId12"/>
    <p:sldId id="282" r:id="rId13"/>
    <p:sldId id="283" r:id="rId14"/>
    <p:sldId id="265" r:id="rId15"/>
    <p:sldId id="266" r:id="rId16"/>
    <p:sldId id="267" r:id="rId17"/>
    <p:sldId id="268" r:id="rId18"/>
    <p:sldId id="269" r:id="rId19"/>
    <p:sldId id="280" r:id="rId20"/>
    <p:sldId id="270" r:id="rId21"/>
    <p:sldId id="284" r:id="rId22"/>
    <p:sldId id="274" r:id="rId23"/>
    <p:sldId id="272" r:id="rId24"/>
    <p:sldId id="271" r:id="rId25"/>
    <p:sldId id="273" r:id="rId26"/>
    <p:sldId id="275" r:id="rId27"/>
    <p:sldId id="307" r:id="rId28"/>
    <p:sldId id="277" r:id="rId29"/>
    <p:sldId id="298" r:id="rId30"/>
    <p:sldId id="297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295" r:id="rId39"/>
    <p:sldId id="286" r:id="rId40"/>
    <p:sldId id="292" r:id="rId41"/>
    <p:sldId id="289" r:id="rId42"/>
    <p:sldId id="293" r:id="rId43"/>
    <p:sldId id="290" r:id="rId44"/>
    <p:sldId id="291" r:id="rId45"/>
    <p:sldId id="288" r:id="rId46"/>
    <p:sldId id="287" r:id="rId47"/>
    <p:sldId id="285" r:id="rId48"/>
    <p:sldId id="314" r:id="rId49"/>
    <p:sldId id="308" r:id="rId50"/>
    <p:sldId id="306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-126" y="-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31CDF-AB65-4856-9CE3-50E2108717C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8604B-AEED-4A2A-B897-4F920243E7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8484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FBB62-8D09-4A73-87C8-9E20DF32D02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7724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noProof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9525" y="460375"/>
            <a:ext cx="4192588" cy="2359025"/>
          </a:xfrm>
        </p:spPr>
      </p:sp>
    </p:spTree>
    <p:extLst>
      <p:ext uri="{BB962C8B-B14F-4D97-AF65-F5344CB8AC3E}">
        <p14:creationId xmlns:p14="http://schemas.microsoft.com/office/powerpoint/2010/main" xmlns="" val="1755538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ru-RU" sz="1200" b="0" baseline="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9525" y="460375"/>
            <a:ext cx="4192588" cy="2359025"/>
          </a:xfrm>
        </p:spPr>
      </p:sp>
    </p:spTree>
    <p:extLst>
      <p:ext uri="{BB962C8B-B14F-4D97-AF65-F5344CB8AC3E}">
        <p14:creationId xmlns:p14="http://schemas.microsoft.com/office/powerpoint/2010/main" xmlns="" val="3639894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43426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2162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5811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01963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986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69221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01294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20674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477251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668951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31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6154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772700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743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531895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110600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7311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949298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2771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938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899118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4325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63211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1529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794673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324346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892538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435692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694663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33211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95880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5581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11259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838603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475787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5933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5224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4407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520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57950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39906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9209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520880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6500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643661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090742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993310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09563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76301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72628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08735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53581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91936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0634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8353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396587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1656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69678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85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5899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6054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7574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8730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57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1/25/2015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8185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5EF05EF-6168-407F-8025-E41839E12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1/25/2015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A1C692C-4F2D-45F6-A9A8-8A3A8FE278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05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ack-in-ussr.com/2014/01/sportsmenki-komsomolki-krasavicy-1930-h.html?cmtpage=2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hyperlink" Target="http://www.togdazine.ru/article/6999" TargetMode="External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d.exdat.com/docs/index-624203.html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s5299.vk.me/v5299192/300/5JGlblmZUY8.jpg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d.exdat.com/docs/index-624203.html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d.exdat.com/docs/index-624203.html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sskiymir.ru/media/magazines/article/99803/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50.jpeg"/><Relationship Id="rId4" Type="http://schemas.openxmlformats.org/officeDocument/2006/relationships/image" Target="../media/image4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armyman.info/photo-id-141137.html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pn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10" Type="http://schemas.openxmlformats.org/officeDocument/2006/relationships/image" Target="../media/image58.png"/><Relationship Id="rId4" Type="http://schemas.microsoft.com/office/2007/relationships/hdphoto" Target="../media/hdphoto2.wdp"/><Relationship Id="rId9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http://www.from-ua.com/travel/37cb734f1576a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kp.ua/life/392839-heroi-sovetskoho-souiza-1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6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www.trud.ru/article/06-03-2013/1290310_v_pamjat_o_geroe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1.jpeg"/><Relationship Id="rId4" Type="http://schemas.openxmlformats.org/officeDocument/2006/relationships/hyperlink" Target="http://rud.exdat.com/docs/index-624203.html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jpeg"/><Relationship Id="rId3" Type="http://schemas.openxmlformats.org/officeDocument/2006/relationships/image" Target="../media/image73.png"/><Relationship Id="rId7" Type="http://schemas.openxmlformats.org/officeDocument/2006/relationships/image" Target="../media/image76.jpeg"/><Relationship Id="rId12" Type="http://schemas.openxmlformats.org/officeDocument/2006/relationships/image" Target="../media/image81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11" Type="http://schemas.openxmlformats.org/officeDocument/2006/relationships/image" Target="../media/image80.jpeg"/><Relationship Id="rId5" Type="http://schemas.openxmlformats.org/officeDocument/2006/relationships/image" Target="../media/image15.gif"/><Relationship Id="rId10" Type="http://schemas.openxmlformats.org/officeDocument/2006/relationships/image" Target="../media/image79.jpeg"/><Relationship Id="rId4" Type="http://schemas.openxmlformats.org/officeDocument/2006/relationships/image" Target="../media/image74.jpeg"/><Relationship Id="rId9" Type="http://schemas.openxmlformats.org/officeDocument/2006/relationships/image" Target="../media/image78.jpeg"/><Relationship Id="rId14" Type="http://schemas.openxmlformats.org/officeDocument/2006/relationships/image" Target="../media/image8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hyperlink" Target="http://www.dosaaf-51.ru/news/204-ai-pokryshkin-vozvrashhenie-v-dosaaf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5.png"/><Relationship Id="rId4" Type="http://schemas.openxmlformats.org/officeDocument/2006/relationships/image" Target="../media/image8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89.png"/><Relationship Id="rId2" Type="http://schemas.openxmlformats.org/officeDocument/2006/relationships/hyperlink" Target="http://www.liveinternet.ru/users/kakula/page1365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jpeg"/><Relationship Id="rId4" Type="http://schemas.openxmlformats.org/officeDocument/2006/relationships/hyperlink" Target="http://rufor.org/showthread.php?t=970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openxmlformats.org/officeDocument/2006/relationships/image" Target="../media/image89.png"/><Relationship Id="rId2" Type="http://schemas.openxmlformats.org/officeDocument/2006/relationships/hyperlink" Target="http://www.xlander.ru/world/europe/russia/sibir/novosibirskaya-oblast/novosibirsk/chem-zanyatsya-dostoprimechatelnosti/Pamyatnik_Aleksandru_Pokrishkin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94.jpeg"/><Relationship Id="rId4" Type="http://schemas.openxmlformats.org/officeDocument/2006/relationships/hyperlink" Target="http://nsk.classdom.ru/day/?sel_month=7&amp;sel_day=22&amp;uid_sob=123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dresden43435.mybb.ru/viewtopic.php?id=46&amp;p=2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rud.exdat.com/docs/index-624203.html" TargetMode="Externa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5" Type="http://schemas.openxmlformats.org/officeDocument/2006/relationships/hyperlink" Target="http://www.memory-tour.ru/memorial/44822" TargetMode="External"/><Relationship Id="rId4" Type="http://schemas.openxmlformats.org/officeDocument/2006/relationships/image" Target="../media/image9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hyperlink" Target="http://staryikot.livejournal.com/426897.html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hyperlink" Target="http://nsk.novosibdom.ru/node/2347" TargetMode="Externa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2.png"/><Relationship Id="rId5" Type="http://schemas.openxmlformats.org/officeDocument/2006/relationships/image" Target="../media/image100.jpeg"/><Relationship Id="rId4" Type="http://schemas.openxmlformats.org/officeDocument/2006/relationships/hyperlink" Target="http://region.metronews.ru/novosibirsk/?author=3&amp;paged=11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.odnopolchan.net/viewtopic.php?t=380&amp;f=2" TargetMode="External"/><Relationship Id="rId2" Type="http://schemas.openxmlformats.org/officeDocument/2006/relationships/image" Target="../media/image101.gi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9.png"/><Relationship Id="rId5" Type="http://schemas.openxmlformats.org/officeDocument/2006/relationships/image" Target="../media/image85.png"/><Relationship Id="rId4" Type="http://schemas.openxmlformats.org/officeDocument/2006/relationships/image" Target="../media/image10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rld-war.ru/ne-kichitsya-familiej/" TargetMode="External"/><Relationship Id="rId2" Type="http://schemas.openxmlformats.org/officeDocument/2006/relationships/hyperlink" Target="http://www.authorstream.com/Presentation/maruha.ru-1742627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resden43435.mybb.ru/viewtopic.php?id=46&amp;p=2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po.ru/pokrishkin/html/biograf5.html" TargetMode="External"/><Relationship Id="rId2" Type="http://schemas.openxmlformats.org/officeDocument/2006/relationships/hyperlink" Target="http://militera.lib.ru/memo/russian/pokryshkina_mk/ill.html" TargetMode="External"/><Relationship Id="rId1" Type="http://schemas.openxmlformats.org/officeDocument/2006/relationships/slideLayout" Target="../slideLayouts/slideLayout41.xml"/><Relationship Id="rId6" Type="http://schemas.openxmlformats.org/officeDocument/2006/relationships/hyperlink" Target="http://rkka.kiev.ua/about_pokryshkin" TargetMode="External"/><Relationship Id="rId5" Type="http://schemas.openxmlformats.org/officeDocument/2006/relationships/hyperlink" Target="http://www.peoples.ru/military/hero/alexandr_pokryshkin/" TargetMode="External"/><Relationship Id="rId4" Type="http://schemas.openxmlformats.org/officeDocument/2006/relationships/hyperlink" Target="http://www.portal-slovo.ru/events/38348.ph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slide" Target="slide17.xml"/><Relationship Id="rId18" Type="http://schemas.openxmlformats.org/officeDocument/2006/relationships/image" Target="../media/image29.gif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slide" Target="slide13.xml"/><Relationship Id="rId17" Type="http://schemas.openxmlformats.org/officeDocument/2006/relationships/image" Target="../media/image28.jpeg"/><Relationship Id="rId2" Type="http://schemas.openxmlformats.org/officeDocument/2006/relationships/image" Target="../media/image19.png"/><Relationship Id="rId16" Type="http://schemas.openxmlformats.org/officeDocument/2006/relationships/image" Target="../media/image27.png"/><Relationship Id="rId20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slide" Target="slide14.xml"/><Relationship Id="rId5" Type="http://schemas.openxmlformats.org/officeDocument/2006/relationships/image" Target="../media/image22.png"/><Relationship Id="rId15" Type="http://schemas.openxmlformats.org/officeDocument/2006/relationships/image" Target="../media/image26.jpeg"/><Relationship Id="rId10" Type="http://schemas.openxmlformats.org/officeDocument/2006/relationships/slide" Target="slide12.xml"/><Relationship Id="rId19" Type="http://schemas.openxmlformats.org/officeDocument/2006/relationships/image" Target="../media/image30.jpeg"/><Relationship Id="rId4" Type="http://schemas.openxmlformats.org/officeDocument/2006/relationships/image" Target="../media/image21.png"/><Relationship Id="rId9" Type="http://schemas.openxmlformats.org/officeDocument/2006/relationships/slide" Target="slide6.xml"/><Relationship Id="rId14" Type="http://schemas.openxmlformats.org/officeDocument/2006/relationships/slide" Target="slide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read-wings.ru/content/view/365/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d.exdat.com/docs/index-624203.html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82119" y="2978618"/>
            <a:ext cx="5505651" cy="242817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6398" y="1273628"/>
            <a:ext cx="8622745" cy="1596132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600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Интегрированный проект</a:t>
            </a:r>
            <a:br>
              <a:rPr lang="ru-RU" sz="3600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«Его именем названа наша улица»</a:t>
            </a:r>
            <a:endParaRPr lang="ru-RU" sz="3600" b="1" dirty="0">
              <a:ln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89967" y="5459240"/>
            <a:ext cx="7117952" cy="1221209"/>
          </a:xfrm>
        </p:spPr>
        <p:txBody>
          <a:bodyPr>
            <a:normAutofit fontScale="62500" lnSpcReduction="2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2300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Руководители:  учитель  информатики Данилова Людмила Сергеевна</a:t>
            </a:r>
          </a:p>
          <a:p>
            <a:r>
              <a:rPr lang="ru-RU" sz="2300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учитель  ИЗО       Плыгунова Галина Константиновна</a:t>
            </a:r>
          </a:p>
          <a:p>
            <a:r>
              <a:rPr lang="ru-RU" sz="2300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учитель географии  Черепанова Наталья Петровна</a:t>
            </a:r>
          </a:p>
          <a:p>
            <a:endParaRPr lang="ru-RU" b="1" dirty="0">
              <a:ln/>
              <a:solidFill>
                <a:srgbClr val="CC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26833" y="440578"/>
            <a:ext cx="7721301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2000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Москва</a:t>
            </a:r>
          </a:p>
          <a:p>
            <a:pPr algn="ctr"/>
            <a:r>
              <a:rPr lang="ru-RU" sz="2000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Западный </a:t>
            </a:r>
            <a:r>
              <a:rPr lang="ru-RU" sz="20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административный округ</a:t>
            </a:r>
            <a:endParaRPr lang="ru-RU" sz="2000" b="1" dirty="0">
              <a:ln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ГБОУ </a:t>
            </a:r>
            <a:r>
              <a:rPr lang="ru-RU" sz="20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СОШ </a:t>
            </a:r>
            <a:r>
              <a:rPr lang="ru-RU" sz="2000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</a:t>
            </a:r>
            <a:r>
              <a:rPr lang="ru-RU" sz="20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542 «Школа надомного обучения»</a:t>
            </a:r>
            <a:endParaRPr lang="ru-RU" sz="2000" b="1" dirty="0">
              <a:ln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3907" y="4879021"/>
            <a:ext cx="6227731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000" b="1" i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 проектом работали : </a:t>
            </a:r>
            <a:r>
              <a:rPr lang="ru-RU" sz="2000" b="1" i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ученики 7,9 классов</a:t>
            </a:r>
            <a:endParaRPr lang="ru-RU" sz="2000" b="1" i="1" dirty="0">
              <a:ln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43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84" y="426408"/>
            <a:ext cx="11266005" cy="5955758"/>
          </a:xfrm>
          <a:prstGeom prst="rect">
            <a:avLst/>
          </a:prstGeom>
        </p:spPr>
      </p:pic>
      <p:pic>
        <p:nvPicPr>
          <p:cNvPr id="5" name="Рисунок 4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153632">
            <a:off x="2578182" y="908152"/>
            <a:ext cx="4150755" cy="284326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hlinkClick r:id="rId5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164182">
            <a:off x="7060590" y="1003047"/>
            <a:ext cx="4109757" cy="287169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411580" y="4123026"/>
            <a:ext cx="88861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С первых лет Советской власти государственные и физкультурно-спортивные организации при активном участии профсоюзов и комсомола осуществляют программу массового развития физической культуры и спорта во всех районах страны. Уже в 20-е гг. повсеместно проводились легкоатлетические кроссы, велогонки, лыжные и другие массовые соревнования.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151484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80" y="522017"/>
            <a:ext cx="11217950" cy="58525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67087" y="184896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Александр </a:t>
            </a:r>
            <a:r>
              <a:rPr lang="ru-RU" dirty="0">
                <a:latin typeface="Comic Sans MS" panose="030F0702030302020204" pitchFamily="66" charset="0"/>
              </a:rPr>
              <a:t>учился в ФЗУ очень прилежно. Занимался спортом - лёгкой атлетикой, лыжами, коньками, записался в планерный кружок. После окончания училища работал на заводе слесарем-лекальщиком. После работы посещал Новосибирский аэроклуб. А в мае 1932 года троих неразлучных друзей вызвали в комитет комсомола и вручили путёвки с надписью: «Комсомолец, на самолёты!»</a:t>
            </a:r>
          </a:p>
        </p:txBody>
      </p:sp>
      <p:pic>
        <p:nvPicPr>
          <p:cNvPr id="3" name="Рисунок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174139">
            <a:off x="2085755" y="853089"/>
            <a:ext cx="2739406" cy="393922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" name="Управляющая кнопка: назад 4">
            <a:hlinkClick r:id="rId5" action="ppaction://hlinksldjump" highlightClick="1"/>
          </p:cNvPr>
          <p:cNvSpPr/>
          <p:nvPr/>
        </p:nvSpPr>
        <p:spPr>
          <a:xfrm>
            <a:off x="10734721" y="5305168"/>
            <a:ext cx="428366" cy="304860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104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94" y="442805"/>
            <a:ext cx="11210690" cy="59666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0301" y="521350"/>
            <a:ext cx="5579076" cy="1229369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</a:rPr>
              <a:t>Пермь</a:t>
            </a:r>
            <a:endParaRPr lang="ru-RU" b="1" dirty="0">
              <a:ln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09839" y="2424095"/>
            <a:ext cx="5443148" cy="200408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       </a:t>
            </a:r>
            <a:r>
              <a:rPr lang="ru-RU" sz="2600" dirty="0" smtClean="0">
                <a:latin typeface="Comic Sans MS" panose="030F0702030302020204" pitchFamily="66" charset="0"/>
              </a:rPr>
              <a:t>Летом 1932 г. в стенах училища начал свой ратный путь прославленный в будущем авиационный командир А.И. Покрышкин</a:t>
            </a:r>
            <a:r>
              <a:rPr lang="ru-RU" sz="2600" dirty="0">
                <a:latin typeface="Comic Sans MS" panose="030F0702030302020204" pitchFamily="66" charset="0"/>
              </a:rPr>
              <a:t>. </a:t>
            </a:r>
            <a:endParaRPr lang="ru-RU" sz="2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Comic Sans MS" panose="030F0702030302020204" pitchFamily="66" charset="0"/>
              </a:rPr>
              <a:t>         В </a:t>
            </a:r>
            <a:r>
              <a:rPr lang="ru-RU" sz="2600" dirty="0">
                <a:latin typeface="Comic Sans MS" panose="030F0702030302020204" pitchFamily="66" charset="0"/>
              </a:rPr>
              <a:t>декабре 1933 года Александр Иванович оканчивает 3-ю Пермскую военную школу авиационных </a:t>
            </a:r>
            <a:r>
              <a:rPr lang="ru-RU" sz="2600" dirty="0" smtClean="0">
                <a:latin typeface="Comic Sans MS" panose="030F0702030302020204" pitchFamily="66" charset="0"/>
              </a:rPr>
              <a:t>техников.</a:t>
            </a:r>
            <a:r>
              <a:rPr lang="ru-RU" sz="2600" dirty="0">
                <a:latin typeface="Comic Sans MS" panose="030F0702030302020204" pitchFamily="66" charset="0"/>
              </a:rPr>
              <a:t> Авиатехником Александр становится первоклассным. Его девиз: «знать всё в авиации». </a:t>
            </a:r>
          </a:p>
        </p:txBody>
      </p:sp>
      <p:pic>
        <p:nvPicPr>
          <p:cNvPr id="4" name="Рисунок 3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067497">
            <a:off x="2376255" y="1690162"/>
            <a:ext cx="3274622" cy="211213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" name="Прямоугольник 4"/>
          <p:cNvSpPr/>
          <p:nvPr/>
        </p:nvSpPr>
        <p:spPr>
          <a:xfrm rot="21070433">
            <a:off x="2596714" y="3999418"/>
            <a:ext cx="340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Здание Молотовского высшего военно-морского авиационно-технического училища (ВМАТУ) имени В.М. Молотова. 1930-е гг.</a:t>
            </a:r>
          </a:p>
        </p:txBody>
      </p:sp>
      <p:sp>
        <p:nvSpPr>
          <p:cNvPr id="7" name="Управляющая кнопка: назад 6">
            <a:hlinkClick r:id="rId5" action="ppaction://hlinksldjump" highlightClick="1"/>
          </p:cNvPr>
          <p:cNvSpPr/>
          <p:nvPr/>
        </p:nvSpPr>
        <p:spPr>
          <a:xfrm>
            <a:off x="10832757" y="5544066"/>
            <a:ext cx="444843" cy="330064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03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7" y="448659"/>
            <a:ext cx="11219743" cy="59606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0044" y="574726"/>
            <a:ext cx="4891214" cy="1303867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rgbClr val="C00000"/>
                </a:solidFill>
              </a:rPr>
              <a:t>Севастополь</a:t>
            </a:r>
            <a:endParaRPr lang="ru-RU" b="1" dirty="0">
              <a:ln/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59823" y="2358778"/>
            <a:ext cx="4654566" cy="214044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900" dirty="0">
                <a:latin typeface="Comic Sans MS" panose="030F0702030302020204" pitchFamily="66" charset="0"/>
              </a:rPr>
              <a:t>Качинское высшее военное авиационное    училище летчиков (КВВАУЛ) было основано 21ноября 1910 </a:t>
            </a:r>
            <a:r>
              <a:rPr lang="ru-RU" sz="2900" dirty="0" smtClean="0">
                <a:latin typeface="Comic Sans MS" panose="030F0702030302020204" pitchFamily="66" charset="0"/>
              </a:rPr>
              <a:t>года, </a:t>
            </a:r>
            <a:r>
              <a:rPr lang="ru-RU" sz="2900" dirty="0">
                <a:latin typeface="Comic Sans MS" panose="030F0702030302020204" pitchFamily="66" charset="0"/>
              </a:rPr>
              <a:t>как </a:t>
            </a:r>
            <a:r>
              <a:rPr lang="ru-RU" sz="2900" dirty="0" smtClean="0">
                <a:latin typeface="Comic Sans MS" panose="030F0702030302020204" pitchFamily="66" charset="0"/>
              </a:rPr>
              <a:t>Севастопольская офицерская </a:t>
            </a:r>
            <a:r>
              <a:rPr lang="ru-RU" sz="2900" dirty="0">
                <a:latin typeface="Comic Sans MS" panose="030F0702030302020204" pitchFamily="66" charset="0"/>
              </a:rPr>
              <a:t>школа авиации и находилось под руководством и покровительством </a:t>
            </a:r>
            <a:r>
              <a:rPr lang="ru-RU" sz="2900" dirty="0" smtClean="0">
                <a:latin typeface="Comic Sans MS" panose="030F0702030302020204" pitchFamily="66" charset="0"/>
              </a:rPr>
              <a:t>Его </a:t>
            </a:r>
            <a:r>
              <a:rPr lang="ru-RU" sz="2900" dirty="0">
                <a:latin typeface="Comic Sans MS" panose="030F0702030302020204" pitchFamily="66" charset="0"/>
              </a:rPr>
              <a:t>Императорского Высочества Великого князя Александра Михайловича. </a:t>
            </a:r>
          </a:p>
          <a:p>
            <a:endParaRPr lang="ru-RU" dirty="0"/>
          </a:p>
        </p:txBody>
      </p:sp>
      <p:pic>
        <p:nvPicPr>
          <p:cNvPr id="5" name="Рисунок 4">
            <a:hlinkClick r:id="rId3"/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21176488">
            <a:off x="2687244" y="1135038"/>
            <a:ext cx="3108911" cy="340189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Прямоугольник 5"/>
          <p:cNvSpPr/>
          <p:nvPr/>
        </p:nvSpPr>
        <p:spPr>
          <a:xfrm rot="21166308">
            <a:off x="2843732" y="4583502"/>
            <a:ext cx="3430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Курсанты </a:t>
            </a:r>
            <a:r>
              <a:rPr lang="ru-RU" sz="1200" dirty="0" err="1"/>
              <a:t>Качинской</a:t>
            </a:r>
            <a:r>
              <a:rPr lang="ru-RU" sz="1200" dirty="0"/>
              <a:t> школы летчиков на берегу Черного моря. (Справа А.И. </a:t>
            </a:r>
            <a:r>
              <a:rPr lang="ru-RU" sz="1200" dirty="0" err="1"/>
              <a:t>Покрышкин</a:t>
            </a:r>
            <a:r>
              <a:rPr lang="ru-RU" sz="1200" dirty="0"/>
              <a:t>.)</a:t>
            </a:r>
          </a:p>
        </p:txBody>
      </p:sp>
      <p:sp>
        <p:nvSpPr>
          <p:cNvPr id="7" name="Управляющая кнопка: назад 6">
            <a:hlinkClick r:id="rId5" action="ppaction://hlinksldjump" highlightClick="1"/>
          </p:cNvPr>
          <p:cNvSpPr/>
          <p:nvPr/>
        </p:nvSpPr>
        <p:spPr>
          <a:xfrm>
            <a:off x="10636595" y="5544064"/>
            <a:ext cx="477794" cy="276297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695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6" y="456896"/>
            <a:ext cx="11219743" cy="59606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8022" y="767948"/>
            <a:ext cx="4298090" cy="1303867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rgbClr val="C00000"/>
                </a:solidFill>
              </a:rPr>
              <a:t>Бельцы</a:t>
            </a:r>
            <a:endParaRPr lang="ru-RU" b="1" dirty="0">
              <a:ln/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83611" y="2553730"/>
            <a:ext cx="3542470" cy="302328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Войну Александр встретил в Молдавии и уже 23 июня открыл личный счёт – сбил первый Ме-109.</a:t>
            </a: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hlinkClick r:id="rId3"/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21185343">
            <a:off x="2390521" y="1356237"/>
            <a:ext cx="5095365" cy="21837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117311">
            <a:off x="2842188" y="3742581"/>
            <a:ext cx="4503568" cy="645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Истребители МиГ-3 поступили в войска незадолго до начало войны. На такой крылатой машине А. </a:t>
            </a:r>
            <a:r>
              <a:rPr lang="ru-RU" sz="1200" dirty="0" err="1"/>
              <a:t>Покрышкин</a:t>
            </a:r>
            <a:r>
              <a:rPr lang="ru-RU" sz="1200" dirty="0"/>
              <a:t> и принял боевое крещение, и сбил первый вражеский самолет.</a:t>
            </a:r>
          </a:p>
        </p:txBody>
      </p:sp>
    </p:spTree>
    <p:extLst>
      <p:ext uri="{BB962C8B-B14F-4D97-AF65-F5344CB8AC3E}">
        <p14:creationId xmlns:p14="http://schemas.microsoft.com/office/powerpoint/2010/main" xmlns="" val="313168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8311" y="418890"/>
            <a:ext cx="9601196" cy="1303867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200" b="1" dirty="0" smtClean="0">
                <a:ln/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Самолеты А.И. Покрышкина</a:t>
            </a:r>
            <a:endParaRPr lang="ru-RU" sz="3200" b="1" dirty="0">
              <a:ln/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E7E9DC"/>
              </a:clrFrom>
              <a:clrTo>
                <a:srgbClr val="E7E9D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67774" y="4456323"/>
            <a:ext cx="3938851" cy="1118633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E7E9DC"/>
              </a:clrFrom>
              <a:clrTo>
                <a:srgbClr val="E7E9D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03256" y="2707860"/>
            <a:ext cx="3722473" cy="110847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018456" y="2672520"/>
            <a:ext cx="10155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И-16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0876" y="5302036"/>
            <a:ext cx="34905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itchFamily="34" charset="0"/>
                <a:cs typeface="Arial" pitchFamily="34" charset="0"/>
              </a:rPr>
              <a:t>Р-39 </a:t>
            </a:r>
            <a:r>
              <a:rPr lang="ru-RU" dirty="0">
                <a:latin typeface="Arial" pitchFamily="34" charset="0"/>
                <a:cs typeface="Arial" pitchFamily="34" charset="0"/>
              </a:rPr>
              <a:t>"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Аэрокобра</a:t>
            </a:r>
            <a:r>
              <a:rPr lang="ru-RU" dirty="0"/>
              <a:t>".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7709" y="1506918"/>
            <a:ext cx="79239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Истребители 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такой машине А. И. Покрышкин встретил войну.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78446" y="2863890"/>
            <a:ext cx="2895600" cy="11823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297615" y="4690234"/>
            <a:ext cx="3241315" cy="10129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107371" y="2707860"/>
            <a:ext cx="844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Як-1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69267" y="2338528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МИГ-</a:t>
            </a:r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398"/>
          <a:stretch/>
        </p:blipFill>
        <p:spPr>
          <a:xfrm>
            <a:off x="1031977" y="1448450"/>
            <a:ext cx="2805222" cy="81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527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47" y="400392"/>
            <a:ext cx="11254684" cy="6381750"/>
          </a:xfrm>
          <a:prstGeom prst="rect">
            <a:avLst/>
          </a:prstGeom>
        </p:spPr>
      </p:pic>
      <p:pic>
        <p:nvPicPr>
          <p:cNvPr id="7" name="Рисунок 6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74266" y="933134"/>
            <a:ext cx="4529412" cy="1974823"/>
          </a:xfrm>
          <a:prstGeom prst="rect">
            <a:avLst/>
          </a:prstGeom>
        </p:spPr>
      </p:pic>
      <p:pic>
        <p:nvPicPr>
          <p:cNvPr id="8" name="Рисунок 7">
            <a:hlinkClick r:id="rId3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30644" y="3161514"/>
            <a:ext cx="3698789" cy="25075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97749" y="2950516"/>
            <a:ext cx="50367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«Сталинская трасса» - Аляска-Сибирь (октябрь 1942 г. - октябрь 1945 г.).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35446" y="5669026"/>
            <a:ext cx="47194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Звено А-20 «Бостон» над Верхоянским хребтом, одним из наиболее сложных участков перегонки</a:t>
            </a:r>
            <a:r>
              <a:rPr lang="ru-RU" sz="1200" dirty="0" smtClean="0"/>
              <a:t>.( </a:t>
            </a:r>
            <a:r>
              <a:rPr lang="ru-RU" sz="1200" i="1" dirty="0"/>
              <a:t>Взято с сайта statehistory.ru</a:t>
            </a:r>
            <a:r>
              <a:rPr lang="ru-RU" sz="1200" dirty="0" smtClean="0"/>
              <a:t>.)</a:t>
            </a:r>
            <a:endParaRPr lang="ru-RU" sz="12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873578" y="782595"/>
            <a:ext cx="16476" cy="54781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324138" y="3603023"/>
            <a:ext cx="43607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На Московской конференции трёх держав только еще складывавшейся антигитлеровской коалиции — СССР, США и Англии (сентябрь-октябрь 1941 г.) было решено, в частности, поставлять в СССР по ленд-лизу, начиная с 1 октября этого же года по 400 боевых самолетов в месяц.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78789" y="782595"/>
            <a:ext cx="41053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Однако </a:t>
            </a:r>
            <a:r>
              <a:rPr lang="ru-RU" dirty="0">
                <a:latin typeface="Comic Sans MS" panose="030F0702030302020204" pitchFamily="66" charset="0"/>
              </a:rPr>
              <a:t>до конца года было доставлено всего 204 самолета, в основном, через Мурманск. Потребовался надёжный воздушный мост, недосягаемый для противника. Так родилась «Сталинская трасса» Аляска-Сибирь, или, сокращённо, </a:t>
            </a:r>
            <a:r>
              <a:rPr lang="ru-RU" dirty="0" err="1">
                <a:latin typeface="Comic Sans MS" panose="030F0702030302020204" pitchFamily="66" charset="0"/>
              </a:rPr>
              <a:t>Алсиб</a:t>
            </a:r>
            <a:r>
              <a:rPr lang="ru-RU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" name="Управляющая кнопка: назад 1">
            <a:hlinkClick r:id="rId6" action="ppaction://hlinksldjump" highlightClick="1"/>
          </p:cNvPr>
          <p:cNvSpPr/>
          <p:nvPr/>
        </p:nvSpPr>
        <p:spPr>
          <a:xfrm>
            <a:off x="10387913" y="6165989"/>
            <a:ext cx="494270" cy="325724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6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28" y="469089"/>
            <a:ext cx="11219743" cy="59606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5835" y="729590"/>
            <a:ext cx="4915928" cy="1303867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rgbClr val="C00000"/>
                </a:solidFill>
              </a:rPr>
              <a:t>Кубань</a:t>
            </a:r>
            <a:endParaRPr lang="ru-RU" b="1" dirty="0">
              <a:ln/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5835" y="1959317"/>
            <a:ext cx="5419419" cy="33193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sz="1800" dirty="0">
                <a:latin typeface="Comic Sans MS" panose="030F0702030302020204" pitchFamily="66" charset="0"/>
              </a:rPr>
              <a:t>На клочок каменистой земли у берега </a:t>
            </a:r>
            <a:r>
              <a:rPr lang="ru-RU" sz="1800" dirty="0" err="1">
                <a:latin typeface="Comic Sans MS" panose="030F0702030302020204" pitchFamily="66" charset="0"/>
              </a:rPr>
              <a:t>Цемесской</a:t>
            </a:r>
            <a:r>
              <a:rPr lang="ru-RU" sz="1800" dirty="0">
                <a:latin typeface="Comic Sans MS" panose="030F0702030302020204" pitchFamily="66" charset="0"/>
              </a:rPr>
              <a:t> бухты (протяженность по фронту шесть километров, глубина - всего четыре с половиной километра) была нацелена колоссальная воздушная армада - 1074 немецких самолета! Они шли волнами по 40-60 бомбардировщиков, прикрытых "мессершмиттами". Даже воевавшие с первых дней летчики такое видели впервые. </a:t>
            </a:r>
            <a:endParaRPr lang="ru-RU" sz="18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Бой 29 апреля для </a:t>
            </a:r>
            <a:r>
              <a:rPr lang="ru-RU" sz="1800" dirty="0" err="1" smtClean="0">
                <a:latin typeface="Comic Sans MS" panose="030F0702030302020204" pitchFamily="66" charset="0"/>
              </a:rPr>
              <a:t>Покрышкина</a:t>
            </a:r>
            <a:r>
              <a:rPr lang="ru-RU" sz="1800" dirty="0" smtClean="0">
                <a:latin typeface="Comic Sans MS" panose="030F0702030302020204" pitchFamily="66" charset="0"/>
              </a:rPr>
              <a:t> был самый памятный.</a:t>
            </a:r>
            <a:endParaRPr lang="ru-RU" sz="1800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00598" y="184879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063990">
            <a:off x="2378064" y="1837458"/>
            <a:ext cx="3677081" cy="209922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94195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7416" y="2540456"/>
            <a:ext cx="6159840" cy="33189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Взгляд ведущего на расстоянии в несколько десятков километров увидел вспыхнувшие над Керченским проливом солнечные блики на металле. "Юнкерсы" шли на Крымскую. Вот они все ближе, их убийственно много - три эшелона, в каждом из которых по три девятки в плотном строю! 81 пикировщик, сверху десятка "</a:t>
            </a:r>
            <a:r>
              <a:rPr lang="ru-RU" dirty="0" err="1">
                <a:latin typeface="Comic Sans MS" panose="030F0702030302020204" pitchFamily="66" charset="0"/>
              </a:rPr>
              <a:t>мессершмиттов</a:t>
            </a:r>
            <a:r>
              <a:rPr lang="ru-RU" dirty="0">
                <a:latin typeface="Comic Sans MS" panose="030F0702030302020204" pitchFamily="66" charset="0"/>
              </a:rPr>
              <a:t>" прикрытия. </a:t>
            </a:r>
          </a:p>
        </p:txBody>
      </p:sp>
      <p:pic>
        <p:nvPicPr>
          <p:cNvPr id="1026" name="Рисунок 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19163" y="1204312"/>
            <a:ext cx="3541712" cy="283368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2082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WatercolorSponge trans="50000" brushSize="5"/>
                    </a14:imgEffect>
                    <a14:imgEffect>
                      <a14:brightnessContrast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032" y="477795"/>
            <a:ext cx="11203460" cy="5906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83008" y="1105338"/>
            <a:ext cx="6068714" cy="32584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-27000"/>
                    </a14:imgEffect>
                    <a14:imgEffect>
                      <a14:brightnessContrast bright="8000"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19416" y="1105338"/>
            <a:ext cx="5995897" cy="3219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254000" stA="45000" endPos="65000" dist="508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-65000"/>
                    </a14:imgEffect>
                    <a14:imgEffect>
                      <a14:brightnessContrast bright="23000" contras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94097" y="1078099"/>
            <a:ext cx="6170175" cy="3312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508000" stA="45000" endPos="65000" dist="508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Blur/>
                    </a14:imgEffect>
                    <a14:imgEffect>
                      <a14:sharpenSoften amount="-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19416" y="1042706"/>
            <a:ext cx="6144855" cy="3299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762000" stA="45000" endPos="65000" dist="508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Blur/>
                    </a14:imgEffect>
                    <a14:imgEffect>
                      <a14:sharpenSoften amoun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98776" y="1078099"/>
            <a:ext cx="6186329" cy="33216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1016000" stA="45000" endPos="65000" dist="508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83008" y="1005782"/>
            <a:ext cx="6279498" cy="33716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1270000" stA="45000" endPos="65000" dist="508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750550" y="4972520"/>
            <a:ext cx="106020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Comic Sans MS" panose="030F0702030302020204" pitchFamily="66" charset="0"/>
              </a:rPr>
              <a:t>Вновь взревело моторами, загрохотало в небе былинное воздушное побоище. Тысяча на тысячу самолетов сошлись на участке фронта в 15 километров! Боевой дух высок. Немцы еще уверены в себе. Русские уже не уступят. </a:t>
            </a:r>
          </a:p>
        </p:txBody>
      </p:sp>
    </p:spTree>
    <p:extLst>
      <p:ext uri="{BB962C8B-B14F-4D97-AF65-F5344CB8AC3E}">
        <p14:creationId xmlns:p14="http://schemas.microsoft.com/office/powerpoint/2010/main" xmlns="" val="3218050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8276" y="741681"/>
            <a:ext cx="10538752" cy="527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9554" y="5179222"/>
            <a:ext cx="9962749" cy="954547"/>
          </a:xfrm>
        </p:spPr>
        <p:txBody>
          <a:bodyPr/>
          <a:lstStyle/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Наша школа находится на 1-вом этаже жилого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улице Покрышкина дом 9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4302538" y="999107"/>
            <a:ext cx="6650345" cy="389444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998" y="5613832"/>
            <a:ext cx="3641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7" name="Рисунок 6" descr="1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0800000">
            <a:off x="1197800" y="1093800"/>
            <a:ext cx="2678738" cy="1803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9567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35610" y="3846051"/>
            <a:ext cx="6631459" cy="2027527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«Покрышкину везёт» - продолжали настаивать некоторые. Но он перед каждым боем стремится предугадать действия противника, проигрывает с лётчиками возможные варианты манёвров, свойственные конкретной эскадре немцев. Разбирает ошибки, учит лётчиков после каждого проведённого воздушного боя. Ученики Покрышкина становились асами. </a:t>
            </a:r>
          </a:p>
          <a:p>
            <a:endParaRPr lang="ru-RU" dirty="0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73273" y="494534"/>
            <a:ext cx="4248204" cy="5667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21477" y="1133426"/>
            <a:ext cx="3091158" cy="2416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433088" y="1133426"/>
            <a:ext cx="2606298" cy="207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971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6483" y="802674"/>
            <a:ext cx="10740982" cy="51678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41293" y="1079612"/>
            <a:ext cx="5190565" cy="419418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910753" y="1079612"/>
            <a:ext cx="45967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Разработанные </a:t>
            </a:r>
            <a:r>
              <a:rPr lang="ru-RU" dirty="0" err="1">
                <a:latin typeface="Comic Sans MS" panose="030F0702030302020204" pitchFamily="66" charset="0"/>
              </a:rPr>
              <a:t>Покрышкиным</a:t>
            </a:r>
            <a:r>
              <a:rPr lang="ru-RU" dirty="0">
                <a:latin typeface="Comic Sans MS" panose="030F0702030302020204" pitchFamily="66" charset="0"/>
              </a:rPr>
              <a:t> тактические приёмы ведения воздушного боя стали основой действия его полка. Многие новшества позволили советской авиации получить превосходство над врагом. «Подвиг требует мысли, мастерства и риска» - таким было кредо легендарного лётчика. 30 лётчиков-асов, подготовленных </a:t>
            </a:r>
            <a:r>
              <a:rPr lang="ru-RU" dirty="0" err="1">
                <a:latin typeface="Comic Sans MS" panose="030F0702030302020204" pitchFamily="66" charset="0"/>
              </a:rPr>
              <a:t>Покрышкиным</a:t>
            </a:r>
            <a:r>
              <a:rPr lang="ru-RU" dirty="0">
                <a:latin typeface="Comic Sans MS" panose="030F0702030302020204" pitchFamily="66" charset="0"/>
              </a:rPr>
              <a:t>, впоследствии стали Героями Советского Союза, а 6 из них дважды удостоены Золотой Звезды. На их счету более 500 сбитых вражеских самолётов.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635489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7" name="Arc 6"/>
          <p:cNvSpPr/>
          <p:nvPr/>
        </p:nvSpPr>
        <p:spPr>
          <a:xfrm>
            <a:off x="-3416190" y="0"/>
            <a:ext cx="6858000" cy="6858000"/>
          </a:xfrm>
          <a:prstGeom prst="arc">
            <a:avLst>
              <a:gd name="adj1" fmla="val 16200000"/>
              <a:gd name="adj2" fmla="val 5392005"/>
            </a:avLst>
          </a:prstGeom>
          <a:blipFill dpi="0" rotWithShape="1">
            <a:blip r:embed="rId4" cstate="print"/>
            <a:srcRect/>
            <a:tile tx="0" ty="0" sx="100000" sy="100000" flip="none" algn="tl"/>
          </a:blipFill>
          <a:ln>
            <a:noFill/>
          </a:ln>
          <a:effectLst>
            <a:innerShdw blurRad="254000" dist="254000" dir="18900000">
              <a:prstClr val="black">
                <a:alpha val="3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Arc 7"/>
          <p:cNvSpPr/>
          <p:nvPr/>
        </p:nvSpPr>
        <p:spPr>
          <a:xfrm>
            <a:off x="-3060810" y="441434"/>
            <a:ext cx="9169620" cy="6211614"/>
          </a:xfrm>
          <a:prstGeom prst="arc">
            <a:avLst>
              <a:gd name="adj1" fmla="val 16200000"/>
              <a:gd name="adj2" fmla="val 5392005"/>
            </a:avLst>
          </a:prstGeom>
          <a:noFill/>
          <a:ln w="19050">
            <a:solidFill>
              <a:schemeClr val="bg1">
                <a:alpha val="50196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Arc 8"/>
          <p:cNvSpPr/>
          <p:nvPr/>
        </p:nvSpPr>
        <p:spPr>
          <a:xfrm>
            <a:off x="-3038639" y="82378"/>
            <a:ext cx="7305839" cy="6570670"/>
          </a:xfrm>
          <a:prstGeom prst="arc">
            <a:avLst>
              <a:gd name="adj1" fmla="val 16200000"/>
              <a:gd name="adj2" fmla="val 3093949"/>
            </a:avLst>
          </a:prstGeom>
          <a:noFill/>
          <a:ln w="53975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23000"/>
                  </a:schemeClr>
                </a:gs>
                <a:gs pos="100000">
                  <a:srgbClr val="D0D7DE">
                    <a:alpha val="10000"/>
                  </a:srgb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88908" y="4654378"/>
            <a:ext cx="2578443" cy="634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21040" y="439282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Начиная с Кубани при появлении Покрышкина немецкие посты оповещения били тревогу: «Внимание! Внимание! В воздухе Покрышкин!» Были случаи, когда на «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аэрокобре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» Покрышкина вылетал кто-то из его друзей-летчиков, но найти противника им было трудно, пилоты люфтваффе уходили от боя.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31578">
            <a:off x="237439" y="3871164"/>
            <a:ext cx="3473347" cy="22007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128054" y="457610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Кубанская битва – это возрождение нашей авиации. И в отечественных, и в немецких документах признано, что в Кубанской битве лучшими в советских ВВС были «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аэрокобры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». Способность русских пилотов грамотно действовать в бою чрезмерно зависела от командира, определяющего характер и результат воздушного боя. Александр Иванович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Покрышкин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назван самым искусным мастером. В книге «Познать себя в бою» сам лётчик описывает около 40 успешных атак на Кубани за короткий период с 9 апреля по 21 июля 1943 г.</a:t>
            </a:r>
          </a:p>
        </p:txBody>
      </p:sp>
    </p:spTree>
    <p:extLst>
      <p:ext uri="{BB962C8B-B14F-4D97-AF65-F5344CB8AC3E}">
        <p14:creationId xmlns:p14="http://schemas.microsoft.com/office/powerpoint/2010/main" xmlns="" val="10327432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76838" y="860612"/>
            <a:ext cx="9832892" cy="5123329"/>
          </a:xfrm>
          <a:prstGeom prst="rect">
            <a:avLst/>
          </a:prstGeom>
        </p:spPr>
      </p:pic>
      <p:pic>
        <p:nvPicPr>
          <p:cNvPr id="2" name="Рисунок 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76838" y="762230"/>
            <a:ext cx="10392232" cy="5320092"/>
          </a:xfrm>
          <a:prstGeom prst="rect">
            <a:avLst/>
          </a:prstGeom>
        </p:spPr>
      </p:pic>
      <p:sp>
        <p:nvSpPr>
          <p:cNvPr id="4" name="Управляющая кнопка: назад 3">
            <a:hlinkClick r:id="rId5" action="ppaction://hlinksldjump" highlightClick="1"/>
          </p:cNvPr>
          <p:cNvSpPr/>
          <p:nvPr/>
        </p:nvSpPr>
        <p:spPr>
          <a:xfrm>
            <a:off x="11371287" y="6161902"/>
            <a:ext cx="530951" cy="306097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629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5768" y="621714"/>
            <a:ext cx="5099050" cy="2932671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1800" b="1" dirty="0">
                <a:ln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«Потомство мое прошу брать мой пример: всякое дело начинать с благословением Божьим, до издыхания быть верным государю и Отечеству, убегать роскоши, праздности, корыстолюбия и искать славы через истину и добродетель...» </a:t>
            </a:r>
            <a:endParaRPr lang="ru-RU" sz="1800" b="1" dirty="0" smtClean="0">
              <a:ln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8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dirty="0">
                <a:ln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А.В. Суворов</a:t>
            </a:r>
          </a:p>
          <a:p>
            <a:endParaRPr lang="ru-RU" sz="18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Рисунок 4">
            <a:hlinkClick r:id="rId2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14758" y="847165"/>
            <a:ext cx="3487339" cy="2850775"/>
          </a:xfrm>
          <a:prstGeom prst="rect">
            <a:avLst/>
          </a:prstGeom>
        </p:spPr>
      </p:pic>
      <p:pic>
        <p:nvPicPr>
          <p:cNvPr id="6" name="Рисунок 5" descr="&amp;Fcy;&amp;ocy;&amp;rcy;&amp;ucy;&amp;mcy; &amp;mcy;&amp;iecy;&amp;zhcy;&amp;rcy;&amp;iecy;&amp;gcy;&amp;icy;&amp;ocy;&amp;ncy;&amp;acy;&amp;lcy;&amp;softcy;&amp;ncy;&amp;ocy;&amp;jcy; &amp;ocy;&amp;bcy;&amp;shchcy;&amp;iecy;&amp;scy;&amp;tcy;&amp;vcy;&amp;iecy;&amp;ncy;&amp;ncy;&amp;ocy;&amp;jcy; &amp;ocy;&amp;rcy;&amp;gcy;&amp;acy;&amp;ncy;&amp;icy;&amp;zcy;&amp;acy;&amp;tscy;&amp;icy;&amp;icy; &amp;mcy;&amp;ncy;&amp;ocy;&amp;gcy;&amp;ocy;&amp;dcy;&amp;iecy;&amp;tcy;&amp;ncy;&amp;ycy;&amp;khcy; &amp;scy;…">
            <a:hlinkClick r:id="rId4"/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78011" y="3000633"/>
            <a:ext cx="3353478" cy="3131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577016" y="4063647"/>
            <a:ext cx="6096000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Он был счастлив семьей и дорожил ею. А семья отвечала ему тем же. Неоценимую роль в судьбе и жизни Александра Ивановича сыграла его жена Мария </a:t>
            </a: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Кузьминична </a:t>
            </a:r>
            <a:r>
              <a:rPr lang="ru-RU" b="1" dirty="0" err="1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Покрышкина</a:t>
            </a: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.  Мария </a:t>
            </a:r>
            <a: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Кузьминична (1921-2000</a:t>
            </a: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),</a:t>
            </a: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участница </a:t>
            </a:r>
            <a: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Великой Отечественной войны, медицинская </a:t>
            </a: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сестра.</a:t>
            </a:r>
            <a:endParaRPr lang="ru-RU" b="1" dirty="0">
              <a:ln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15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9450" y="1817729"/>
            <a:ext cx="3587128" cy="651934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НАГРАДЫ ГЕРОЯ</a:t>
            </a:r>
            <a:endParaRPr lang="ru-RU" sz="2800" b="1" dirty="0">
              <a:ln/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3989" y="2536294"/>
            <a:ext cx="5688485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Трижды Герой Советского Союза А.И. Покрышкин награжден шестью орденами Ленина, орденом Октябрьской Революции, четырьмя орденами Красного Знамени, двумя орденами Суворова II степени, орденом Отечественной войны I степени, двумя орденами Красной Звезды, орденом «За службу Родине в Вооруженных Силах СССР» III степени, 11 иностранными орденами, многими медалями.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355"/>
          <a:stretch/>
        </p:blipFill>
        <p:spPr>
          <a:xfrm>
            <a:off x="733425" y="647701"/>
            <a:ext cx="2707453" cy="545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913342" y="647701"/>
            <a:ext cx="2507134" cy="545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66012" y="5356708"/>
            <a:ext cx="999042" cy="997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58335" y="1057275"/>
            <a:ext cx="447675" cy="8191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58334" y="2536294"/>
            <a:ext cx="447675" cy="8191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58334" y="4158190"/>
            <a:ext cx="447675" cy="8191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991134" y="1084383"/>
            <a:ext cx="1388552" cy="13829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256141" y="1990404"/>
            <a:ext cx="1021273" cy="2056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5189" y="1057275"/>
            <a:ext cx="16805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24.05.43 Удостоен звания </a:t>
            </a:r>
            <a:r>
              <a:rPr lang="ru-RU" sz="1400" b="1" dirty="0" smtClean="0"/>
              <a:t>Героя Советского Союза </a:t>
            </a:r>
            <a:r>
              <a:rPr lang="ru-RU" sz="1400" dirty="0" smtClean="0"/>
              <a:t>с вручением </a:t>
            </a:r>
            <a:r>
              <a:rPr lang="ru-RU" sz="1400" b="1" dirty="0" smtClean="0"/>
              <a:t>ордена Ленина </a:t>
            </a:r>
            <a:r>
              <a:rPr lang="ru-RU" sz="1400" dirty="0" smtClean="0"/>
              <a:t>и медали </a:t>
            </a:r>
            <a:r>
              <a:rPr lang="ru-RU" sz="1400" b="1" dirty="0" smtClean="0"/>
              <a:t>«Золотая звезда»</a:t>
            </a:r>
            <a:endParaRPr lang="ru-RU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630918" y="2596316"/>
            <a:ext cx="15569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24.08.43 Удостоен второй медали </a:t>
            </a:r>
            <a:r>
              <a:rPr lang="ru-RU" sz="1400" b="1" dirty="0" smtClean="0"/>
              <a:t>«Золотая звезда»</a:t>
            </a:r>
            <a:endParaRPr lang="ru-RU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517865" y="4086450"/>
            <a:ext cx="16700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19.08.44 Удостоен третьей медали </a:t>
            </a:r>
            <a:r>
              <a:rPr lang="ru-RU" sz="1400" b="1" dirty="0" smtClean="0"/>
              <a:t>«Золотая звезда»</a:t>
            </a:r>
            <a:endParaRPr lang="ru-RU" sz="1400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7F9F6"/>
              </a:clrFrom>
              <a:clrTo>
                <a:srgbClr val="F7F9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51148" y="711482"/>
            <a:ext cx="903413" cy="1674325"/>
          </a:xfrm>
          <a:prstGeom prst="rect">
            <a:avLst/>
          </a:prstGeom>
        </p:spPr>
      </p:pic>
      <p:pic>
        <p:nvPicPr>
          <p:cNvPr id="1028" name="Picture 4" descr="https://upload.wikimedia.org/wikipedia/commons/6/69/Medal_defense_of_Caucasus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187729" y="2656059"/>
            <a:ext cx="733121" cy="135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6/66/Order_of_Lenin_type4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96578" y="656440"/>
            <a:ext cx="1038977" cy="188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9/9f/Order_of_the_red_Banner_OBVERSE.jpg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EDF6F5"/>
              </a:clrFrom>
              <a:clrTo>
                <a:srgbClr val="EDF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417402" y="4276898"/>
            <a:ext cx="798440" cy="166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upload.wikimedia.org/wikipedia/commons/0/09/Orden-otechestvennoy-voyny_A0078505.jpg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66163" y="457892"/>
            <a:ext cx="1407858" cy="146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upload.wikimedia.org/wikipedia/commons/d/da/Order_For_Service_to_the_Homeland_3.jpg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C9CCC3"/>
              </a:clrFrom>
              <a:clrTo>
                <a:srgbClr val="C9CCC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417402" y="825541"/>
            <a:ext cx="918307" cy="96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upload.wikimedia.org/wikipedia/commons/a/a6/Za_pobedu_nad_germanie.jpg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029004" y="4307511"/>
            <a:ext cx="910109" cy="1672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928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73581" y="783110"/>
            <a:ext cx="10260106" cy="4992221"/>
          </a:xfr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ПАМЯТЬ…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>
            <a:hlinkClick r:id="rId2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6175" y="2363388"/>
            <a:ext cx="3474918" cy="23620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73581" y="5050351"/>
            <a:ext cx="105076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едаль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ДОСААФ России «Первый трижды Герой Советского Союза А.И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6205" y="1265010"/>
            <a:ext cx="1845275" cy="357844"/>
          </a:xfrm>
          <a:prstGeom prst="rect">
            <a:avLst/>
          </a:prstGeom>
          <a:solidFill>
            <a:srgbClr val="FF0000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205" y="968483"/>
            <a:ext cx="2037687" cy="816806"/>
          </a:xfrm>
          <a:prstGeom prst="rect">
            <a:avLst/>
          </a:prstGeom>
        </p:spPr>
      </p:pic>
      <p:sp>
        <p:nvSpPr>
          <p:cNvPr id="8" name="5-конечная звезда 7"/>
          <p:cNvSpPr/>
          <p:nvPr/>
        </p:nvSpPr>
        <p:spPr>
          <a:xfrm>
            <a:off x="1610040" y="1046858"/>
            <a:ext cx="717603" cy="66005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68049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372096" y="1799252"/>
            <a:ext cx="628654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Покрышкин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продолжает жить как автор пяти книг: «На истребителе», «Крылья истребителя», «Небо войны», «Твоя почетная обязанность», «Познать себя в бою». О нем написаны десятки книг разных авторов. Но особое место среди них занимают книги Марии Кузьминичны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Покрышкиной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, жены трижды Героя Советского Союза, ушедшей из жизни в 2000 году. Ее книги «Жизнь, отданная небу», «Взойди звезда воспоминаний» будут еще долго переиздаваться.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11520">
            <a:off x="3195096" y="3411808"/>
            <a:ext cx="1780123" cy="272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37363" y="943173"/>
            <a:ext cx="1781602" cy="274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846368">
            <a:off x="962452" y="3398420"/>
            <a:ext cx="1710796" cy="264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444772" y="5642309"/>
            <a:ext cx="2636108" cy="440288"/>
          </a:xfrm>
          <a:prstGeom prst="rect">
            <a:avLst/>
          </a:prstGeom>
          <a:solidFill>
            <a:srgbClr val="FF0000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5368" y="5240476"/>
            <a:ext cx="2037687" cy="8168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0319" y="5160298"/>
            <a:ext cx="903587" cy="81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02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53886" y="721303"/>
            <a:ext cx="9840685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4864" algn="l">
              <a:defRPr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Мемориальные доски, установленные в Новосибирске на здании ПТУ (улица Станционная, дом 30), в котором в 1930-1932 годах учился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А.И.Покрышкин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и на здании заводоуправления завода "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Сибсельмаш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13970" y="1949046"/>
            <a:ext cx="2709667" cy="3642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2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32819" y="1949047"/>
            <a:ext cx="3140195" cy="3688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 rot="20698041">
            <a:off x="953945" y="4489254"/>
            <a:ext cx="2438400" cy="45308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869" y="4072052"/>
            <a:ext cx="2036240" cy="8169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8869" y="4392678"/>
            <a:ext cx="71939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59574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2638" y="700092"/>
            <a:ext cx="103631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А.И.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Покрышкин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почётный гражданин Новосибирска. В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Новосибирске ему установлены памятники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24690" y="5722028"/>
            <a:ext cx="3781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на площади Победы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41012" y="5537362"/>
            <a:ext cx="4744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Бронзовый бюст на Красном проспекте</a:t>
            </a:r>
            <a:endParaRPr lang="ru-RU" dirty="0"/>
          </a:p>
        </p:txBody>
      </p:sp>
      <p:pic>
        <p:nvPicPr>
          <p:cNvPr id="3" name="Рисунок 2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13" t="-242" r="14366" b="25746"/>
          <a:stretch/>
        </p:blipFill>
        <p:spPr>
          <a:xfrm>
            <a:off x="2441894" y="1580535"/>
            <a:ext cx="3069844" cy="420396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hlinkClick r:id="rId4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25" t="15496" r="14764" b="6066"/>
          <a:stretch/>
        </p:blipFill>
        <p:spPr>
          <a:xfrm>
            <a:off x="7883611" y="1333400"/>
            <a:ext cx="2831892" cy="420396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 rot="20798301">
            <a:off x="551395" y="2111166"/>
            <a:ext cx="2438400" cy="45308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409" y="1907269"/>
            <a:ext cx="2037687" cy="8168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498" y="2207668"/>
            <a:ext cx="71939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31098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71586" y="762152"/>
            <a:ext cx="83888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Е</a:t>
            </a:r>
            <a:r>
              <a:rPr lang="ru-RU" sz="40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го</a:t>
            </a:r>
            <a:r>
              <a:rPr lang="ru-RU" sz="40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именем названа наша улица</a:t>
            </a:r>
            <a:endParaRPr lang="ru-RU" sz="4000" b="1" cap="none" spc="0" dirty="0">
              <a:ln/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79469" y="1684504"/>
            <a:ext cx="5361951" cy="20313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«... </a:t>
            </a:r>
            <a: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Личность А.И. Покрышкина в наибольшей степени отражает характер и дух русского народа, а знание его жизненного пути позволяет самым точным образом понять, КТО и ПОЧЕМУ выиграл Отечественную войну</a:t>
            </a: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В.П. Попов </a:t>
            </a:r>
          </a:p>
        </p:txBody>
      </p:sp>
      <p:pic>
        <p:nvPicPr>
          <p:cNvPr id="6" name="Рисунок 5">
            <a:hlinkClick r:id="rId2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52199" y="1882047"/>
            <a:ext cx="2820445" cy="3565469"/>
          </a:xfrm>
          <a:prstGeom prst="rect">
            <a:avLst/>
          </a:prstGeom>
        </p:spPr>
      </p:pic>
      <p:pic>
        <p:nvPicPr>
          <p:cNvPr id="4098" name="Picture 2" descr="http://img1.liveinternet.ru/images/attach/b/4/112/723/112723793_9maya_vetk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75162">
            <a:off x="5152689" y="3344112"/>
            <a:ext cx="4615508" cy="28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7845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91978" y="2477850"/>
            <a:ext cx="2471352" cy="3640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810" y="2025056"/>
            <a:ext cx="2037687" cy="8168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7391" y="1029729"/>
            <a:ext cx="3770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в Краснодаре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49081" y="5509739"/>
            <a:ext cx="5077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Мемориальная доска на доме в Киеве, где жил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А.Покрышкин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rud.exdat.com/pars_docs/tw_refs/625/624203/624203_html_56d0050a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7658" y="1487504"/>
            <a:ext cx="2950089" cy="442513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4184" y="682876"/>
            <a:ext cx="2244491" cy="482686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5-конечная звезда 7"/>
          <p:cNvSpPr/>
          <p:nvPr/>
        </p:nvSpPr>
        <p:spPr>
          <a:xfrm>
            <a:off x="931421" y="2270358"/>
            <a:ext cx="642942" cy="57150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59993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696" y="2565449"/>
            <a:ext cx="2487384" cy="3840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167" y="2256952"/>
            <a:ext cx="2036240" cy="8169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07140" y="3721488"/>
            <a:ext cx="3389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Москва. Новодевичье кладбище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1130167" y="2502383"/>
            <a:ext cx="642942" cy="57150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5313" y="1052020"/>
            <a:ext cx="6395692" cy="479676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946741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7171" y="771436"/>
            <a:ext cx="90024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4F32">
                    <a:lumMod val="50000"/>
                  </a:srgb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В 2000 году именем маршала </a:t>
            </a:r>
            <a:r>
              <a:rPr lang="ru-RU" sz="2400" dirty="0" err="1">
                <a:solidFill>
                  <a:srgbClr val="C04F32">
                    <a:lumMod val="50000"/>
                  </a:srgb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Покрышкина</a:t>
            </a:r>
            <a:r>
              <a:rPr lang="ru-RU" sz="2400" dirty="0">
                <a:solidFill>
                  <a:srgbClr val="C04F32">
                    <a:lumMod val="50000"/>
                  </a:srgb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была названа новая станция Новосибирского метрополитена.</a:t>
            </a:r>
            <a:br>
              <a:rPr lang="ru-RU" sz="2400" dirty="0">
                <a:solidFill>
                  <a:srgbClr val="C04F32">
                    <a:lumMod val="50000"/>
                  </a:srgb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</a:br>
            <a:endParaRPr lang="ru-RU" sz="2400" dirty="0">
              <a:solidFill>
                <a:srgbClr val="C04F3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Станция «Маршала Покрышкина». Новосибирский метрополитен. Дзержинская линия. Фото: Степанов Слава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6830" y="2847006"/>
            <a:ext cx="5891093" cy="300445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region.metronews.ru/novosibirsk/wp-content/uploads/2013/03/P101353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5891" y="1888071"/>
            <a:ext cx="3281552" cy="246116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793" y="4519358"/>
            <a:ext cx="2036240" cy="816935"/>
          </a:xfrm>
          <a:prstGeom prst="rect">
            <a:avLst/>
          </a:prstGeom>
        </p:spPr>
      </p:pic>
      <p:sp>
        <p:nvSpPr>
          <p:cNvPr id="6" name="5-конечная звезда 5"/>
          <p:cNvSpPr/>
          <p:nvPr/>
        </p:nvSpPr>
        <p:spPr>
          <a:xfrm>
            <a:off x="845221" y="4764789"/>
            <a:ext cx="642942" cy="57150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31212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Светлана.SVETLANA-B736A3\Рабочий стол\backgrounds_10007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3560" y="792893"/>
            <a:ext cx="6326658" cy="434751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11371" y="5140411"/>
            <a:ext cx="1138062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   Именем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легендарного лётчика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названы: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малая планета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№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3348 (открытая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советским астрономом Н.И.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Черных);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остров на Дальнем Востоке.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C04F32">
                  <a:lumMod val="50000"/>
                </a:srgbClr>
              </a:solidFill>
              <a:latin typeface="Arial" pitchFamily="34" charset="0"/>
            </a:endParaRPr>
          </a:p>
        </p:txBody>
      </p:sp>
      <p:pic>
        <p:nvPicPr>
          <p:cNvPr id="14338" name="Picture 2" descr="http://encyclopedia.mil.ru/files/morf/marshal_aviacii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147" y="1452312"/>
            <a:ext cx="2089604" cy="3436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8504" y="1902319"/>
            <a:ext cx="2037687" cy="8168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8496" y="2072893"/>
            <a:ext cx="71939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56070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4773" y="906662"/>
            <a:ext cx="7762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Именем А.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Покрышкина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названы корабли и танкеры.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45366" y="2085293"/>
            <a:ext cx="7548921" cy="3884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982" y="4908309"/>
            <a:ext cx="2487384" cy="3840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2830" y="4519487"/>
            <a:ext cx="2037687" cy="816806"/>
          </a:xfrm>
          <a:prstGeom prst="rect">
            <a:avLst/>
          </a:prstGeom>
        </p:spPr>
      </p:pic>
      <p:sp>
        <p:nvSpPr>
          <p:cNvPr id="5" name="5-конечная звезда 4"/>
          <p:cNvSpPr/>
          <p:nvPr/>
        </p:nvSpPr>
        <p:spPr>
          <a:xfrm>
            <a:off x="1317171" y="4764789"/>
            <a:ext cx="642942" cy="57150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74515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42090" y="1736685"/>
            <a:ext cx="10524293" cy="25853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Работы учеников 7-9 классов</a:t>
            </a:r>
          </a:p>
          <a:p>
            <a:pPr algn="ctr"/>
            <a:r>
              <a:rPr lang="ru-RU" sz="540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(живопись</a:t>
            </a:r>
            <a:r>
              <a:rPr lang="ru-RU" sz="540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, </a:t>
            </a:r>
            <a:r>
              <a:rPr lang="ru-RU" sz="540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графика,</a:t>
            </a:r>
            <a:endParaRPr lang="ru-RU" sz="540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540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компьютерная </a:t>
            </a:r>
            <a:r>
              <a:rPr lang="ru-RU" sz="540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графика)</a:t>
            </a:r>
            <a:endParaRPr lang="ru-RU" sz="540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3211" y="724930"/>
            <a:ext cx="10462053" cy="52475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674557">
            <a:off x="3256154" y="4380020"/>
            <a:ext cx="5314465" cy="1914928"/>
          </a:xfrm>
          <a:prstGeom prst="rect">
            <a:avLst/>
          </a:prstGeom>
        </p:spPr>
      </p:pic>
      <p:sp>
        <p:nvSpPr>
          <p:cNvPr id="7" name="5-конечная звезда 6"/>
          <p:cNvSpPr/>
          <p:nvPr/>
        </p:nvSpPr>
        <p:spPr>
          <a:xfrm>
            <a:off x="5441239" y="4494631"/>
            <a:ext cx="1035424" cy="995082"/>
          </a:xfrm>
          <a:prstGeom prst="star5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953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24553" y="4518211"/>
            <a:ext cx="29314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Грачёва Елена, 7класс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«А.И.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Покрышкин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в годы войны»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акварель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3580" y="762366"/>
            <a:ext cx="4999726" cy="525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8656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082580" y="4610691"/>
            <a:ext cx="2702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Волкова Милена, 7класс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«А.И.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Покрышкин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Рисунок карандашом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42431" y="806118"/>
            <a:ext cx="6540149" cy="4622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34106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756355" y="797541"/>
            <a:ext cx="8780930" cy="4545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178012" y="5472516"/>
            <a:ext cx="9811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Домбровская Варвара, 8класс . «Самолёт  А.И.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Покрышкина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над полем сражения»; гуашь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786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" b="9521"/>
          <a:stretch/>
        </p:blipFill>
        <p:spPr bwMode="auto">
          <a:xfrm>
            <a:off x="2421801" y="929267"/>
            <a:ext cx="7495879" cy="4476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057399" y="5718593"/>
            <a:ext cx="8630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Байманов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Тимур, 9класс; «В небе над Кубанью», компьютерная графика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7216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033" y="494270"/>
            <a:ext cx="11202884" cy="5865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288408" y="856624"/>
            <a:ext cx="3179532" cy="211298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766333" y="3730922"/>
            <a:ext cx="3047249" cy="20302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81611" y="856624"/>
            <a:ext cx="447675" cy="8191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35903" y="856624"/>
            <a:ext cx="447675" cy="8191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90195" y="856624"/>
            <a:ext cx="447675" cy="8191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14030" y="3567820"/>
            <a:ext cx="2732855" cy="2051279"/>
          </a:xfrm>
          <a:prstGeom prst="rect">
            <a:avLst/>
          </a:prstGeom>
        </p:spPr>
      </p:pic>
      <p:pic>
        <p:nvPicPr>
          <p:cNvPr id="1026" name="Picture 2" descr="Покрышкин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77572" y="3578343"/>
            <a:ext cx="1843194" cy="241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450369" y="3245145"/>
            <a:ext cx="9497599" cy="2838925"/>
          </a:xfrm>
          <a:prstGeom prst="rect">
            <a:avLst/>
          </a:prstGeom>
          <a:noFill/>
          <a:ln>
            <a:noFill/>
          </a:ln>
          <a:effectLst>
            <a:outerShdw blurRad="152400" dist="63500" dir="2700000" algn="tl" rotWithShape="0">
              <a:schemeClr val="tx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8361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896034" y="1089212"/>
            <a:ext cx="8310283" cy="4141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63108" y="5661212"/>
            <a:ext cx="841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Кириченко Фёдор, 9класс; «Сражение над морем»;  компьютерная графика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7661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951569" y="843467"/>
            <a:ext cx="6134768" cy="4746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005015" y="5771511"/>
            <a:ext cx="10325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Рыбакова Юлия, 7класс «А.И.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Покрышкин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перед боевым вылетом»; компьютерная графика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980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81576" y="4630146"/>
            <a:ext cx="3025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Карпова Ольга, 9класс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«А.И.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Покрышкин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к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омпьютерная графика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22157" y="776901"/>
            <a:ext cx="5265165" cy="5084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55302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043953" y="927847"/>
            <a:ext cx="8176764" cy="4383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043953" y="5620871"/>
            <a:ext cx="8176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Грачёв Максим, 9класс «Летят на задание» ; компьютерная графика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917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711449" y="861961"/>
            <a:ext cx="6597308" cy="4625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556952" y="5684633"/>
            <a:ext cx="944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Рыбакова Юлия, 7клас; «Нежность. А.И.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Покрышкин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с женой»; компьютерная графика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0356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rc 13"/>
          <p:cNvSpPr/>
          <p:nvPr/>
        </p:nvSpPr>
        <p:spPr>
          <a:xfrm>
            <a:off x="-1905001" y="1"/>
            <a:ext cx="6858002" cy="6858000"/>
          </a:xfrm>
          <a:prstGeom prst="arc">
            <a:avLst>
              <a:gd name="adj1" fmla="val 16200000"/>
              <a:gd name="adj2" fmla="val 537093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4266454" y="507249"/>
            <a:ext cx="49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Corbel"/>
              </a:rPr>
              <a:t>Посещение музея обороны Москвы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Corbel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5055920" y="2797757"/>
            <a:ext cx="38404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Corbel"/>
              </a:rPr>
              <a:t>Урок мужества в музее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Corbel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5151913" y="3835401"/>
            <a:ext cx="38404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Corbel"/>
              </a:rPr>
              <a:t>В музее обороны Москвы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Corbel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4679283" y="5111092"/>
            <a:ext cx="34456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Corbel"/>
              </a:rPr>
              <a:t>Боевой расчет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Corbe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245677" y="1370364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4744193" y="2638880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4746175" y="3907396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4257552" y="5175911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Arc 18"/>
          <p:cNvSpPr/>
          <p:nvPr/>
        </p:nvSpPr>
        <p:spPr>
          <a:xfrm>
            <a:off x="0" y="1905000"/>
            <a:ext cx="3048000" cy="3048000"/>
          </a:xfrm>
          <a:prstGeom prst="arc">
            <a:avLst>
              <a:gd name="adj1" fmla="val 16200000"/>
              <a:gd name="adj2" fmla="val 535979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304800" dist="50800" dir="189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2" name="Group 24"/>
          <p:cNvGrpSpPr/>
          <p:nvPr/>
        </p:nvGrpSpPr>
        <p:grpSpPr>
          <a:xfrm rot="5400000">
            <a:off x="-1605150" y="3314700"/>
            <a:ext cx="6246420" cy="228600"/>
            <a:chOff x="-3200400" y="3314700"/>
            <a:chExt cx="6246420" cy="228600"/>
          </a:xfrm>
        </p:grpSpPr>
        <p:sp>
          <p:nvSpPr>
            <p:cNvPr id="13" name="Rounded Rectangle 12"/>
            <p:cNvSpPr/>
            <p:nvPr/>
          </p:nvSpPr>
          <p:spPr>
            <a:xfrm rot="5400000">
              <a:off x="1331520" y="1828800"/>
              <a:ext cx="228600" cy="3200400"/>
            </a:xfrm>
            <a:prstGeom prst="roundRect">
              <a:avLst>
                <a:gd name="adj" fmla="val 3505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prstMaterial="matte">
              <a:bevelT w="63500" h="63500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 rot="5400000">
              <a:off x="-1714500" y="1828800"/>
              <a:ext cx="228600" cy="3200400"/>
            </a:xfrm>
            <a:prstGeom prst="roundRect">
              <a:avLst>
                <a:gd name="adj" fmla="val 35051"/>
              </a:avLst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prstMaterial="matte">
              <a:bevelT w="63500" h="63500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20" name="Picture 2" descr="C:\Users\Evgeni\Desktop\2015-01-16\DSC0726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93" t="17143" r="15434" b="5143"/>
          <a:stretch/>
        </p:blipFill>
        <p:spPr bwMode="auto">
          <a:xfrm>
            <a:off x="5637874" y="969860"/>
            <a:ext cx="1928444" cy="1724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Evgeni\Desktop\2015-01-16\DSC0728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47" t="14129"/>
          <a:stretch/>
        </p:blipFill>
        <p:spPr bwMode="auto">
          <a:xfrm>
            <a:off x="7943325" y="1176555"/>
            <a:ext cx="2599057" cy="177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Evgeni\Desktop\2015-01-16\DSC0728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403"/>
          <a:stretch/>
        </p:blipFill>
        <p:spPr bwMode="auto">
          <a:xfrm>
            <a:off x="8407770" y="3013200"/>
            <a:ext cx="3062183" cy="171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Музей\16.01.15\P10102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3278" y="4824052"/>
            <a:ext cx="2398104" cy="179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14071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38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29975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29975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29975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29975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4357" y="1141626"/>
            <a:ext cx="84025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http://www.authorstream.com/Presentation/maruha.ru-1742627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  - награды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0834" y="1616331"/>
            <a:ext cx="6886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http://www.world-war.ru/ne-kichitsya-familiej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- фильм о </a:t>
            </a:r>
            <a:r>
              <a:rPr lang="ru-RU" dirty="0" err="1" smtClean="0"/>
              <a:t>Покрышкине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0834" y="2025305"/>
            <a:ext cx="3982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http://airaces.narod.ru/all1/pokrish1.htm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34745" y="807308"/>
            <a:ext cx="6161903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  <a:latin typeface="Comic Sans MS" panose="030F0702030302020204" pitchFamily="66" charset="0"/>
              </a:rPr>
              <a:t>Список </a:t>
            </a:r>
            <a:r>
              <a:rPr lang="ru-RU" b="1" dirty="0">
                <a:ln/>
                <a:solidFill>
                  <a:schemeClr val="accent3"/>
                </a:solidFill>
                <a:latin typeface="Comic Sans MS" panose="030F0702030302020204" pitchFamily="66" charset="0"/>
              </a:rPr>
              <a:t>использованных ресурсов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0834" y="4871655"/>
            <a:ext cx="3866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1,2, 4 слайды - фото </a:t>
            </a:r>
            <a:r>
              <a:rPr lang="ru-RU" dirty="0"/>
              <a:t>из архива авторов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74357" y="3301995"/>
            <a:ext cx="10668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err="1"/>
              <a:t>Покрышкина</a:t>
            </a:r>
            <a:r>
              <a:rPr lang="ru-RU" dirty="0"/>
              <a:t> М. К. Жизнь, отданная небу. — М.: Патриот, 1989. — ISBN 5-7030-0348-2.</a:t>
            </a:r>
          </a:p>
          <a:p>
            <a:r>
              <a:rPr lang="ru-RU" dirty="0"/>
              <a:t>Синицын Е. Александр </a:t>
            </a:r>
            <a:r>
              <a:rPr lang="ru-RU" dirty="0" err="1"/>
              <a:t>Покрышкин</a:t>
            </a:r>
            <a:r>
              <a:rPr lang="ru-RU" dirty="0"/>
              <a:t> — гений воздушной войны. Психология героизма. — Новосибирск: Изд. НГАХА, 2008.</a:t>
            </a:r>
          </a:p>
          <a:p>
            <a:r>
              <a:rPr lang="ru-RU" dirty="0"/>
              <a:t>Тимофеев А. В. </a:t>
            </a:r>
            <a:r>
              <a:rPr lang="ru-RU" dirty="0" err="1"/>
              <a:t>Покрышкин</a:t>
            </a:r>
            <a:r>
              <a:rPr lang="ru-RU" dirty="0"/>
              <a:t>. — 2-е изд. — М.: Молодая гвардия, 2005. — (Жизнь </a:t>
            </a:r>
            <a:r>
              <a:rPr lang="ru-RU" dirty="0" err="1"/>
              <a:t>замечат</a:t>
            </a:r>
            <a:r>
              <a:rPr lang="ru-RU" dirty="0"/>
              <a:t>. людей: Сер. </a:t>
            </a:r>
            <a:r>
              <a:rPr lang="ru-RU" dirty="0" err="1"/>
              <a:t>биогр</a:t>
            </a:r>
            <a:r>
              <a:rPr lang="ru-RU" dirty="0"/>
              <a:t>.; </a:t>
            </a:r>
            <a:r>
              <a:rPr lang="ru-RU" dirty="0" err="1"/>
              <a:t>Вып</a:t>
            </a:r>
            <a:r>
              <a:rPr lang="ru-RU" dirty="0"/>
              <a:t>. 918). — ISBN 5-235-02759-0.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0834" y="2849096"/>
            <a:ext cx="648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dresden43435.mybb.ru/viewtopic.php?id=46&amp;p=2</a:t>
            </a:r>
            <a:r>
              <a:rPr lang="ru-RU" dirty="0" smtClean="0"/>
              <a:t>  - слайд 15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0834" y="2284635"/>
            <a:ext cx="10723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http://edu.vmdaily.ru/news/2013/11/12/pervij-trizhdi-geroj-sssr-5-interesnih-faktov-iz-biografii-aleksandra-pokrishkina-222339.html?page=2317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70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57200" y="1646238"/>
            <a:ext cx="8229600" cy="452596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AB946B"/>
              </a:buClr>
            </a:pPr>
            <a:r>
              <a:rPr lang="ru-RU" altLang="ru-RU" u="sng" smtClean="0">
                <a:solidFill>
                  <a:prstClr val="black">
                    <a:lumMod val="85000"/>
                    <a:lumOff val="15000"/>
                  </a:prstClr>
                </a:solidFill>
                <a:hlinkClick r:id="rId2"/>
              </a:rPr>
              <a:t>http://militera.lib.ru/memo/russian/pokryshkina_mk/ill.html</a:t>
            </a:r>
            <a:endParaRPr lang="ru-RU" altLang="ru-RU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Clr>
                <a:srgbClr val="AB946B"/>
              </a:buClr>
            </a:pPr>
            <a:r>
              <a:rPr lang="ru-RU" altLang="ru-RU" u="sng" smtClean="0">
                <a:solidFill>
                  <a:prstClr val="black">
                    <a:lumMod val="85000"/>
                    <a:lumOff val="15000"/>
                  </a:prstClr>
                </a:solidFill>
                <a:hlinkClick r:id="rId3"/>
              </a:rPr>
              <a:t>http://www.unpo.ru/pokrishkin/html/biograf5.html</a:t>
            </a:r>
            <a:endParaRPr lang="ru-RU" altLang="ru-RU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Clr>
                <a:srgbClr val="AB946B"/>
              </a:buClr>
            </a:pPr>
            <a:r>
              <a:rPr lang="ru-RU" altLang="ru-RU" u="sng" smtClean="0">
                <a:solidFill>
                  <a:prstClr val="black">
                    <a:lumMod val="85000"/>
                    <a:lumOff val="15000"/>
                  </a:prstClr>
                </a:solidFill>
                <a:hlinkClick r:id="rId4"/>
              </a:rPr>
              <a:t>http://www.portal-slovo.ru/events/38348.php</a:t>
            </a:r>
            <a:endParaRPr lang="ru-RU" altLang="ru-RU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Clr>
                <a:srgbClr val="AB946B"/>
              </a:buClr>
            </a:pPr>
            <a:r>
              <a:rPr lang="ru-RU" altLang="ru-RU" u="sng" smtClean="0">
                <a:solidFill>
                  <a:prstClr val="black">
                    <a:lumMod val="85000"/>
                    <a:lumOff val="15000"/>
                  </a:prstClr>
                </a:solidFill>
                <a:hlinkClick r:id="rId5"/>
              </a:rPr>
              <a:t>http://www.peoples.ru/military/hero/alexandr_pokryshkin/</a:t>
            </a:r>
            <a:endParaRPr lang="ru-RU" altLang="ru-RU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Clr>
                <a:srgbClr val="AB946B"/>
              </a:buClr>
            </a:pPr>
            <a:r>
              <a:rPr lang="ru-RU" altLang="ru-RU" u="sng" smtClean="0">
                <a:solidFill>
                  <a:prstClr val="black">
                    <a:lumMod val="85000"/>
                    <a:lumOff val="15000"/>
                  </a:prstClr>
                </a:solidFill>
                <a:hlinkClick r:id="rId6"/>
              </a:rPr>
              <a:t>http://rkka.kiev.ua/about_pokryshkin</a:t>
            </a:r>
            <a:endParaRPr lang="ru-RU" altLang="ru-RU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Clr>
                <a:srgbClr val="AB946B"/>
              </a:buClr>
            </a:pPr>
            <a:endParaRPr lang="ru-RU" altLang="ru-RU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22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5983473" y="4993166"/>
            <a:ext cx="5849748" cy="1748547"/>
          </a:xfrm>
          <a:prstGeom prst="rect">
            <a:avLst/>
          </a:prstGeom>
          <a:noFill/>
          <a:ln>
            <a:noFill/>
          </a:ln>
          <a:effectLst>
            <a:outerShdw blurRad="152400" dist="63500" dir="2700000" algn="tl" rotWithShape="0">
              <a:schemeClr val="tx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223069" y="198578"/>
            <a:ext cx="11629764" cy="4728039"/>
            <a:chOff x="205338" y="150650"/>
            <a:chExt cx="11629764" cy="4728039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205338" y="150650"/>
              <a:ext cx="11629764" cy="4691642"/>
              <a:chOff x="205338" y="150650"/>
              <a:chExt cx="11629764" cy="4691642"/>
            </a:xfrm>
          </p:grpSpPr>
          <p:grpSp>
            <p:nvGrpSpPr>
              <p:cNvPr id="10" name="Группа 9"/>
              <p:cNvGrpSpPr/>
              <p:nvPr/>
            </p:nvGrpSpPr>
            <p:grpSpPr>
              <a:xfrm>
                <a:off x="205338" y="150650"/>
                <a:ext cx="11629754" cy="4691642"/>
                <a:chOff x="205338" y="150650"/>
                <a:chExt cx="11629754" cy="4691642"/>
              </a:xfrm>
            </p:grpSpPr>
            <p:grpSp>
              <p:nvGrpSpPr>
                <p:cNvPr id="8" name="Группа 7"/>
                <p:cNvGrpSpPr/>
                <p:nvPr/>
              </p:nvGrpSpPr>
              <p:grpSpPr>
                <a:xfrm>
                  <a:off x="205338" y="150650"/>
                  <a:ext cx="11629754" cy="4691642"/>
                  <a:chOff x="154897" y="239283"/>
                  <a:chExt cx="11629754" cy="4691642"/>
                </a:xfrm>
              </p:grpSpPr>
              <p:pic>
                <p:nvPicPr>
                  <p:cNvPr id="2" name="Рисунок 1"/>
                  <p:cNvPicPr>
                    <a:picLocks noChangeAspect="1"/>
                  </p:cNvPicPr>
                  <p:nvPr/>
                </p:nvPicPr>
                <p:blipFill rotWithShape="1">
                  <a:blip r:embed="rId3" cstate="email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/>
                </p:blipFill>
                <p:spPr>
                  <a:xfrm>
                    <a:off x="154897" y="239283"/>
                    <a:ext cx="11629754" cy="4691642"/>
                  </a:xfrm>
                  <a:prstGeom prst="rect">
                    <a:avLst/>
                  </a:prstGeom>
                </p:spPr>
              </p:pic>
              <p:pic>
                <p:nvPicPr>
                  <p:cNvPr id="7" name="Рисунок 6"/>
                  <p:cNvPicPr>
                    <a:picLocks noChangeAspect="1"/>
                  </p:cNvPicPr>
                  <p:nvPr/>
                </p:nvPicPr>
                <p:blipFill rotWithShape="1">
                  <a:blip r:embed="rId4" cstate="email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/>
                </p:blipFill>
                <p:spPr>
                  <a:xfrm>
                    <a:off x="154897" y="264695"/>
                    <a:ext cx="3820911" cy="137056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9" name="Рисунок 8"/>
                <p:cNvPicPr>
                  <a:picLocks noChangeAspect="1"/>
                </p:cNvPicPr>
                <p:nvPr/>
              </p:nvPicPr>
              <p:blipFill rotWithShape="1">
                <a:blip r:embed="rId5" cstate="email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/>
              </p:blipFill>
              <p:spPr>
                <a:xfrm>
                  <a:off x="10888024" y="3404936"/>
                  <a:ext cx="947068" cy="1341103"/>
                </a:xfrm>
                <a:prstGeom prst="rect">
                  <a:avLst/>
                </a:prstGeom>
              </p:spPr>
            </p:pic>
          </p:grpSp>
          <p:pic>
            <p:nvPicPr>
              <p:cNvPr id="11" name="Рисунок 10"/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10286999" y="156412"/>
                <a:ext cx="1548103" cy="369886"/>
              </a:xfrm>
              <a:prstGeom prst="rect">
                <a:avLst/>
              </a:prstGeom>
            </p:spPr>
          </p:pic>
        </p:grpSp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416909" y="1062680"/>
              <a:ext cx="2141838" cy="3816009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99332" y="4992981"/>
            <a:ext cx="5870960" cy="1754888"/>
          </a:xfrm>
          <a:prstGeom prst="rect">
            <a:avLst/>
          </a:prstGeom>
          <a:noFill/>
          <a:ln>
            <a:noFill/>
          </a:ln>
          <a:effectLst>
            <a:outerShdw blurRad="152400" dist="63500" dir="2700000" algn="tl" rotWithShape="0">
              <a:schemeClr val="tx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Овал 18">
            <a:hlinkClick r:id="rId9" action="ppaction://hlinksldjump"/>
          </p:cNvPr>
          <p:cNvSpPr/>
          <p:nvPr/>
        </p:nvSpPr>
        <p:spPr>
          <a:xfrm>
            <a:off x="8423863" y="3087404"/>
            <a:ext cx="135251" cy="10720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841717" y="2808948"/>
            <a:ext cx="1434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Новосибирск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2" name="Овал 21">
            <a:hlinkClick r:id="rId10" action="ppaction://hlinksldjump"/>
          </p:cNvPr>
          <p:cNvSpPr/>
          <p:nvPr/>
        </p:nvSpPr>
        <p:spPr>
          <a:xfrm>
            <a:off x="4850296" y="2779433"/>
            <a:ext cx="135251" cy="10720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777658" y="2488217"/>
            <a:ext cx="1071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Пермь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4" name="Овал 23">
            <a:hlinkClick r:id="rId11" action="ppaction://hlinksldjump"/>
          </p:cNvPr>
          <p:cNvSpPr/>
          <p:nvPr/>
        </p:nvSpPr>
        <p:spPr>
          <a:xfrm>
            <a:off x="625978" y="3630833"/>
            <a:ext cx="135251" cy="10720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44384" y="3379961"/>
            <a:ext cx="973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Бельцы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505559" y="4564144"/>
            <a:ext cx="135251" cy="10720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hlinkClick r:id="rId12" action="ppaction://hlinksldjump"/>
          </p:cNvPr>
          <p:cNvSpPr/>
          <p:nvPr/>
        </p:nvSpPr>
        <p:spPr>
          <a:xfrm>
            <a:off x="1089045" y="4683040"/>
            <a:ext cx="135251" cy="10720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hlinkClick r:id="rId13" action="ppaction://hlinksldjump"/>
          </p:cNvPr>
          <p:cNvSpPr/>
          <p:nvPr/>
        </p:nvSpPr>
        <p:spPr>
          <a:xfrm>
            <a:off x="1634010" y="4794552"/>
            <a:ext cx="135251" cy="10720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14" action="ppaction://hlinksldjump"/>
          </p:cNvPr>
          <p:cNvSpPr/>
          <p:nvPr/>
        </p:nvSpPr>
        <p:spPr>
          <a:xfrm>
            <a:off x="2370660" y="2740834"/>
            <a:ext cx="134899" cy="11031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154938" y="2457950"/>
            <a:ext cx="1005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Москва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84323" y="5221889"/>
            <a:ext cx="1602847" cy="1202135"/>
          </a:xfrm>
          <a:prstGeom prst="rect">
            <a:avLst/>
          </a:prstGeom>
        </p:spPr>
      </p:pic>
      <p:cxnSp>
        <p:nvCxnSpPr>
          <p:cNvPr id="34" name="Прямая соединительная линия 33"/>
          <p:cNvCxnSpPr/>
          <p:nvPr/>
        </p:nvCxnSpPr>
        <p:spPr>
          <a:xfrm flipV="1">
            <a:off x="1502166" y="3191034"/>
            <a:ext cx="6890211" cy="19342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73630" y="5219465"/>
            <a:ext cx="1644027" cy="1230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36" name="Прямая соединительная линия 35"/>
          <p:cNvCxnSpPr>
            <a:stCxn id="17" idx="0"/>
            <a:endCxn id="22" idx="3"/>
          </p:cNvCxnSpPr>
          <p:nvPr/>
        </p:nvCxnSpPr>
        <p:spPr>
          <a:xfrm flipV="1">
            <a:off x="3209235" y="2870942"/>
            <a:ext cx="1660868" cy="24216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hlinkClick r:id="rId13" action="ppaction://hlinksldjump"/>
          </p:cNvPr>
          <p:cNvCxnSpPr>
            <a:stCxn id="32" idx="0"/>
          </p:cNvCxnSpPr>
          <p:nvPr/>
        </p:nvCxnSpPr>
        <p:spPr>
          <a:xfrm flipH="1" flipV="1">
            <a:off x="1276022" y="4710797"/>
            <a:ext cx="3809725" cy="5110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36460" y="5292547"/>
            <a:ext cx="1745550" cy="11258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51926" y="5217599"/>
            <a:ext cx="1545592" cy="12107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897266" y="5184180"/>
            <a:ext cx="1736206" cy="130150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35130" y="5292547"/>
            <a:ext cx="1698633" cy="1071735"/>
          </a:xfrm>
          <a:prstGeom prst="rect">
            <a:avLst/>
          </a:prstGeom>
        </p:spPr>
      </p:pic>
      <p:cxnSp>
        <p:nvCxnSpPr>
          <p:cNvPr id="52" name="Прямая соединительная линия 51"/>
          <p:cNvCxnSpPr>
            <a:stCxn id="6" idx="0"/>
          </p:cNvCxnSpPr>
          <p:nvPr/>
        </p:nvCxnSpPr>
        <p:spPr>
          <a:xfrm flipH="1" flipV="1">
            <a:off x="832022" y="3687738"/>
            <a:ext cx="6152425" cy="16048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28" idx="4"/>
            <a:endCxn id="13" idx="0"/>
          </p:cNvCxnSpPr>
          <p:nvPr/>
        </p:nvCxnSpPr>
        <p:spPr>
          <a:xfrm>
            <a:off x="1701636" y="4901761"/>
            <a:ext cx="7223086" cy="3158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16" idx="0"/>
            <a:endCxn id="29" idx="5"/>
          </p:cNvCxnSpPr>
          <p:nvPr/>
        </p:nvCxnSpPr>
        <p:spPr>
          <a:xfrm flipH="1" flipV="1">
            <a:off x="2485803" y="2834997"/>
            <a:ext cx="8279566" cy="234918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21991" y="4402230"/>
            <a:ext cx="14276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Севастополь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993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66958" y="798659"/>
            <a:ext cx="7278996" cy="5207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7135" y="916230"/>
            <a:ext cx="3602628" cy="1003187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</a:rPr>
              <a:t>                       </a:t>
            </a:r>
            <a:r>
              <a:rPr lang="ru-RU" sz="4900" b="1" dirty="0" smtClean="0">
                <a:ln/>
                <a:solidFill>
                  <a:srgbClr val="C00000"/>
                </a:solidFill>
              </a:rPr>
              <a:t>Новосибирск</a:t>
            </a:r>
            <a:endParaRPr lang="ru-RU" sz="4900" b="1" dirty="0">
              <a:ln/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61194" y="2642852"/>
            <a:ext cx="3462849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Покрышкин родился в Новониколаевске (ныне Новосибирск) в семье фабричного рабочего. Отец его был выходец из крестьян Вятской губернии. </a:t>
            </a:r>
          </a:p>
        </p:txBody>
      </p:sp>
    </p:spTree>
    <p:extLst>
      <p:ext uri="{BB962C8B-B14F-4D97-AF65-F5344CB8AC3E}">
        <p14:creationId xmlns:p14="http://schemas.microsoft.com/office/powerpoint/2010/main" xmlns="" val="155223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90269" y="2545760"/>
            <a:ext cx="4767102" cy="33189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Судьба не баловала будущего аса и военачальника. Детство и юность его прошли в бедной многодетной семье на рабочей окраине города - Закаменке, которая славилась лихими крепкими парнями. Среди них Александр выделялся тягой к знаниям, интересом к технике, неслучайно его звали «Сашка-инженер». </a:t>
            </a:r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145059" y="763133"/>
            <a:ext cx="4984435" cy="510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562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38125"/>
            <a:ext cx="11144250" cy="63817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59467" y="1099797"/>
            <a:ext cx="36191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В </a:t>
            </a:r>
            <a:r>
              <a:rPr lang="ru-RU" dirty="0" smtClean="0">
                <a:latin typeface="Comic Sans MS" panose="030F0702030302020204" pitchFamily="66" charset="0"/>
              </a:rPr>
              <a:t>20-30-е годы в СССР велась активная пропаганда </a:t>
            </a:r>
            <a:r>
              <a:rPr lang="ru-RU" dirty="0">
                <a:latin typeface="Comic Sans MS" panose="030F0702030302020204" pitchFamily="66" charset="0"/>
              </a:rPr>
              <a:t>воздушного </a:t>
            </a:r>
            <a:r>
              <a:rPr lang="ru-RU" dirty="0" smtClean="0">
                <a:latin typeface="Comic Sans MS" panose="030F0702030302020204" pitchFamily="66" charset="0"/>
              </a:rPr>
              <a:t>флота. Покрышкин </a:t>
            </a:r>
            <a:r>
              <a:rPr lang="ru-RU" dirty="0">
                <a:latin typeface="Comic Sans MS" panose="030F0702030302020204" pitchFamily="66" charset="0"/>
              </a:rPr>
              <a:t>увлёкся авиацией в возрасте 12 лет, наблюдая полёты первых самолётов</a:t>
            </a:r>
            <a:r>
              <a:rPr lang="ru-RU" dirty="0" smtClean="0">
                <a:latin typeface="Comic Sans MS" panose="030F0702030302020204" pitchFamily="66" charset="0"/>
              </a:rPr>
              <a:t>. </a:t>
            </a:r>
            <a:r>
              <a:rPr lang="ru-RU" dirty="0">
                <a:latin typeface="Comic Sans MS" panose="030F0702030302020204" pitchFamily="66" charset="0"/>
              </a:rPr>
              <a:t>Потрогав металлические крылья, он дал себе клятву: буду делать всё, но стану только лётчиком. Самолёты притягивали, как магнит. Стоило лётчикам появиться на улицах, как мальчишки толпами их преследовали. Саша даже обзавёлся лётным шлемом и носил его вместо шапки.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96000" y="2400048"/>
            <a:ext cx="44466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96000" y="889464"/>
            <a:ext cx="4126120" cy="4400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H="1">
            <a:off x="5898292" y="593124"/>
            <a:ext cx="16476" cy="55002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1450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92" y="494469"/>
            <a:ext cx="11351739" cy="590143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76404" y="2953063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Училище готовило рабочих для будущего сибирского гиганта «</a:t>
            </a:r>
            <a:r>
              <a:rPr lang="ru-RU" dirty="0" err="1">
                <a:latin typeface="Comic Sans MS" panose="030F0702030302020204" pitchFamily="66" charset="0"/>
              </a:rPr>
              <a:t>Сибкомбайна</a:t>
            </a:r>
            <a:r>
              <a:rPr lang="ru-RU" dirty="0">
                <a:latin typeface="Comic Sans MS" panose="030F0702030302020204" pitchFamily="66" charset="0"/>
              </a:rPr>
              <a:t>» (позднее «</a:t>
            </a:r>
            <a:r>
              <a:rPr lang="ru-RU" dirty="0" err="1">
                <a:latin typeface="Comic Sans MS" panose="030F0702030302020204" pitchFamily="66" charset="0"/>
              </a:rPr>
              <a:t>Сибсельмаш</a:t>
            </a:r>
            <a:r>
              <a:rPr lang="ru-RU" dirty="0">
                <a:latin typeface="Comic Sans MS" panose="030F0702030302020204" pitchFamily="66" charset="0"/>
              </a:rPr>
              <a:t>»). Жил в общежитии. Условия жизни в деревянных бараках были суровые, зимой стенки промерзали со всех сторон. Ребята изобрели новый способ утепления – закидали барак со всех сторон снегом. Стало действительно намного теплее.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3856" y="830108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В 1928 году </a:t>
            </a:r>
            <a:r>
              <a:rPr lang="ru-RU" dirty="0" err="1">
                <a:latin typeface="Comic Sans MS" panose="030F0702030302020204" pitchFamily="66" charset="0"/>
              </a:rPr>
              <a:t>Покрышкин</a:t>
            </a:r>
            <a:r>
              <a:rPr lang="ru-RU" dirty="0">
                <a:latin typeface="Comic Sans MS" panose="030F0702030302020204" pitchFamily="66" charset="0"/>
              </a:rPr>
              <a:t> успешно оканчивает семилетку. Некоторое время подрабатывает кровельщиком в строительных организациях, а весной 1930 года, вопреки воле отца, желавшего, чтобы сын получил профессию счетовода, поступает в школу ФЗУ </a:t>
            </a:r>
            <a:r>
              <a:rPr lang="ru-RU" dirty="0" err="1">
                <a:latin typeface="Comic Sans MS" panose="030F0702030302020204" pitchFamily="66" charset="0"/>
              </a:rPr>
              <a:t>Сибкомбайнстроя</a:t>
            </a:r>
            <a:r>
              <a:rPr lang="ru-RU" dirty="0">
                <a:latin typeface="Comic Sans MS" panose="030F0702030302020204" pitchFamily="66" charset="0"/>
              </a:rPr>
              <a:t> и уходит из дома в общежитие. </a:t>
            </a:r>
          </a:p>
        </p:txBody>
      </p:sp>
      <p:pic>
        <p:nvPicPr>
          <p:cNvPr id="5" name="Рисунок 4">
            <a:hlinkClick r:id="rId3"/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21001508">
            <a:off x="2186387" y="828826"/>
            <a:ext cx="2812462" cy="29930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20983040">
            <a:off x="2471351" y="4042867"/>
            <a:ext cx="27654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Ученики ФЗУ «</a:t>
            </a:r>
            <a:r>
              <a:rPr lang="ru-RU" sz="1200" dirty="0" err="1"/>
              <a:t>Сибкомбайнстроя</a:t>
            </a:r>
            <a:r>
              <a:rPr lang="ru-RU" sz="1200" dirty="0"/>
              <a:t>» </a:t>
            </a:r>
            <a:r>
              <a:rPr lang="ru-RU" sz="1200" dirty="0" smtClean="0"/>
              <a:t>(</a:t>
            </a:r>
            <a:r>
              <a:rPr lang="ru-RU" sz="1200" i="1" dirty="0" smtClean="0"/>
              <a:t>1-й </a:t>
            </a:r>
            <a:r>
              <a:rPr lang="ru-RU" sz="1200" i="1" dirty="0"/>
              <a:t>ряд </a:t>
            </a:r>
            <a:r>
              <a:rPr lang="ru-RU" sz="1200" i="1" dirty="0" smtClean="0"/>
              <a:t>,второй слева - </a:t>
            </a:r>
            <a:r>
              <a:rPr lang="ru-RU" sz="1200" i="1" dirty="0"/>
              <a:t>Саша </a:t>
            </a:r>
            <a:r>
              <a:rPr lang="ru-RU" sz="1200" i="1" dirty="0" err="1"/>
              <a:t>Покрышкин</a:t>
            </a:r>
            <a:r>
              <a:rPr lang="ru-RU" sz="1200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52699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A2BEDC8B-F191-493B-BA33-0F4F800A89D3}"/>
    </a:ext>
  </a:extLst>
</a:theme>
</file>

<file path=ppt/theme/theme2.xml><?xml version="1.0" encoding="utf-8"?>
<a:theme xmlns:a="http://schemas.openxmlformats.org/drawingml/2006/main" name="1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A2BEDC8B-F191-493B-BA33-0F4F800A89D3}"/>
    </a:ext>
  </a:extLst>
</a:theme>
</file>

<file path=ppt/theme/theme3.xml><?xml version="1.0" encoding="utf-8"?>
<a:theme xmlns:a="http://schemas.openxmlformats.org/drawingml/2006/main" name="2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A2BEDC8B-F191-493B-BA33-0F4F800A89D3}"/>
    </a:ext>
  </a:extLst>
</a:theme>
</file>

<file path=ppt/theme/theme4.xml><?xml version="1.0" encoding="utf-8"?>
<a:theme xmlns:a="http://schemas.openxmlformats.org/drawingml/2006/main" name="Animated_pointer_and_light-up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1741</TotalTime>
  <Words>1865</Words>
  <Application>Microsoft Office PowerPoint</Application>
  <PresentationFormat>Произвольный</PresentationFormat>
  <Paragraphs>119</Paragraphs>
  <Slides>47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47</vt:i4>
      </vt:variant>
    </vt:vector>
  </HeadingPairs>
  <TitlesOfParts>
    <vt:vector size="51" baseType="lpstr">
      <vt:lpstr>Натуральные материалы</vt:lpstr>
      <vt:lpstr>1_Натуральные материалы</vt:lpstr>
      <vt:lpstr>2_Натуральные материалы</vt:lpstr>
      <vt:lpstr>Animated_pointer_and_light-up_text</vt:lpstr>
      <vt:lpstr>Интегрированный проект «Его именем названа наша улица»</vt:lpstr>
      <vt:lpstr>Слайд 2</vt:lpstr>
      <vt:lpstr>Слайд 3</vt:lpstr>
      <vt:lpstr>Слайд 4</vt:lpstr>
      <vt:lpstr>Слайд 5</vt:lpstr>
      <vt:lpstr>                       Новосибирск</vt:lpstr>
      <vt:lpstr>Слайд 7</vt:lpstr>
      <vt:lpstr>Слайд 8</vt:lpstr>
      <vt:lpstr>Слайд 9</vt:lpstr>
      <vt:lpstr>Слайд 10</vt:lpstr>
      <vt:lpstr>Слайд 11</vt:lpstr>
      <vt:lpstr>Пермь</vt:lpstr>
      <vt:lpstr>Севастополь</vt:lpstr>
      <vt:lpstr>Бельцы</vt:lpstr>
      <vt:lpstr>Самолеты А.И. Покрышкина</vt:lpstr>
      <vt:lpstr>Слайд 16</vt:lpstr>
      <vt:lpstr>Кубань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НАГРАДЫ ГЕРОЯ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проект «Его именем названа наша улица»</dc:title>
  <dc:creator>Наталья Черепанова</dc:creator>
  <cp:lastModifiedBy>Администратор</cp:lastModifiedBy>
  <cp:revision>282</cp:revision>
  <dcterms:created xsi:type="dcterms:W3CDTF">2014-11-10T08:25:06Z</dcterms:created>
  <dcterms:modified xsi:type="dcterms:W3CDTF">2015-01-24T23:13:57Z</dcterms:modified>
</cp:coreProperties>
</file>