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18" r:id="rId2"/>
    <p:sldId id="268" r:id="rId3"/>
    <p:sldId id="307" r:id="rId4"/>
    <p:sldId id="308" r:id="rId5"/>
    <p:sldId id="309" r:id="rId6"/>
    <p:sldId id="312" r:id="rId7"/>
    <p:sldId id="269" r:id="rId8"/>
    <p:sldId id="256" r:id="rId9"/>
    <p:sldId id="285" r:id="rId10"/>
    <p:sldId id="257" r:id="rId11"/>
    <p:sldId id="286" r:id="rId12"/>
    <p:sldId id="264" r:id="rId13"/>
    <p:sldId id="265" r:id="rId14"/>
    <p:sldId id="287" r:id="rId15"/>
    <p:sldId id="263" r:id="rId16"/>
    <p:sldId id="271" r:id="rId17"/>
    <p:sldId id="298" r:id="rId18"/>
    <p:sldId id="295" r:id="rId19"/>
    <p:sldId id="297" r:id="rId20"/>
    <p:sldId id="299" r:id="rId21"/>
    <p:sldId id="294" r:id="rId22"/>
    <p:sldId id="296" r:id="rId23"/>
    <p:sldId id="301" r:id="rId24"/>
    <p:sldId id="302" r:id="rId25"/>
    <p:sldId id="300" r:id="rId26"/>
    <p:sldId id="303" r:id="rId27"/>
    <p:sldId id="304" r:id="rId28"/>
    <p:sldId id="283" r:id="rId29"/>
    <p:sldId id="288" r:id="rId30"/>
    <p:sldId id="316" r:id="rId31"/>
    <p:sldId id="315" r:id="rId32"/>
    <p:sldId id="289" r:id="rId33"/>
    <p:sldId id="290" r:id="rId34"/>
    <p:sldId id="306" r:id="rId35"/>
    <p:sldId id="314" r:id="rId36"/>
    <p:sldId id="313" r:id="rId37"/>
    <p:sldId id="311" r:id="rId38"/>
    <p:sldId id="310" r:id="rId39"/>
    <p:sldId id="292" r:id="rId40"/>
    <p:sldId id="293" r:id="rId41"/>
    <p:sldId id="291" r:id="rId42"/>
    <p:sldId id="317" r:id="rId43"/>
    <p:sldId id="278" r:id="rId44"/>
    <p:sldId id="282" r:id="rId45"/>
    <p:sldId id="279" r:id="rId46"/>
  </p:sldIdLst>
  <p:sldSz cx="9144000" cy="6858000" type="screen4x3"/>
  <p:notesSz cx="6877050" cy="96535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60"/>
  </p:normalViewPr>
  <p:slideViewPr>
    <p:cSldViewPr>
      <p:cViewPr varScale="1">
        <p:scale>
          <a:sx n="67" d="100"/>
          <a:sy n="67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536FA3-CAC9-4D74-8883-EA68D7634847}" type="doc">
      <dgm:prSet loTypeId="urn:microsoft.com/office/officeart/2005/8/layout/radial1" loCatId="relationship" qsTypeId="urn:microsoft.com/office/officeart/2005/8/quickstyle/simple1" qsCatId="simple" csTypeId="urn:microsoft.com/office/officeart/2005/8/colors/colorful1#1" csCatId="colorful" phldr="1"/>
      <dgm:spPr/>
    </dgm:pt>
    <dgm:pt modelId="{7CC94A2B-2A05-4D91-97A9-DDF4385B0AA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800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Сходство</a:t>
          </a:r>
          <a:endParaRPr kumimoji="0" lang="ru-RU" altLang="ru-RU" sz="2800" b="1" i="0" u="none" strike="noStrike" cap="none" normalizeH="0" baseline="0" dirty="0" smtClean="0">
            <a:ln/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717671-CF72-4C4C-945C-B28DB1DC8C1F}" type="parTrans" cxnId="{866DF38A-D44D-4FCF-B33A-CC7496DFF57B}">
      <dgm:prSet/>
      <dgm:spPr/>
      <dgm:t>
        <a:bodyPr/>
        <a:lstStyle/>
        <a:p>
          <a:endParaRPr lang="ru-RU"/>
        </a:p>
      </dgm:t>
    </dgm:pt>
    <dgm:pt modelId="{9EDBFFC4-4AE7-4E32-A85B-F8CDFABDADDD}" type="sibTrans" cxnId="{866DF38A-D44D-4FCF-B33A-CC7496DFF57B}">
      <dgm:prSet/>
      <dgm:spPr/>
      <dgm:t>
        <a:bodyPr/>
        <a:lstStyle/>
        <a:p>
          <a:endParaRPr lang="ru-RU"/>
        </a:p>
      </dgm:t>
    </dgm:pt>
    <dgm:pt modelId="{BDB8D216-DD57-43DC-945A-A3AB2528CE7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800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 форме</a:t>
          </a:r>
          <a:endParaRPr kumimoji="0" lang="ru-RU" altLang="ru-RU" sz="2800" b="1" i="0" u="none" strike="noStrike" cap="none" normalizeH="0" baseline="0" dirty="0" smtClean="0">
            <a:ln/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340B0E-9D0D-4E82-AE79-F44BE8249C03}" type="parTrans" cxnId="{CC67F13A-7CDC-4560-9991-A3C4A06B3AC1}">
      <dgm:prSet/>
      <dgm:spPr/>
      <dgm:t>
        <a:bodyPr/>
        <a:lstStyle/>
        <a:p>
          <a:endParaRPr lang="ru-RU"/>
        </a:p>
      </dgm:t>
    </dgm:pt>
    <dgm:pt modelId="{8EFF0CBF-2F78-44ED-AE43-D89BF502D9DE}" type="sibTrans" cxnId="{CC67F13A-7CDC-4560-9991-A3C4A06B3AC1}">
      <dgm:prSet/>
      <dgm:spPr/>
      <dgm:t>
        <a:bodyPr/>
        <a:lstStyle/>
        <a:p>
          <a:endParaRPr lang="ru-RU"/>
        </a:p>
      </dgm:t>
    </dgm:pt>
    <dgm:pt modelId="{BE5D0690-048C-4D62-8DA9-045FB2F93A5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800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800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функции</a:t>
          </a:r>
          <a:endParaRPr kumimoji="0" lang="ru-RU" altLang="ru-RU" sz="2800" b="1" i="0" u="none" strike="noStrike" cap="none" normalizeH="0" baseline="0" dirty="0" smtClean="0">
            <a:ln/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545A66-849C-4D25-B528-649B04B4F614}" type="parTrans" cxnId="{C7BE251E-DE17-4A0F-962D-CD3F0C4BBEBE}">
      <dgm:prSet/>
      <dgm:spPr/>
      <dgm:t>
        <a:bodyPr/>
        <a:lstStyle/>
        <a:p>
          <a:endParaRPr lang="ru-RU"/>
        </a:p>
      </dgm:t>
    </dgm:pt>
    <dgm:pt modelId="{5C9992E4-EECD-4935-AA0D-A3922D239A4D}" type="sibTrans" cxnId="{C7BE251E-DE17-4A0F-962D-CD3F0C4BBEBE}">
      <dgm:prSet/>
      <dgm:spPr/>
      <dgm:t>
        <a:bodyPr/>
        <a:lstStyle/>
        <a:p>
          <a:endParaRPr lang="ru-RU"/>
        </a:p>
      </dgm:t>
    </dgm:pt>
    <dgm:pt modelId="{D21B8348-5198-4F65-8AEF-82758F556E3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звучанию</a:t>
          </a:r>
          <a:endParaRPr kumimoji="0" lang="ru-RU" altLang="ru-RU" b="1" i="0" u="none" strike="noStrike" cap="none" normalizeH="0" baseline="0" dirty="0" smtClean="0">
            <a:ln/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305ABE-EF2C-4A2C-B5B4-2BB06A756A0E}" type="parTrans" cxnId="{3AD2EE90-4CD7-44E5-B97B-7591C9FD4E92}">
      <dgm:prSet/>
      <dgm:spPr/>
      <dgm:t>
        <a:bodyPr/>
        <a:lstStyle/>
        <a:p>
          <a:endParaRPr lang="ru-RU"/>
        </a:p>
      </dgm:t>
    </dgm:pt>
    <dgm:pt modelId="{F05942BD-8A1F-4A66-BB65-B3692B050E23}" type="sibTrans" cxnId="{3AD2EE90-4CD7-44E5-B97B-7591C9FD4E92}">
      <dgm:prSet/>
      <dgm:spPr/>
      <dgm:t>
        <a:bodyPr/>
        <a:lstStyle/>
        <a:p>
          <a:endParaRPr lang="ru-RU"/>
        </a:p>
      </dgm:t>
    </dgm:pt>
    <dgm:pt modelId="{452CB327-7D45-4CCC-8050-F877A31EDA9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800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800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другим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800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признакам</a:t>
          </a:r>
          <a:endParaRPr kumimoji="0" lang="ru-RU" altLang="ru-RU" sz="2800" b="1" i="0" u="none" strike="noStrike" cap="none" normalizeH="0" baseline="0" dirty="0" smtClean="0">
            <a:ln/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605655D-F05F-4FC1-8FBD-A841C1055164}" type="parTrans" cxnId="{873B085A-406D-49BD-845D-412C0B19227A}">
      <dgm:prSet/>
      <dgm:spPr/>
      <dgm:t>
        <a:bodyPr/>
        <a:lstStyle/>
        <a:p>
          <a:endParaRPr lang="ru-RU"/>
        </a:p>
      </dgm:t>
    </dgm:pt>
    <dgm:pt modelId="{8F23F249-EEC9-45CC-AE4C-680FBD8C471F}" type="sibTrans" cxnId="{873B085A-406D-49BD-845D-412C0B19227A}">
      <dgm:prSet/>
      <dgm:spPr/>
      <dgm:t>
        <a:bodyPr/>
        <a:lstStyle/>
        <a:p>
          <a:endParaRPr lang="ru-RU"/>
        </a:p>
      </dgm:t>
    </dgm:pt>
    <dgm:pt modelId="{30638C09-A8A0-4B7A-9FA6-FC80EFC0121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800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По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800" b="1" i="0" u="none" strike="noStrike" cap="none" normalizeH="0" baseline="0" smtClean="0">
              <a:ln/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цвету</a:t>
          </a:r>
          <a:endParaRPr kumimoji="0" lang="ru-RU" altLang="ru-RU" sz="2800" b="1" i="0" u="none" strike="noStrike" cap="none" normalizeH="0" baseline="0" dirty="0" smtClean="0">
            <a:ln/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46CE6D-8A70-4074-8741-F020A81B7C7E}" type="parTrans" cxnId="{269FB13D-C826-459E-A043-08BDB4F18C14}">
      <dgm:prSet/>
      <dgm:spPr/>
      <dgm:t>
        <a:bodyPr/>
        <a:lstStyle/>
        <a:p>
          <a:endParaRPr lang="ru-RU"/>
        </a:p>
      </dgm:t>
    </dgm:pt>
    <dgm:pt modelId="{91620363-9655-4FF1-BFAE-3F4FA529F106}" type="sibTrans" cxnId="{269FB13D-C826-459E-A043-08BDB4F18C14}">
      <dgm:prSet/>
      <dgm:spPr/>
      <dgm:t>
        <a:bodyPr/>
        <a:lstStyle/>
        <a:p>
          <a:endParaRPr lang="ru-RU"/>
        </a:p>
      </dgm:t>
    </dgm:pt>
    <dgm:pt modelId="{749F6735-2DB6-4804-B7FE-CA7CEB4702E4}" type="pres">
      <dgm:prSet presAssocID="{7F536FA3-CAC9-4D74-8883-EA68D763484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AF31453-ECAA-4499-9B83-434E8D2ABAAF}" type="pres">
      <dgm:prSet presAssocID="{7CC94A2B-2A05-4D91-97A9-DDF4385B0AA6}" presName="centerShape" presStyleLbl="node0" presStyleIdx="0" presStyleCnt="1" custScaleX="149600"/>
      <dgm:spPr/>
      <dgm:t>
        <a:bodyPr/>
        <a:lstStyle/>
        <a:p>
          <a:endParaRPr lang="ru-RU"/>
        </a:p>
      </dgm:t>
    </dgm:pt>
    <dgm:pt modelId="{4D1567B3-B42E-4CD8-AB25-F1198A0C83C0}" type="pres">
      <dgm:prSet presAssocID="{96340B0E-9D0D-4E82-AE79-F44BE8249C03}" presName="Name9" presStyleLbl="parChTrans1D2" presStyleIdx="0" presStyleCnt="5"/>
      <dgm:spPr/>
      <dgm:t>
        <a:bodyPr/>
        <a:lstStyle/>
        <a:p>
          <a:endParaRPr lang="ru-RU"/>
        </a:p>
      </dgm:t>
    </dgm:pt>
    <dgm:pt modelId="{FCD04A4B-D7B9-4942-A418-9DE1D695B042}" type="pres">
      <dgm:prSet presAssocID="{96340B0E-9D0D-4E82-AE79-F44BE8249C03}" presName="connTx" presStyleLbl="parChTrans1D2" presStyleIdx="0" presStyleCnt="5"/>
      <dgm:spPr/>
      <dgm:t>
        <a:bodyPr/>
        <a:lstStyle/>
        <a:p>
          <a:endParaRPr lang="ru-RU"/>
        </a:p>
      </dgm:t>
    </dgm:pt>
    <dgm:pt modelId="{2A3B2547-2CE1-4181-A3CD-37EDFEA338E6}" type="pres">
      <dgm:prSet presAssocID="{BDB8D216-DD57-43DC-945A-A3AB2528CE76}" presName="node" presStyleLbl="node1" presStyleIdx="0" presStyleCnt="5" custScaleX="1469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4E3860-398D-420A-8848-F8EA8C0ED979}" type="pres">
      <dgm:prSet presAssocID="{17545A66-849C-4D25-B528-649B04B4F614}" presName="Name9" presStyleLbl="parChTrans1D2" presStyleIdx="1" presStyleCnt="5"/>
      <dgm:spPr/>
      <dgm:t>
        <a:bodyPr/>
        <a:lstStyle/>
        <a:p>
          <a:endParaRPr lang="ru-RU"/>
        </a:p>
      </dgm:t>
    </dgm:pt>
    <dgm:pt modelId="{7B2C7028-3BF4-406F-88D2-F96D3D6A7724}" type="pres">
      <dgm:prSet presAssocID="{17545A66-849C-4D25-B528-649B04B4F614}" presName="connTx" presStyleLbl="parChTrans1D2" presStyleIdx="1" presStyleCnt="5"/>
      <dgm:spPr/>
      <dgm:t>
        <a:bodyPr/>
        <a:lstStyle/>
        <a:p>
          <a:endParaRPr lang="ru-RU"/>
        </a:p>
      </dgm:t>
    </dgm:pt>
    <dgm:pt modelId="{A143D02E-3831-49E9-A38C-BD91570B9258}" type="pres">
      <dgm:prSet presAssocID="{BE5D0690-048C-4D62-8DA9-045FB2F93A59}" presName="node" presStyleLbl="node1" presStyleIdx="1" presStyleCnt="5" custScaleX="146419" custRadScaleRad="138218" custRadScaleInc="-68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48215-0859-45D1-B1C5-9C26EB8AAF29}" type="pres">
      <dgm:prSet presAssocID="{CE305ABE-EF2C-4A2C-B5B4-2BB06A756A0E}" presName="Name9" presStyleLbl="parChTrans1D2" presStyleIdx="2" presStyleCnt="5"/>
      <dgm:spPr/>
      <dgm:t>
        <a:bodyPr/>
        <a:lstStyle/>
        <a:p>
          <a:endParaRPr lang="ru-RU"/>
        </a:p>
      </dgm:t>
    </dgm:pt>
    <dgm:pt modelId="{9E64953E-92E1-4995-8642-2ED6E43FDFCC}" type="pres">
      <dgm:prSet presAssocID="{CE305ABE-EF2C-4A2C-B5B4-2BB06A756A0E}" presName="connTx" presStyleLbl="parChTrans1D2" presStyleIdx="2" presStyleCnt="5"/>
      <dgm:spPr/>
      <dgm:t>
        <a:bodyPr/>
        <a:lstStyle/>
        <a:p>
          <a:endParaRPr lang="ru-RU"/>
        </a:p>
      </dgm:t>
    </dgm:pt>
    <dgm:pt modelId="{331046AA-4BCF-474D-98FF-19BF947783AA}" type="pres">
      <dgm:prSet presAssocID="{D21B8348-5198-4F65-8AEF-82758F556E33}" presName="node" presStyleLbl="node1" presStyleIdx="2" presStyleCnt="5" custScaleX="163054" custRadScaleRad="128537" custRadScaleInc="-44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2AAD8F-A88F-414C-A298-B750BC8DEA65}" type="pres">
      <dgm:prSet presAssocID="{6605655D-F05F-4FC1-8FBD-A841C1055164}" presName="Name9" presStyleLbl="parChTrans1D2" presStyleIdx="3" presStyleCnt="5"/>
      <dgm:spPr/>
      <dgm:t>
        <a:bodyPr/>
        <a:lstStyle/>
        <a:p>
          <a:endParaRPr lang="ru-RU"/>
        </a:p>
      </dgm:t>
    </dgm:pt>
    <dgm:pt modelId="{06654144-865D-4A94-A20D-1D4A28540750}" type="pres">
      <dgm:prSet presAssocID="{6605655D-F05F-4FC1-8FBD-A841C1055164}" presName="connTx" presStyleLbl="parChTrans1D2" presStyleIdx="3" presStyleCnt="5"/>
      <dgm:spPr/>
      <dgm:t>
        <a:bodyPr/>
        <a:lstStyle/>
        <a:p>
          <a:endParaRPr lang="ru-RU"/>
        </a:p>
      </dgm:t>
    </dgm:pt>
    <dgm:pt modelId="{7A8C74A3-9BCA-4437-AB50-B8B5304E66AE}" type="pres">
      <dgm:prSet presAssocID="{452CB327-7D45-4CCC-8050-F877A31EDA98}" presName="node" presStyleLbl="node1" presStyleIdx="3" presStyleCnt="5" custScaleX="184624" custRadScaleRad="117244" custRadScaleInc="38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AF6EB-BEA7-4EE9-9B61-ED1EB4061DB6}" type="pres">
      <dgm:prSet presAssocID="{AF46CE6D-8A70-4074-8741-F020A81B7C7E}" presName="Name9" presStyleLbl="parChTrans1D2" presStyleIdx="4" presStyleCnt="5"/>
      <dgm:spPr/>
      <dgm:t>
        <a:bodyPr/>
        <a:lstStyle/>
        <a:p>
          <a:endParaRPr lang="ru-RU"/>
        </a:p>
      </dgm:t>
    </dgm:pt>
    <dgm:pt modelId="{9E0C0DDE-F741-4C09-BB07-FE1E11122E1B}" type="pres">
      <dgm:prSet presAssocID="{AF46CE6D-8A70-4074-8741-F020A81B7C7E}" presName="connTx" presStyleLbl="parChTrans1D2" presStyleIdx="4" presStyleCnt="5"/>
      <dgm:spPr/>
      <dgm:t>
        <a:bodyPr/>
        <a:lstStyle/>
        <a:p>
          <a:endParaRPr lang="ru-RU"/>
        </a:p>
      </dgm:t>
    </dgm:pt>
    <dgm:pt modelId="{A4EE8606-4424-4424-B09C-FD229D52330B}" type="pres">
      <dgm:prSet presAssocID="{30638C09-A8A0-4B7A-9FA6-FC80EFC01219}" presName="node" presStyleLbl="node1" presStyleIdx="4" presStyleCnt="5" custScaleX="159033" custScaleY="122118" custRadScaleRad="147467" custRadScaleInc="132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D2EE90-4CD7-44E5-B97B-7591C9FD4E92}" srcId="{7CC94A2B-2A05-4D91-97A9-DDF4385B0AA6}" destId="{D21B8348-5198-4F65-8AEF-82758F556E33}" srcOrd="2" destOrd="0" parTransId="{CE305ABE-EF2C-4A2C-B5B4-2BB06A756A0E}" sibTransId="{F05942BD-8A1F-4A66-BB65-B3692B050E23}"/>
    <dgm:cxn modelId="{873B085A-406D-49BD-845D-412C0B19227A}" srcId="{7CC94A2B-2A05-4D91-97A9-DDF4385B0AA6}" destId="{452CB327-7D45-4CCC-8050-F877A31EDA98}" srcOrd="3" destOrd="0" parTransId="{6605655D-F05F-4FC1-8FBD-A841C1055164}" sibTransId="{8F23F249-EEC9-45CC-AE4C-680FBD8C471F}"/>
    <dgm:cxn modelId="{866DF38A-D44D-4FCF-B33A-CC7496DFF57B}" srcId="{7F536FA3-CAC9-4D74-8883-EA68D7634847}" destId="{7CC94A2B-2A05-4D91-97A9-DDF4385B0AA6}" srcOrd="0" destOrd="0" parTransId="{27717671-CF72-4C4C-945C-B28DB1DC8C1F}" sibTransId="{9EDBFFC4-4AE7-4E32-A85B-F8CDFABDADDD}"/>
    <dgm:cxn modelId="{7EAA16CE-7031-4C31-9B93-3EB7CE175453}" type="presOf" srcId="{CE305ABE-EF2C-4A2C-B5B4-2BB06A756A0E}" destId="{F4D48215-0859-45D1-B1C5-9C26EB8AAF29}" srcOrd="0" destOrd="0" presId="urn:microsoft.com/office/officeart/2005/8/layout/radial1"/>
    <dgm:cxn modelId="{3C71A368-CE5A-4AD0-B762-FD23565DA908}" type="presOf" srcId="{17545A66-849C-4D25-B528-649B04B4F614}" destId="{7B2C7028-3BF4-406F-88D2-F96D3D6A7724}" srcOrd="1" destOrd="0" presId="urn:microsoft.com/office/officeart/2005/8/layout/radial1"/>
    <dgm:cxn modelId="{D3230FD4-6EDB-4CC3-B135-16C8AB5D7239}" type="presOf" srcId="{AF46CE6D-8A70-4074-8741-F020A81B7C7E}" destId="{9E0C0DDE-F741-4C09-BB07-FE1E11122E1B}" srcOrd="1" destOrd="0" presId="urn:microsoft.com/office/officeart/2005/8/layout/radial1"/>
    <dgm:cxn modelId="{9A71AA63-20B1-4F2D-BC73-B9E9A5CB8A84}" type="presOf" srcId="{BDB8D216-DD57-43DC-945A-A3AB2528CE76}" destId="{2A3B2547-2CE1-4181-A3CD-37EDFEA338E6}" srcOrd="0" destOrd="0" presId="urn:microsoft.com/office/officeart/2005/8/layout/radial1"/>
    <dgm:cxn modelId="{55360361-E969-4D2B-9807-491AB712215D}" type="presOf" srcId="{BE5D0690-048C-4D62-8DA9-045FB2F93A59}" destId="{A143D02E-3831-49E9-A38C-BD91570B9258}" srcOrd="0" destOrd="0" presId="urn:microsoft.com/office/officeart/2005/8/layout/radial1"/>
    <dgm:cxn modelId="{CAF43196-2240-4BA4-900B-8826BF9CB088}" type="presOf" srcId="{6605655D-F05F-4FC1-8FBD-A841C1055164}" destId="{602AAD8F-A88F-414C-A298-B750BC8DEA65}" srcOrd="0" destOrd="0" presId="urn:microsoft.com/office/officeart/2005/8/layout/radial1"/>
    <dgm:cxn modelId="{E1F1B4DF-A32E-490C-A7D0-F79509C2C306}" type="presOf" srcId="{96340B0E-9D0D-4E82-AE79-F44BE8249C03}" destId="{FCD04A4B-D7B9-4942-A418-9DE1D695B042}" srcOrd="1" destOrd="0" presId="urn:microsoft.com/office/officeart/2005/8/layout/radial1"/>
    <dgm:cxn modelId="{D8133FCD-297C-46BA-B870-FD019CF6B1D5}" type="presOf" srcId="{96340B0E-9D0D-4E82-AE79-F44BE8249C03}" destId="{4D1567B3-B42E-4CD8-AB25-F1198A0C83C0}" srcOrd="0" destOrd="0" presId="urn:microsoft.com/office/officeart/2005/8/layout/radial1"/>
    <dgm:cxn modelId="{7AD28B03-DDD4-4DD3-99A7-725D2AD9B9BF}" type="presOf" srcId="{30638C09-A8A0-4B7A-9FA6-FC80EFC01219}" destId="{A4EE8606-4424-4424-B09C-FD229D52330B}" srcOrd="0" destOrd="0" presId="urn:microsoft.com/office/officeart/2005/8/layout/radial1"/>
    <dgm:cxn modelId="{14062131-D7FC-4BCF-9E56-97B87FC1EEF7}" type="presOf" srcId="{17545A66-849C-4D25-B528-649B04B4F614}" destId="{2A4E3860-398D-420A-8848-F8EA8C0ED979}" srcOrd="0" destOrd="0" presId="urn:microsoft.com/office/officeart/2005/8/layout/radial1"/>
    <dgm:cxn modelId="{419AD07D-F1E5-4AFE-91AD-48AA4A7C12BC}" type="presOf" srcId="{452CB327-7D45-4CCC-8050-F877A31EDA98}" destId="{7A8C74A3-9BCA-4437-AB50-B8B5304E66AE}" srcOrd="0" destOrd="0" presId="urn:microsoft.com/office/officeart/2005/8/layout/radial1"/>
    <dgm:cxn modelId="{C7BE251E-DE17-4A0F-962D-CD3F0C4BBEBE}" srcId="{7CC94A2B-2A05-4D91-97A9-DDF4385B0AA6}" destId="{BE5D0690-048C-4D62-8DA9-045FB2F93A59}" srcOrd="1" destOrd="0" parTransId="{17545A66-849C-4D25-B528-649B04B4F614}" sibTransId="{5C9992E4-EECD-4935-AA0D-A3922D239A4D}"/>
    <dgm:cxn modelId="{48BB141A-5F16-4166-8562-82F72AD4C25F}" type="presOf" srcId="{CE305ABE-EF2C-4A2C-B5B4-2BB06A756A0E}" destId="{9E64953E-92E1-4995-8642-2ED6E43FDFCC}" srcOrd="1" destOrd="0" presId="urn:microsoft.com/office/officeart/2005/8/layout/radial1"/>
    <dgm:cxn modelId="{9FF0D172-C8D2-4199-A870-2F1667EFACFF}" type="presOf" srcId="{7F536FA3-CAC9-4D74-8883-EA68D7634847}" destId="{749F6735-2DB6-4804-B7FE-CA7CEB4702E4}" srcOrd="0" destOrd="0" presId="urn:microsoft.com/office/officeart/2005/8/layout/radial1"/>
    <dgm:cxn modelId="{CC67F13A-7CDC-4560-9991-A3C4A06B3AC1}" srcId="{7CC94A2B-2A05-4D91-97A9-DDF4385B0AA6}" destId="{BDB8D216-DD57-43DC-945A-A3AB2528CE76}" srcOrd="0" destOrd="0" parTransId="{96340B0E-9D0D-4E82-AE79-F44BE8249C03}" sibTransId="{8EFF0CBF-2F78-44ED-AE43-D89BF502D9DE}"/>
    <dgm:cxn modelId="{35921F99-6FF7-418E-8D01-897F608AFB84}" type="presOf" srcId="{AF46CE6D-8A70-4074-8741-F020A81B7C7E}" destId="{A2EAF6EB-BEA7-4EE9-9B61-ED1EB4061DB6}" srcOrd="0" destOrd="0" presId="urn:microsoft.com/office/officeart/2005/8/layout/radial1"/>
    <dgm:cxn modelId="{4E121195-6308-43D2-BF65-8DECC0780862}" type="presOf" srcId="{7CC94A2B-2A05-4D91-97A9-DDF4385B0AA6}" destId="{EAF31453-ECAA-4499-9B83-434E8D2ABAAF}" srcOrd="0" destOrd="0" presId="urn:microsoft.com/office/officeart/2005/8/layout/radial1"/>
    <dgm:cxn modelId="{6327C6A6-6D91-46DA-9204-11F274AACADA}" type="presOf" srcId="{6605655D-F05F-4FC1-8FBD-A841C1055164}" destId="{06654144-865D-4A94-A20D-1D4A28540750}" srcOrd="1" destOrd="0" presId="urn:microsoft.com/office/officeart/2005/8/layout/radial1"/>
    <dgm:cxn modelId="{8EA0EA38-24A6-4024-8D77-A0788DF8087E}" type="presOf" srcId="{D21B8348-5198-4F65-8AEF-82758F556E33}" destId="{331046AA-4BCF-474D-98FF-19BF947783AA}" srcOrd="0" destOrd="0" presId="urn:microsoft.com/office/officeart/2005/8/layout/radial1"/>
    <dgm:cxn modelId="{269FB13D-C826-459E-A043-08BDB4F18C14}" srcId="{7CC94A2B-2A05-4D91-97A9-DDF4385B0AA6}" destId="{30638C09-A8A0-4B7A-9FA6-FC80EFC01219}" srcOrd="4" destOrd="0" parTransId="{AF46CE6D-8A70-4074-8741-F020A81B7C7E}" sibTransId="{91620363-9655-4FF1-BFAE-3F4FA529F106}"/>
    <dgm:cxn modelId="{B8DB9079-0D48-44F6-968B-3FC27358DCB2}" type="presParOf" srcId="{749F6735-2DB6-4804-B7FE-CA7CEB4702E4}" destId="{EAF31453-ECAA-4499-9B83-434E8D2ABAAF}" srcOrd="0" destOrd="0" presId="urn:microsoft.com/office/officeart/2005/8/layout/radial1"/>
    <dgm:cxn modelId="{1A0C85AB-30CA-4066-84B5-D2544CE57856}" type="presParOf" srcId="{749F6735-2DB6-4804-B7FE-CA7CEB4702E4}" destId="{4D1567B3-B42E-4CD8-AB25-F1198A0C83C0}" srcOrd="1" destOrd="0" presId="urn:microsoft.com/office/officeart/2005/8/layout/radial1"/>
    <dgm:cxn modelId="{DE3F422D-60A3-4C4D-BC9B-42ABBC0D0B16}" type="presParOf" srcId="{4D1567B3-B42E-4CD8-AB25-F1198A0C83C0}" destId="{FCD04A4B-D7B9-4942-A418-9DE1D695B042}" srcOrd="0" destOrd="0" presId="urn:microsoft.com/office/officeart/2005/8/layout/radial1"/>
    <dgm:cxn modelId="{77573FED-3C12-4AE6-A45E-F091750BCBD0}" type="presParOf" srcId="{749F6735-2DB6-4804-B7FE-CA7CEB4702E4}" destId="{2A3B2547-2CE1-4181-A3CD-37EDFEA338E6}" srcOrd="2" destOrd="0" presId="urn:microsoft.com/office/officeart/2005/8/layout/radial1"/>
    <dgm:cxn modelId="{53B849DA-F8BC-47CF-8E8A-67AAA8188627}" type="presParOf" srcId="{749F6735-2DB6-4804-B7FE-CA7CEB4702E4}" destId="{2A4E3860-398D-420A-8848-F8EA8C0ED979}" srcOrd="3" destOrd="0" presId="urn:microsoft.com/office/officeart/2005/8/layout/radial1"/>
    <dgm:cxn modelId="{1C790886-6FC5-4E50-B375-70694CAE1638}" type="presParOf" srcId="{2A4E3860-398D-420A-8848-F8EA8C0ED979}" destId="{7B2C7028-3BF4-406F-88D2-F96D3D6A7724}" srcOrd="0" destOrd="0" presId="urn:microsoft.com/office/officeart/2005/8/layout/radial1"/>
    <dgm:cxn modelId="{7C5AB3CD-69A8-4DB0-8CF8-873EE61A0316}" type="presParOf" srcId="{749F6735-2DB6-4804-B7FE-CA7CEB4702E4}" destId="{A143D02E-3831-49E9-A38C-BD91570B9258}" srcOrd="4" destOrd="0" presId="urn:microsoft.com/office/officeart/2005/8/layout/radial1"/>
    <dgm:cxn modelId="{D3D80E3D-47D1-424E-B3A6-1D9BB90044EA}" type="presParOf" srcId="{749F6735-2DB6-4804-B7FE-CA7CEB4702E4}" destId="{F4D48215-0859-45D1-B1C5-9C26EB8AAF29}" srcOrd="5" destOrd="0" presId="urn:microsoft.com/office/officeart/2005/8/layout/radial1"/>
    <dgm:cxn modelId="{F07E97CD-AC09-4F91-BFD9-78A31EAF6A98}" type="presParOf" srcId="{F4D48215-0859-45D1-B1C5-9C26EB8AAF29}" destId="{9E64953E-92E1-4995-8642-2ED6E43FDFCC}" srcOrd="0" destOrd="0" presId="urn:microsoft.com/office/officeart/2005/8/layout/radial1"/>
    <dgm:cxn modelId="{CCAF310B-1082-43B2-BCA1-85BB89244D7B}" type="presParOf" srcId="{749F6735-2DB6-4804-B7FE-CA7CEB4702E4}" destId="{331046AA-4BCF-474D-98FF-19BF947783AA}" srcOrd="6" destOrd="0" presId="urn:microsoft.com/office/officeart/2005/8/layout/radial1"/>
    <dgm:cxn modelId="{1DD30598-829C-4625-8BDE-07438665633F}" type="presParOf" srcId="{749F6735-2DB6-4804-B7FE-CA7CEB4702E4}" destId="{602AAD8F-A88F-414C-A298-B750BC8DEA65}" srcOrd="7" destOrd="0" presId="urn:microsoft.com/office/officeart/2005/8/layout/radial1"/>
    <dgm:cxn modelId="{B0E421BD-FE82-425A-94CE-6F1AAC0FD7E0}" type="presParOf" srcId="{602AAD8F-A88F-414C-A298-B750BC8DEA65}" destId="{06654144-865D-4A94-A20D-1D4A28540750}" srcOrd="0" destOrd="0" presId="urn:microsoft.com/office/officeart/2005/8/layout/radial1"/>
    <dgm:cxn modelId="{50932461-DC49-4196-AEED-744025617402}" type="presParOf" srcId="{749F6735-2DB6-4804-B7FE-CA7CEB4702E4}" destId="{7A8C74A3-9BCA-4437-AB50-B8B5304E66AE}" srcOrd="8" destOrd="0" presId="urn:microsoft.com/office/officeart/2005/8/layout/radial1"/>
    <dgm:cxn modelId="{9A4DC959-8E7C-4367-97E9-031A7A330BCE}" type="presParOf" srcId="{749F6735-2DB6-4804-B7FE-CA7CEB4702E4}" destId="{A2EAF6EB-BEA7-4EE9-9B61-ED1EB4061DB6}" srcOrd="9" destOrd="0" presId="urn:microsoft.com/office/officeart/2005/8/layout/radial1"/>
    <dgm:cxn modelId="{9325F891-D00B-4230-961B-CB487D9647DA}" type="presParOf" srcId="{A2EAF6EB-BEA7-4EE9-9B61-ED1EB4061DB6}" destId="{9E0C0DDE-F741-4C09-BB07-FE1E11122E1B}" srcOrd="0" destOrd="0" presId="urn:microsoft.com/office/officeart/2005/8/layout/radial1"/>
    <dgm:cxn modelId="{947E6970-39A4-45EC-B756-CD054537C922}" type="presParOf" srcId="{749F6735-2DB6-4804-B7FE-CA7CEB4702E4}" destId="{A4EE8606-4424-4424-B09C-FD229D52330B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9738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95725" y="0"/>
            <a:ext cx="2979738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C9DE9-FF3A-40C6-B0AF-3BBDD1F77484}" type="datetimeFigureOut">
              <a:rPr lang="ru-RU" smtClean="0"/>
              <a:t>18.01.2015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169400"/>
            <a:ext cx="2979738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95725" y="9169400"/>
            <a:ext cx="2979738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06A28-BF0B-4B10-8936-CB5DA84B3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6814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0055" cy="482679"/>
          </a:xfrm>
          <a:prstGeom prst="rect">
            <a:avLst/>
          </a:prstGeom>
        </p:spPr>
        <p:txBody>
          <a:bodyPr vert="horz" lIns="94458" tIns="47229" rIns="94458" bIns="4722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95404" y="0"/>
            <a:ext cx="2980055" cy="482679"/>
          </a:xfrm>
          <a:prstGeom prst="rect">
            <a:avLst/>
          </a:prstGeom>
        </p:spPr>
        <p:txBody>
          <a:bodyPr vert="horz" lIns="94458" tIns="47229" rIns="94458" bIns="47229" rtlCol="0"/>
          <a:lstStyle>
            <a:lvl1pPr algn="r">
              <a:defRPr sz="1200"/>
            </a:lvl1pPr>
          </a:lstStyle>
          <a:p>
            <a:fld id="{CEF9168D-D05E-4600-872B-6C44832FA23E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25525" y="723900"/>
            <a:ext cx="4826000" cy="3619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458" tIns="47229" rIns="94458" bIns="4722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7705" y="4585454"/>
            <a:ext cx="5501640" cy="4344115"/>
          </a:xfrm>
          <a:prstGeom prst="rect">
            <a:avLst/>
          </a:prstGeom>
        </p:spPr>
        <p:txBody>
          <a:bodyPr vert="horz" lIns="94458" tIns="47229" rIns="94458" bIns="4722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69233"/>
            <a:ext cx="2980055" cy="482679"/>
          </a:xfrm>
          <a:prstGeom prst="rect">
            <a:avLst/>
          </a:prstGeom>
        </p:spPr>
        <p:txBody>
          <a:bodyPr vert="horz" lIns="94458" tIns="47229" rIns="94458" bIns="4722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95404" y="9169233"/>
            <a:ext cx="2980055" cy="482679"/>
          </a:xfrm>
          <a:prstGeom prst="rect">
            <a:avLst/>
          </a:prstGeom>
        </p:spPr>
        <p:txBody>
          <a:bodyPr vert="horz" lIns="94458" tIns="47229" rIns="94458" bIns="47229" rtlCol="0" anchor="b"/>
          <a:lstStyle>
            <a:lvl1pPr algn="r">
              <a:defRPr sz="1200"/>
            </a:lvl1pPr>
          </a:lstStyle>
          <a:p>
            <a:fld id="{70EA3863-42B7-449F-B90B-D9DC4244E7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568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3863-42B7-449F-B90B-D9DC4244E70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629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3863-42B7-449F-B90B-D9DC4244E707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538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A3863-42B7-449F-B90B-D9DC4244E707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115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в 5 классе по русскому языку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– «Прямое и переносное значение слова»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разработки – учитель русского языка и литературы высшей категории </a:t>
            </a:r>
          </a:p>
          <a:p>
            <a:pPr marL="0" indent="0" algn="ctr">
              <a:buNone/>
            </a:pP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Борискова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Божена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Борисовна,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МОУ СОШ № 36 г. Ярославля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33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16632"/>
            <a:ext cx="6779096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Толковые словари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 descr="obl_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2000" contrast="42000"/>
          </a:blip>
          <a:srcRect/>
          <a:stretch>
            <a:fillRect/>
          </a:stretch>
        </p:blipFill>
        <p:spPr bwMode="auto">
          <a:xfrm>
            <a:off x="2987824" y="1290717"/>
            <a:ext cx="2527133" cy="4132549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6187"/>
            <a:ext cx="2304256" cy="301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56992"/>
            <a:ext cx="2265040" cy="317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24762"/>
            <a:ext cx="2151364" cy="29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709" y="1124744"/>
            <a:ext cx="2798440" cy="2798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236" y="3538688"/>
            <a:ext cx="2347913" cy="323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 и п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носное зн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слов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Теплота – 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нагретое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чего-нибудь: </a:t>
            </a:r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дом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дали тепло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слова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Теплота –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сердечное, доброе отношение: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душевное тепло</a:t>
            </a:r>
          </a:p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ереносное значение слова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30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26360" y="3390427"/>
            <a:ext cx="3960440" cy="27363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Многозначным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Слово может быть</a:t>
            </a:r>
            <a:endParaRPr lang="ru-RU" dirty="0">
              <a:solidFill>
                <a:srgbClr val="FFFF00"/>
              </a:solidFill>
            </a:endParaRPr>
          </a:p>
        </p:txBody>
      </p:sp>
      <p:cxnSp>
        <p:nvCxnSpPr>
          <p:cNvPr id="11" name="Прямая со стрелкой 10"/>
          <p:cNvCxnSpPr>
            <a:stCxn id="9" idx="2"/>
          </p:cNvCxnSpPr>
          <p:nvPr/>
        </p:nvCxnSpPr>
        <p:spPr>
          <a:xfrm>
            <a:off x="4572000" y="1988840"/>
            <a:ext cx="2134580" cy="136872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262572" y="1988840"/>
            <a:ext cx="2309428" cy="144073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457200" y="3429571"/>
            <a:ext cx="3826768" cy="2697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Однозначным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4048" y="3356992"/>
            <a:ext cx="3888432" cy="33843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FF00"/>
                </a:solidFill>
              </a:rPr>
              <a:t>Переносное значение</a:t>
            </a:r>
          </a:p>
          <a:p>
            <a:pPr algn="ctr"/>
            <a:r>
              <a:rPr lang="ru-RU" sz="3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(переносит прямое значение на другой предмет)</a:t>
            </a:r>
            <a:endParaRPr lang="ru-RU" sz="36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79512" y="3357562"/>
            <a:ext cx="4032448" cy="33838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FFFF00"/>
                </a:solidFill>
              </a:rPr>
              <a:t>Прямое значение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(прямо указывает на предмет, действие, явление)</a:t>
            </a:r>
            <a:endParaRPr lang="ru-RU" sz="36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</a:rPr>
              <a:t>Многозначное слово может иметь</a:t>
            </a:r>
            <a:endParaRPr lang="ru-RU" dirty="0">
              <a:solidFill>
                <a:srgbClr val="FFFF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427984" y="1772816"/>
            <a:ext cx="2749234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8" idx="0"/>
          </p:cNvCxnSpPr>
          <p:nvPr/>
        </p:nvCxnSpPr>
        <p:spPr>
          <a:xfrm flipH="1">
            <a:off x="2195736" y="1916832"/>
            <a:ext cx="2376264" cy="14407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0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образом создается перенос?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90795638"/>
              </p:ext>
            </p:extLst>
          </p:nvPr>
        </p:nvGraphicFramePr>
        <p:xfrm>
          <a:off x="0" y="1173361"/>
          <a:ext cx="9144000" cy="5440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5190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0"/>
            <a:ext cx="4572000" cy="2780928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Перенос значения по сходству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http://i3.imgbb.ru/img8/f/8/3/f8310f02be28c0709659f008cb88bfeb_h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584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oft-free.ru/images/stories/5dsf10sdf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974447"/>
            <a:ext cx="4499992" cy="3883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Перенос значения по сходству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1"/>
            <a:ext cx="4680520" cy="1872208"/>
          </a:xfrm>
        </p:spPr>
        <p:txBody>
          <a:bodyPr/>
          <a:lstStyle/>
          <a:p>
            <a:r>
              <a:rPr lang="ru-RU" dirty="0" smtClean="0"/>
              <a:t>формы предметов</a:t>
            </a:r>
          </a:p>
          <a:p>
            <a:r>
              <a:rPr lang="ru-RU" dirty="0" smtClean="0"/>
              <a:t>выполняемых функций</a:t>
            </a:r>
          </a:p>
          <a:p>
            <a:r>
              <a:rPr lang="ru-RU" dirty="0" smtClean="0"/>
              <a:t>аналогии движения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519" y="3293541"/>
            <a:ext cx="3779912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netauto.ru/uploads/posts/2013-02/1361467583_karkasnye_dvorniki_10_12_19_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1268760"/>
            <a:ext cx="4286250" cy="3209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404664"/>
            <a:ext cx="3816424" cy="3507204"/>
          </a:xfrm>
          <a:prstGeom prst="rect">
            <a:avLst/>
          </a:prstGeom>
        </p:spPr>
      </p:pic>
      <p:sp>
        <p:nvSpPr>
          <p:cNvPr id="3" name="Волна 2"/>
          <p:cNvSpPr/>
          <p:nvPr/>
        </p:nvSpPr>
        <p:spPr>
          <a:xfrm>
            <a:off x="2051720" y="4221088"/>
            <a:ext cx="5112568" cy="187220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Италии  — улитка.</a:t>
            </a:r>
            <a:b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50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олна 1"/>
          <p:cNvSpPr/>
          <p:nvPr/>
        </p:nvSpPr>
        <p:spPr>
          <a:xfrm>
            <a:off x="611560" y="4437112"/>
            <a:ext cx="7596336" cy="191683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Швеции — слон.</a:t>
            </a:r>
            <a:b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Архив материалов - Персональный сайт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978" y="476672"/>
            <a:ext cx="4395251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97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олна 1"/>
          <p:cNvSpPr/>
          <p:nvPr/>
        </p:nvSpPr>
        <p:spPr>
          <a:xfrm>
            <a:off x="683568" y="4645202"/>
            <a:ext cx="6552728" cy="195215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Тайване — мышка.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&quot;Красавица мышка&quot; - Конспект занятия по лепке в средней группе - 13 Мая 2012 - MATVEJK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" t="7708" r="2937" b="9942"/>
          <a:stretch/>
        </p:blipFill>
        <p:spPr bwMode="auto">
          <a:xfrm>
            <a:off x="2715491" y="1136073"/>
            <a:ext cx="3112654" cy="313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58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3568" y="2428868"/>
            <a:ext cx="8060432" cy="242088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урока.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500570"/>
            <a:ext cx="8964488" cy="2186030"/>
          </a:xfrm>
        </p:spPr>
        <p:txBody>
          <a:bodyPr>
            <a:normAutofit fontScale="77500" lnSpcReduction="20000"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</a:t>
            </a: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</a:t>
            </a: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ная р</a:t>
            </a:r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бота.</a:t>
            </a:r>
          </a:p>
          <a:p>
            <a:r>
              <a:rPr lang="ru-RU" sz="4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роверка домашнего задания </a:t>
            </a:r>
          </a:p>
          <a:p>
            <a:r>
              <a:rPr lang="ru-RU" sz="4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(работа в парах).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Терминологический диктант (Т/Д).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0"/>
            <a:ext cx="2843808" cy="302433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2" descr="C:\Users\ВВ\Desktop\ККИДППО\Кафедра\Курсы\Сборник презентаций\Для презентаций\Клипарт\00000297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29208"/>
            <a:ext cx="2736304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олна 3"/>
          <p:cNvSpPr/>
          <p:nvPr/>
        </p:nvSpPr>
        <p:spPr>
          <a:xfrm>
            <a:off x="971600" y="3933056"/>
            <a:ext cx="6264696" cy="201622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Венгрии —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червяк, гусеница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Паучки и жучки картинки gif анимации смайлики рисунки аватарки Паучки и жучки скачать бесплатно - Мир животных 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238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Божья коровка пчелки гусеницы анимация 4 - clipartis Jimdo-Page. Скачать бесплатно фото, картинки, обои, рисунки, иконки, клипар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4744"/>
            <a:ext cx="299181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14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404664"/>
            <a:ext cx="5938019" cy="4462659"/>
          </a:xfrm>
          <a:prstGeom prst="rect">
            <a:avLst/>
          </a:prstGeom>
        </p:spPr>
      </p:pic>
      <p:sp>
        <p:nvSpPr>
          <p:cNvPr id="5" name="Волна 4"/>
          <p:cNvSpPr/>
          <p:nvPr/>
        </p:nvSpPr>
        <p:spPr>
          <a:xfrm>
            <a:off x="611560" y="5157192"/>
            <a:ext cx="8280920" cy="1368152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Финляндии — кошачий хвост.</a:t>
            </a:r>
          </a:p>
        </p:txBody>
      </p:sp>
    </p:spTree>
    <p:extLst>
      <p:ext uri="{BB962C8B-B14F-4D97-AF65-F5344CB8AC3E}">
        <p14:creationId xmlns:p14="http://schemas.microsoft.com/office/powerpoint/2010/main" val="66380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260648"/>
            <a:ext cx="4230991" cy="4761389"/>
          </a:xfrm>
          <a:prstGeom prst="rect">
            <a:avLst/>
          </a:prstGeom>
        </p:spPr>
      </p:pic>
      <p:sp>
        <p:nvSpPr>
          <p:cNvPr id="3" name="Волна 2"/>
          <p:cNvSpPr/>
          <p:nvPr/>
        </p:nvSpPr>
        <p:spPr>
          <a:xfrm>
            <a:off x="251520" y="3068960"/>
            <a:ext cx="4464496" cy="345638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Нидерландах — </a:t>
            </a:r>
            <a:endParaRPr lang="ru-RU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обезьяний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хвостик.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44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88640"/>
            <a:ext cx="6191250" cy="4933950"/>
          </a:xfrm>
          <a:prstGeom prst="rect">
            <a:avLst/>
          </a:prstGeom>
        </p:spPr>
      </p:pic>
      <p:sp>
        <p:nvSpPr>
          <p:cNvPr id="3" name="Волна 2"/>
          <p:cNvSpPr/>
          <p:nvPr/>
        </p:nvSpPr>
        <p:spPr>
          <a:xfrm>
            <a:off x="1526779" y="5301208"/>
            <a:ext cx="5976664" cy="1224136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Греции – мало макарон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94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88640"/>
            <a:ext cx="5184576" cy="3888432"/>
          </a:xfrm>
          <a:prstGeom prst="rect">
            <a:avLst/>
          </a:prstGeom>
        </p:spPr>
      </p:pic>
      <p:sp>
        <p:nvSpPr>
          <p:cNvPr id="3" name="Волна 2"/>
          <p:cNvSpPr/>
          <p:nvPr/>
        </p:nvSpPr>
        <p:spPr>
          <a:xfrm>
            <a:off x="1619672" y="4293096"/>
            <a:ext cx="6048672" cy="220486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Израиле -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штрудель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85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260648"/>
            <a:ext cx="5938019" cy="4456562"/>
          </a:xfrm>
          <a:prstGeom prst="rect">
            <a:avLst/>
          </a:prstGeom>
        </p:spPr>
      </p:pic>
      <p:sp>
        <p:nvSpPr>
          <p:cNvPr id="3" name="Волна 2"/>
          <p:cNvSpPr/>
          <p:nvPr/>
        </p:nvSpPr>
        <p:spPr>
          <a:xfrm>
            <a:off x="1835696" y="5157192"/>
            <a:ext cx="6264696" cy="151216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России, на Украине - собака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23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32656"/>
            <a:ext cx="4430220" cy="4450858"/>
          </a:xfrm>
          <a:prstGeom prst="rect">
            <a:avLst/>
          </a:prstGeom>
        </p:spPr>
      </p:pic>
      <p:pic>
        <p:nvPicPr>
          <p:cNvPr id="6" name="Picture 2" descr="Верный пес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529" y="2420888"/>
            <a:ext cx="3726027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72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894851"/>
            <a:ext cx="8229600" cy="29557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5400" dirty="0" smtClean="0"/>
          </a:p>
          <a:p>
            <a:pPr marL="0" indent="0">
              <a:buNone/>
            </a:pPr>
            <a:r>
              <a:rPr lang="ru-RU" sz="5400" dirty="0" smtClean="0"/>
              <a:t>Включен</a:t>
            </a:r>
            <a:r>
              <a:rPr lang="ru-RU" sz="5400" dirty="0" smtClean="0">
                <a:solidFill>
                  <a:srgbClr val="C00000"/>
                </a:solidFill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азбуку Морзе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rgbClr val="C00000"/>
                </a:solidFill>
              </a:rPr>
              <a:t>· − − · − ·</a:t>
            </a:r>
            <a:endParaRPr lang="ru-RU" sz="5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41"/>
            <a:ext cx="4978985" cy="4978985"/>
          </a:xfrm>
          <a:prstGeom prst="rect">
            <a:avLst/>
          </a:prstGeom>
        </p:spPr>
      </p:pic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4860032" y="1628800"/>
            <a:ext cx="4032447" cy="1440160"/>
          </a:xfrm>
          <a:prstGeom prst="round2Same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tomlinson@bbn-tenexa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88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Распредели словосочетания в два столбика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1"/>
            <a:ext cx="9144000" cy="2448272"/>
          </a:xfrm>
        </p:spPr>
        <p:txBody>
          <a:bodyPr/>
          <a:lstStyle/>
          <a:p>
            <a:r>
              <a:rPr lang="ru-RU" dirty="0" smtClean="0"/>
              <a:t>Тихий голос, светлые мысли, золотой ребенок, умный взгляд, сапфировый перстень, светлые локоны, тяжелый характер, хрустальный бокал, тяжелый портфель, хрустальный голос 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3645024"/>
            <a:ext cx="4320480" cy="32129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Прямое значение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23520" y="3645024"/>
            <a:ext cx="4320480" cy="32129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Переносное значение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себя!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0" y="1417638"/>
            <a:ext cx="4495800" cy="507342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Прямое значение</a:t>
            </a:r>
          </a:p>
          <a:p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Тихий голос</a:t>
            </a:r>
          </a:p>
          <a:p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Умный взгляд</a:t>
            </a:r>
          </a:p>
          <a:p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Сапфировый перстень</a:t>
            </a:r>
          </a:p>
          <a:p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Светлые локоны</a:t>
            </a:r>
          </a:p>
          <a:p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Хрустальный бокал</a:t>
            </a:r>
          </a:p>
          <a:p>
            <a:r>
              <a:rPr lang="ru-RU" sz="3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Тяжёлый портфель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4008" y="1446238"/>
            <a:ext cx="4499992" cy="504482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Переносное значение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Светлые мысли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ребёнок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Тяжёлый характер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Хрустальный голос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предложения с любыми словосочетаниями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71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316288" cy="4525963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вопросов 1.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в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б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в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в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– а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82269" y="1614487"/>
            <a:ext cx="4316288" cy="4525963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вопросов 2.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а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в 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а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в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– а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42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художественной выразительности, созданные на основе переноса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600201"/>
            <a:ext cx="3491880" cy="2620888"/>
          </a:xfrm>
        </p:spPr>
        <p:txBody>
          <a:bodyPr/>
          <a:lstStyle/>
          <a:p>
            <a:r>
              <a:rPr lang="ru-RU" sz="32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Метафора</a:t>
            </a:r>
          </a:p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Олицетворение</a:t>
            </a:r>
          </a:p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Эпитет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47864" y="3212976"/>
            <a:ext cx="5796136" cy="3157811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Улыбнулись со(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н,нн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бере_ки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Ра_тр_пали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ш_лковые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косы,</a:t>
            </a:r>
          </a:p>
          <a:p>
            <a:pPr mar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Ш_лестят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з_лёные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сере_ки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г_рят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с_ребряные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росы.</a:t>
            </a:r>
          </a:p>
          <a:p>
            <a:pPr marL="0" indent="0"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С.А. Есенин</a:t>
            </a:r>
          </a:p>
        </p:txBody>
      </p:sp>
    </p:spTree>
    <p:extLst>
      <p:ext uri="{BB962C8B-B14F-4D97-AF65-F5344CB8AC3E}">
        <p14:creationId xmlns:p14="http://schemas.microsoft.com/office/powerpoint/2010/main" val="38887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10" y="116632"/>
            <a:ext cx="8880985" cy="6660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48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0"/>
            <a:ext cx="8230313" cy="229229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85993"/>
            <a:ext cx="3186106" cy="1785950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r>
              <a:rPr lang="ru-RU" sz="33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Метафора</a:t>
            </a:r>
          </a:p>
          <a:p>
            <a:r>
              <a:rPr lang="ru-RU" sz="33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Олицетворение</a:t>
            </a:r>
          </a:p>
          <a:p>
            <a:r>
              <a:rPr lang="ru-RU" sz="33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Эпитет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3571868" y="2357430"/>
            <a:ext cx="5357850" cy="4054485"/>
          </a:xfrm>
        </p:spPr>
        <p:txBody>
          <a:bodyPr>
            <a:normAutofit fontScale="85000" lnSpcReduction="10000"/>
          </a:bodyPr>
          <a:lstStyle/>
          <a:p>
            <a:pPr algn="r">
              <a:lnSpc>
                <a:spcPct val="150000"/>
              </a:lnSpc>
              <a:buNone/>
            </a:pP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Улыбнулись сонные березки, </a:t>
            </a:r>
          </a:p>
          <a:p>
            <a:pPr algn="r">
              <a:lnSpc>
                <a:spcPct val="150000"/>
              </a:lnSpc>
              <a:buNone/>
            </a:pP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Растрепали шелковые косы,</a:t>
            </a:r>
          </a:p>
          <a:p>
            <a:pPr>
              <a:lnSpc>
                <a:spcPct val="150000"/>
              </a:lnSpc>
              <a:buNone/>
            </a:pP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      Шелестят зелёные сережки, </a:t>
            </a:r>
          </a:p>
          <a:p>
            <a:pPr algn="r">
              <a:lnSpc>
                <a:spcPct val="150000"/>
              </a:lnSpc>
              <a:buNone/>
            </a:pPr>
            <a:r>
              <a:rPr lang="ru-RU" sz="3300" b="1" i="1" dirty="0" smtClean="0">
                <a:latin typeface="Times New Roman" pitchFamily="18" charset="0"/>
                <a:cs typeface="Times New Roman" pitchFamily="18" charset="0"/>
              </a:rPr>
              <a:t>И горят серебряные росы.</a:t>
            </a:r>
          </a:p>
          <a:p>
            <a:pPr algn="r">
              <a:lnSpc>
                <a:spcPct val="150000"/>
              </a:lnSpc>
              <a:buNone/>
            </a:pP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С.А. Есенин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467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5" y="41751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Взаимопроверка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514116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Березки улыбнулись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олицетворение</a:t>
            </a:r>
          </a:p>
          <a:p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Растрепали косы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олицетворение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Шёлковые косы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эпитет</a:t>
            </a:r>
          </a:p>
          <a:p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Серебряные росы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эпитет</a:t>
            </a:r>
          </a:p>
          <a:p>
            <a:r>
              <a:rPr lang="ru-RU" sz="3600" b="1" dirty="0" smtClean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Шелестят </a:t>
            </a:r>
            <a:r>
              <a:rPr lang="ru-RU" sz="36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зеленые сережки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метафора</a:t>
            </a:r>
          </a:p>
          <a:p>
            <a:r>
              <a:rPr lang="ru-RU" sz="3600" b="1" dirty="0">
                <a:solidFill>
                  <a:srgbClr val="FF66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Горят серебряные росы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метафора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937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в паре с текстами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55688"/>
            <a:ext cx="6743986" cy="5232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19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59" y="620688"/>
            <a:ext cx="7590610" cy="568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 descr="C:\Users\Солнышко\Pictures\Луга\09b58fb348d77f166999601c3cc77c6059187bc7.previe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03" y="620688"/>
            <a:ext cx="8202500" cy="568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Солнышко\Pictures\Луга\449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85725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Солнышко\Pictures\Луга\1291379339_summer-meadow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63419"/>
            <a:ext cx="8603353" cy="661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zvuk_svobody..._-_pod_etu_muzyku_vspominayu_to_leto....to_pole...to_ogromnoe_pole_na_kotorom_my_gulyal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1959" y="5949280"/>
            <a:ext cx="609600" cy="609600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0012"/>
            <a:ext cx="8928992" cy="6693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876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957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0012"/>
            <a:ext cx="8928992" cy="6693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99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Значение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Многозначное, переносное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Сравнивает, оживляет, рисует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Помогает представить явление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Образ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36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4348" y="1285860"/>
            <a:ext cx="8001056" cy="491172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Метафора.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Красивая, скрытая.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Сближает, сравнивает, украшает.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Создаёт неповторимый образ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Arial Narrow" pitchFamily="34" charset="0"/>
              </a:rPr>
              <a:t>Троп.</a:t>
            </a:r>
          </a:p>
          <a:p>
            <a:pPr algn="ctr"/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060" y="32618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Осинкам холодно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036496" cy="583264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солнеч_ный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осен_ю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опушк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леса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с_брались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м_л_дые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цветные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осинки,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густо,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к другой,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как_будто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лесу,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стало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хол_дно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они вышли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п_грет_ся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солнышко, на опушку.</a:t>
            </a:r>
          </a:p>
          <a:p>
            <a:pPr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	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в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д_р_внях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выход_т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пос_деть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з_валинк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отдохнуть,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п_г_ворить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трудово_о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дня.</a:t>
            </a:r>
          </a:p>
          <a:p>
            <a:pPr algn="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М. Пришвин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6154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244280" cy="4525963"/>
          </a:xfrm>
        </p:spPr>
        <p:txBody>
          <a:bodyPr/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вопросов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а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б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в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б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– а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16288" cy="4525963"/>
          </a:xfrm>
        </p:spPr>
        <p:txBody>
          <a:bodyPr/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вопросов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– в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– б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а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– в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– б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66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Осинкам холодно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солне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чн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осен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опушк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брались м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дые разн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цветные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осинки, густо, одна к другой, </a:t>
            </a:r>
            <a:r>
              <a:rPr lang="ru-RU" sz="36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будто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там, в лесу, стало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хол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они вышли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грет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солнышко, на опушку.</a:t>
            </a:r>
          </a:p>
          <a:p>
            <a:pPr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	Так иногда 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внях выход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деть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валинк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отдохнуть,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ворить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дня.</a:t>
            </a:r>
          </a:p>
          <a:p>
            <a:pPr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М. Пришвин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572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625256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Осинкам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холодно</a:t>
            </a:r>
            <a:b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06090"/>
            <a:ext cx="9134226" cy="615191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		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солнечный день осенью на опушке леса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собрались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молодые разноцветные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осинки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густо,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к другой, как будто им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лесу,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холодно,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они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вышли погреться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солнышко, на опушку.</a:t>
            </a:r>
          </a:p>
          <a:p>
            <a:pPr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Так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в деревнях выходят люди посидеть на завалинке, отдохнуть, поговорить после трудового дня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М. Пришвин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04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Я.Житель города- я.р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08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9397" y="1690085"/>
            <a:ext cx="8229600" cy="4525963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</a:rPr>
              <a:t>Выполнить работу на листочках</a:t>
            </a:r>
          </a:p>
          <a:p>
            <a:r>
              <a:rPr lang="ru-RU" sz="4400" b="1" i="1" dirty="0" smtClean="0">
                <a:solidFill>
                  <a:srgbClr val="C00000"/>
                </a:solidFill>
              </a:rPr>
              <a:t>Подготовиться к контрольной работе по материалам справочника, словаря, учебника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704918"/>
            <a:ext cx="2411760" cy="226774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2" descr="C:\Users\ВВ\Desktop\ККИДППО\Кафедра\Курсы\Сборник презентаций\Для презентаций\Клипарт\00000297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19672" cy="1704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имеет …… и …. значение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 названия происходит, если….</a:t>
            </a:r>
          </a:p>
          <a:p>
            <a:pPr lvl="0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узнал(а), …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 особенно получилось…</a:t>
            </a:r>
          </a:p>
          <a:p>
            <a:pPr lvl="0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испытывал(а) трудности, когда…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91264" cy="64533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свою работу, продолжив фразу:</a:t>
            </a:r>
            <a:endParaRPr lang="ru-RU" sz="36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работал…..(хорошо, отлично, удовлетворительно)</a:t>
            </a:r>
          </a:p>
          <a:p>
            <a:pPr lvl="0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думаю, что мог бы работать ….</a:t>
            </a:r>
          </a:p>
          <a:p>
            <a:pPr lvl="0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работу на уроке я ставлю себе оценку …..</a:t>
            </a:r>
          </a:p>
          <a:p>
            <a:pPr marL="0" indent="0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каких явлениях лексики не спрашивалось в тестах?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 работы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– 20 </a:t>
            </a:r>
            <a:r>
              <a:rPr lang="ru-RU" dirty="0"/>
              <a:t>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«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– 18 – оценка «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– 14 – оценка «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– 9 – оценка «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омонимы?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паронимы?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204864"/>
            <a:ext cx="4211960" cy="396044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52745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624"/>
            <a:ext cx="6696744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1115616" y="5589240"/>
            <a:ext cx="6696744" cy="1080120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Терминологический диктант</a:t>
            </a:r>
            <a:endParaRPr lang="ru-RU" sz="3600" b="1" dirty="0"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91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4176464" cy="58092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Взаимопроверка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Лексикология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Лексика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Лексическое значение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Однозначное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Многозначное</a:t>
            </a:r>
          </a:p>
          <a:p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 словарь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4" y="2714620"/>
            <a:ext cx="3643306" cy="342574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Горизонтальный свиток 4"/>
          <p:cNvSpPr/>
          <p:nvPr/>
        </p:nvSpPr>
        <p:spPr>
          <a:xfrm>
            <a:off x="611560" y="4941168"/>
            <a:ext cx="4176464" cy="1728192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6 - оценка «5»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5 - оценка «4»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– 4 - оценка «3»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2023"/>
            <a:ext cx="9252520" cy="804689"/>
          </a:xfrm>
        </p:spPr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  <a:latin typeface="Arial Black" pitchFamily="34" charset="0"/>
              </a:rPr>
              <a:t>Прочитайте стихотворение</a:t>
            </a:r>
            <a:endParaRPr lang="ru-RU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933887"/>
              </p:ext>
            </p:extLst>
          </p:nvPr>
        </p:nvGraphicFramePr>
        <p:xfrm>
          <a:off x="467544" y="801886"/>
          <a:ext cx="8147248" cy="5949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47248"/>
              </a:tblGrid>
              <a:tr h="5949280">
                <a:tc>
                  <a:txBody>
                    <a:bodyPr/>
                    <a:lstStyle/>
                    <a:p>
                      <a:pPr algn="l"/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4000" b="1" dirty="0" smtClean="0">
                          <a:effectLst/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Мне </a:t>
                      </a:r>
                      <a:r>
                        <a:rPr lang="ru-RU" sz="4000" b="1" dirty="0">
                          <a:effectLst/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не хватает </a:t>
                      </a:r>
                      <a:r>
                        <a:rPr lang="ru-RU" sz="4000" b="1" dirty="0" smtClean="0">
                          <a:effectLst/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теплоты</a:t>
                      </a: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</a:t>
                      </a:r>
                      <a:r>
                        <a:rPr lang="ru-RU" sz="4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</a:t>
                      </a:r>
                      <a:endParaRPr lang="ru-RU" sz="4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Сказала мама дочке</a:t>
                      </a:r>
                      <a:r>
                        <a:rPr lang="ru-RU" sz="4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4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Дочь удивилась: </a:t>
                      </a: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4000" b="1" dirty="0" smtClean="0">
                          <a:effectLst/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Мерзнешь </a:t>
                      </a:r>
                      <a:r>
                        <a:rPr lang="ru-RU" sz="4000" b="1" dirty="0">
                          <a:effectLst/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ты</a:t>
                      </a:r>
                      <a:endParaRPr lang="ru-RU" sz="4800" b="1" dirty="0">
                        <a:effectLst/>
                        <a:latin typeface="Monotype Corsiva" panose="03010101010201010101" pitchFamily="66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4000" b="1" dirty="0">
                          <a:effectLst/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 И в летние денечки</a:t>
                      </a: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?»</a:t>
                      </a:r>
                      <a:endParaRPr lang="ru-RU" sz="4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r>
                        <a:rPr lang="ru-RU" sz="4000" b="1" dirty="0">
                          <a:effectLst/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Ты не поймешь, еще </a:t>
                      </a:r>
                      <a:r>
                        <a:rPr lang="ru-RU" sz="4000" b="1" dirty="0" smtClean="0">
                          <a:effectLst/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мала</a:t>
                      </a:r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– </a:t>
                      </a:r>
                      <a:endParaRPr lang="ru-RU" sz="4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kern="12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Вздохнула мать устало.</a:t>
                      </a:r>
                    </a:p>
                    <a:p>
                      <a:pPr algn="l"/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дочь кричит</a:t>
                      </a:r>
                      <a:r>
                        <a:rPr lang="ru-RU" sz="4000" b="1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l"/>
                      <a:r>
                        <a:rPr lang="ru-RU" sz="4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</a:t>
                      </a:r>
                      <a:r>
                        <a:rPr lang="ru-RU" sz="4000" b="1" dirty="0" smtClean="0">
                          <a:effectLst/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ru-RU" sz="4000" b="1" dirty="0">
                          <a:effectLst/>
                          <a:latin typeface="Monotype Corsiva" panose="03010101010201010101" pitchFamily="66" charset="0"/>
                          <a:cs typeface="Times New Roman" panose="02020603050405020304" pitchFamily="18" charset="0"/>
                        </a:rPr>
                        <a:t>поняла! </a:t>
                      </a: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4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40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тащит одеяло.</a:t>
                      </a:r>
                      <a:endParaRPr lang="ru-RU" sz="4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8" y="428604"/>
            <a:ext cx="9129832" cy="607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7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1382</TotalTime>
  <Words>708</Words>
  <Application>Microsoft Office PowerPoint</Application>
  <PresentationFormat>Экран (4:3)</PresentationFormat>
  <Paragraphs>200</Paragraphs>
  <Slides>45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2" baseType="lpstr">
      <vt:lpstr>Arial</vt:lpstr>
      <vt:lpstr>Arial Black</vt:lpstr>
      <vt:lpstr>Arial Narrow</vt:lpstr>
      <vt:lpstr>Calibri</vt:lpstr>
      <vt:lpstr>Monotype Corsiva</vt:lpstr>
      <vt:lpstr>Times New Roman</vt:lpstr>
      <vt:lpstr>Тема Office</vt:lpstr>
      <vt:lpstr>Презентация PowerPoint</vt:lpstr>
      <vt:lpstr>Дата урока.</vt:lpstr>
      <vt:lpstr>Самопроверка</vt:lpstr>
      <vt:lpstr>Самопроверка</vt:lpstr>
      <vt:lpstr>О каких явлениях лексики не спрашивалось в тестах?</vt:lpstr>
      <vt:lpstr>Презентация PowerPoint</vt:lpstr>
      <vt:lpstr>Взаимопроверка</vt:lpstr>
      <vt:lpstr>Прочитайте стихотворение</vt:lpstr>
      <vt:lpstr>Презентация PowerPoint</vt:lpstr>
      <vt:lpstr>Толковые словари</vt:lpstr>
      <vt:lpstr>Прямое и переносное значение слов</vt:lpstr>
      <vt:lpstr>Слово может быть</vt:lpstr>
      <vt:lpstr>Многозначное слово может иметь</vt:lpstr>
      <vt:lpstr>Каким образом создается перенос?</vt:lpstr>
      <vt:lpstr>Перенос значения по сходству</vt:lpstr>
      <vt:lpstr>Перенос значения по сходству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Распредели словосочетания в два столбика </vt:lpstr>
      <vt:lpstr>Проверь себя!</vt:lpstr>
      <vt:lpstr>Средства художественной выразительности, созданные на основе переноса</vt:lpstr>
      <vt:lpstr>Презентация PowerPoint</vt:lpstr>
      <vt:lpstr>Презентация PowerPoint</vt:lpstr>
      <vt:lpstr>Взаимопроверка</vt:lpstr>
      <vt:lpstr>Работа в паре с текстами</vt:lpstr>
      <vt:lpstr>Презентация PowerPoint</vt:lpstr>
      <vt:lpstr>Презентация PowerPoint</vt:lpstr>
      <vt:lpstr>Синквейн</vt:lpstr>
      <vt:lpstr>Синквейн</vt:lpstr>
      <vt:lpstr>Осинкам холодно</vt:lpstr>
      <vt:lpstr>Осинкам холодно</vt:lpstr>
      <vt:lpstr> Осинкам холодно </vt:lpstr>
      <vt:lpstr>Презентация PowerPoint</vt:lpstr>
      <vt:lpstr>Домашнее задание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Переносное значение слова</dc:title>
  <dc:creator>User</dc:creator>
  <cp:lastModifiedBy>User</cp:lastModifiedBy>
  <cp:revision>170</cp:revision>
  <cp:lastPrinted>2014-11-25T11:25:53Z</cp:lastPrinted>
  <dcterms:modified xsi:type="dcterms:W3CDTF">2015-01-18T12:33:49Z</dcterms:modified>
</cp:coreProperties>
</file>