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6" r:id="rId10"/>
    <p:sldId id="267" r:id="rId11"/>
    <p:sldId id="271" r:id="rId12"/>
    <p:sldId id="272" r:id="rId13"/>
    <p:sldId id="273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9F8F0E0-310F-425C-A296-0B72F31AC9E4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C79901-3911-4C9B-8A01-F5F50D182C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140968"/>
            <a:ext cx="7695215" cy="3046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Угол</a:t>
            </a:r>
            <a:endParaRPr lang="en-US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Чертёжный треугольник</a:t>
            </a:r>
          </a:p>
          <a:p>
            <a:pPr algn="ctr"/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7" name="Picture 2" descr="http://mags73.ru/mag1/data/big/210153_x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5576" y="278195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Ольга\Desktop\ШЕВЧЕНКО ОА\анимации\proffes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09" y="428288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 rot="1816581">
            <a:off x="5183434" y="4815276"/>
            <a:ext cx="486451" cy="476489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 rot="19322172">
            <a:off x="6107253" y="1436358"/>
            <a:ext cx="486451" cy="476489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" descr="http://mags73.ru/mag1/data/big/210153_x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7094">
            <a:off x="5422249" y="3551867"/>
            <a:ext cx="2409160" cy="24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mags73.ru/mag1/data/big/210153_x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4397">
            <a:off x="4982751" y="1647484"/>
            <a:ext cx="2409160" cy="24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mags73.ru/mag1/data/big/210153_x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52507">
            <a:off x="1317842" y="2823549"/>
            <a:ext cx="2409160" cy="24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mags73.ru/mag1/data/big/210153_x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7687">
            <a:off x="1451187" y="1682254"/>
            <a:ext cx="2409160" cy="24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№ 1621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97939" y="5042554"/>
            <a:ext cx="180020" cy="16916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6108" y="1337147"/>
            <a:ext cx="2155559" cy="119175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42729" y="1318236"/>
            <a:ext cx="1555404" cy="20387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15616" y="3645024"/>
            <a:ext cx="1512168" cy="19442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627784" y="3838511"/>
            <a:ext cx="1430033" cy="17507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004048" y="1333249"/>
            <a:ext cx="1403887" cy="101563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408204" y="1306642"/>
            <a:ext cx="1764196" cy="23543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16324" y="5127138"/>
            <a:ext cx="2142013" cy="1288877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070583" y="3209999"/>
            <a:ext cx="1247611" cy="1917139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2381420" y="1252563"/>
            <a:ext cx="180020" cy="16916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519772" y="5504656"/>
            <a:ext cx="180020" cy="1691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318194" y="1248665"/>
            <a:ext cx="180020" cy="16916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4697" y="220573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02162" y="15666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10101" y="6062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56176" y="62068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97939" y="151789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50694" y="256366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51920" y="411011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11760" y="574559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3568" y="388058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97418" y="301470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27984" y="487131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27991" y="592409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уга 25"/>
          <p:cNvSpPr/>
          <p:nvPr/>
        </p:nvSpPr>
        <p:spPr>
          <a:xfrm rot="2315158">
            <a:off x="2202471" y="2730318"/>
            <a:ext cx="864096" cy="94868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492536" y="2420888"/>
            <a:ext cx="4415895" cy="5760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92536" y="2996952"/>
            <a:ext cx="4015568" cy="14122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484016" y="2912368"/>
            <a:ext cx="180020" cy="16916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4427" y="255842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1592" y="200103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0399" y="4055271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916" y="548680"/>
            <a:ext cx="6781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1. Стороны угла – это…</a:t>
            </a:r>
          </a:p>
          <a:p>
            <a:pPr marL="0" lvl="4"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а) лучи;  б) прямые;  в) отрезки.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ТЕСТ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4764025"/>
            <a:ext cx="6781797" cy="148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itchFamily="66" charset="0"/>
              </a:rPr>
              <a:t>2</a:t>
            </a:r>
            <a:r>
              <a:rPr lang="ru-RU" sz="3200" dirty="0" smtClean="0">
                <a:latin typeface="Comic Sans MS" pitchFamily="66" charset="0"/>
              </a:rPr>
              <a:t>. На чертеже изображён угол…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а)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dirty="0" smtClean="0">
                <a:latin typeface="Comic Sans MS" pitchFamily="66" charset="0"/>
              </a:rPr>
              <a:t>OMK</a:t>
            </a:r>
            <a:r>
              <a:rPr lang="ru-RU" sz="3200" dirty="0" smtClean="0">
                <a:latin typeface="Comic Sans MS" pitchFamily="66" charset="0"/>
              </a:rPr>
              <a:t>;   б)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dirty="0" smtClean="0">
                <a:latin typeface="Comic Sans MS" pitchFamily="66" charset="0"/>
              </a:rPr>
              <a:t>KOM</a:t>
            </a:r>
            <a:r>
              <a:rPr lang="ru-RU" sz="3200" dirty="0" smtClean="0">
                <a:latin typeface="Comic Sans MS" pitchFamily="66" charset="0"/>
              </a:rPr>
              <a:t>;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  в)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dirty="0" smtClean="0">
                <a:latin typeface="Comic Sans MS" pitchFamily="66" charset="0"/>
              </a:rPr>
              <a:t>K</a:t>
            </a:r>
            <a:r>
              <a:rPr lang="ru-RU" sz="3200" dirty="0" smtClean="0">
                <a:latin typeface="Comic Sans MS" pitchFamily="66" charset="0"/>
              </a:rPr>
              <a:t>М</a:t>
            </a:r>
            <a:r>
              <a:rPr lang="en-US" sz="3200" dirty="0" smtClean="0">
                <a:latin typeface="Comic Sans MS" pitchFamily="66" charset="0"/>
              </a:rPr>
              <a:t>O</a:t>
            </a:r>
            <a:r>
              <a:rPr lang="ru-RU" sz="3200" dirty="0" smtClean="0">
                <a:latin typeface="Comic Sans MS" pitchFamily="66" charset="0"/>
              </a:rPr>
              <a:t>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402" y="1315616"/>
            <a:ext cx="1803357" cy="9144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34519" y="5514853"/>
            <a:ext cx="2297521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23" grpId="0"/>
      <p:bldP spid="24" grpId="0"/>
      <p:bldP spid="25" grpId="0"/>
      <p:bldP spid="13" grpId="0"/>
      <p:bldP spid="20" grpId="0"/>
      <p:bldP spid="1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48968" y="4797152"/>
            <a:ext cx="6781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а) внутри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dirty="0" smtClean="0">
                <a:latin typeface="Comic Sans MS" pitchFamily="66" charset="0"/>
              </a:rPr>
              <a:t>KOM</a:t>
            </a:r>
            <a:r>
              <a:rPr lang="ru-RU" sz="3200" dirty="0" smtClean="0">
                <a:latin typeface="Comic Sans MS" pitchFamily="66" charset="0"/>
              </a:rPr>
              <a:t>;    б) вне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dirty="0" smtClean="0">
                <a:latin typeface="Comic Sans MS" pitchFamily="66" charset="0"/>
              </a:rPr>
              <a:t>KOM</a:t>
            </a:r>
            <a:r>
              <a:rPr lang="ru-RU" sz="3200" dirty="0" smtClean="0">
                <a:latin typeface="Comic Sans MS" pitchFamily="66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            в) на сторонах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dirty="0" smtClean="0">
                <a:latin typeface="Comic Sans MS" pitchFamily="66" charset="0"/>
              </a:rPr>
              <a:t>KOM</a:t>
            </a:r>
            <a:r>
              <a:rPr lang="ru-RU" sz="3200" dirty="0" smtClean="0">
                <a:latin typeface="Comic Sans MS" pitchFamily="66" charset="0"/>
              </a:rPr>
              <a:t>.</a:t>
            </a:r>
            <a:endParaRPr lang="ru-RU" sz="3200" dirty="0">
              <a:latin typeface="Comic Sans MS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481897" y="2015238"/>
            <a:ext cx="4415895" cy="5760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81897" y="2630719"/>
            <a:ext cx="4015568" cy="14122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394006" y="2514820"/>
            <a:ext cx="180020" cy="169168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968" y="220448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4335" y="119675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27984" y="393305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916" y="548680"/>
            <a:ext cx="6781797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>
              <a:lnSpc>
                <a:spcPct val="150000"/>
              </a:lnSpc>
            </a:pPr>
            <a:r>
              <a:rPr lang="en-US" sz="3200" dirty="0" smtClean="0">
                <a:latin typeface="Comic Sans MS" pitchFamily="66" charset="0"/>
              </a:rPr>
              <a:t>3</a:t>
            </a:r>
            <a:r>
              <a:rPr lang="ru-RU" sz="3200" dirty="0" smtClean="0">
                <a:latin typeface="Comic Sans MS" pitchFamily="66" charset="0"/>
              </a:rPr>
              <a:t>. Точка </a:t>
            </a:r>
            <a:r>
              <a:rPr lang="en-US" sz="3200" dirty="0" smtClean="0">
                <a:latin typeface="Comic Sans MS" pitchFamily="66" charset="0"/>
              </a:rPr>
              <a:t>F</a:t>
            </a:r>
            <a:r>
              <a:rPr lang="ru-RU" sz="3200" dirty="0" smtClean="0">
                <a:latin typeface="Comic Sans MS" pitchFamily="66" charset="0"/>
              </a:rPr>
              <a:t> лежит…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4048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ТЕСТ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37916" y="4797152"/>
            <a:ext cx="3696685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638743" y="3279602"/>
            <a:ext cx="202089" cy="1691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0832" y="2654611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150499" y="3564317"/>
            <a:ext cx="3733869" cy="13048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995936" y="1700808"/>
            <a:ext cx="4415895" cy="5760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21" grpId="0" animBg="1"/>
      <p:bldP spid="22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1.ds-russia.ru/u_dirs/037/37806/66a76f88047eaa315b4529522a7072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62030"/>
            <a:ext cx="3724363" cy="37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ТЕСТ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916" y="548680"/>
            <a:ext cx="6781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>
              <a:lnSpc>
                <a:spcPct val="150000"/>
              </a:lnSpc>
            </a:pPr>
            <a:r>
              <a:rPr lang="ru-RU" sz="3200" dirty="0">
                <a:latin typeface="Comic Sans MS" pitchFamily="66" charset="0"/>
              </a:rPr>
              <a:t>4</a:t>
            </a:r>
            <a:r>
              <a:rPr lang="ru-RU" sz="3200" dirty="0" smtClean="0">
                <a:latin typeface="Comic Sans MS" pitchFamily="66" charset="0"/>
              </a:rPr>
              <a:t>. Стрелки часов образуют</a:t>
            </a:r>
          </a:p>
          <a:p>
            <a:pPr marL="0" lvl="4"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    …  угол.</a:t>
            </a:r>
            <a:r>
              <a:rPr lang="en-US" sz="3200" dirty="0" smtClean="0">
                <a:latin typeface="Comic Sans MS" pitchFamily="66" charset="0"/>
              </a:rPr>
              <a:t> </a:t>
            </a:r>
          </a:p>
          <a:p>
            <a:pPr marL="0" lvl="4"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а) прямой;</a:t>
            </a:r>
          </a:p>
          <a:p>
            <a:pPr marL="0" lvl="4"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б) развёрнутый;</a:t>
            </a:r>
          </a:p>
          <a:p>
            <a:pPr marL="0" lvl="4"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в) не развёрнутый</a:t>
            </a:r>
          </a:p>
          <a:p>
            <a:pPr marL="0" lvl="4"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    и не прямой.</a:t>
            </a:r>
          </a:p>
        </p:txBody>
      </p:sp>
      <p:sp>
        <p:nvSpPr>
          <p:cNvPr id="16" name="Овал 15"/>
          <p:cNvSpPr/>
          <p:nvPr/>
        </p:nvSpPr>
        <p:spPr>
          <a:xfrm>
            <a:off x="467544" y="3428999"/>
            <a:ext cx="4176463" cy="16439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2759" y="1628800"/>
            <a:ext cx="676875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Учебник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п. 41 стр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120 - 126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№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1639,  1640,</a:t>
            </a:r>
          </a:p>
          <a:p>
            <a:pPr>
              <a:lnSpc>
                <a:spcPct val="150000"/>
              </a:lnSpc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1643,  1644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920914"/>
            <a:ext cx="710200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Домашнее задание</a:t>
            </a:r>
          </a:p>
        </p:txBody>
      </p:sp>
      <p:pic>
        <p:nvPicPr>
          <p:cNvPr id="4098" name="Picture 2" descr="C:\Users\Ольга\Desktop\ШЕВЧЕНКО ОА\анимации\b63ec28e4af1a478cd73eba62fddc053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24765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уга 25"/>
          <p:cNvSpPr/>
          <p:nvPr/>
        </p:nvSpPr>
        <p:spPr>
          <a:xfrm rot="2315158">
            <a:off x="3469593" y="4002051"/>
            <a:ext cx="864096" cy="948681"/>
          </a:xfrm>
          <a:prstGeom prst="arc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294071" y="2897047"/>
            <a:ext cx="4125642" cy="151216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68080" y="4420361"/>
            <a:ext cx="4238831" cy="139254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7795" y="692696"/>
            <a:ext cx="7695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Угол</a:t>
            </a:r>
            <a:r>
              <a:rPr lang="ru-RU" sz="3200" dirty="0" smtClean="0">
                <a:latin typeface="Comic Sans MS" pitchFamily="66" charset="0"/>
              </a:rPr>
              <a:t> – геометрическая фигура, состоящая из точки и двух лучей, выходящих из этой точки.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78070" y="4324630"/>
            <a:ext cx="180020" cy="1691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787795" y="5554204"/>
            <a:ext cx="3258362" cy="612648"/>
          </a:xfrm>
          <a:prstGeom prst="borderCallout1">
            <a:avLst>
              <a:gd name="adj1" fmla="val -7982"/>
              <a:gd name="adj2" fmla="val 49055"/>
              <a:gd name="adj3" fmla="val -119177"/>
              <a:gd name="adj4" fmla="val 103449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Сторона угла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841625" y="2649489"/>
            <a:ext cx="3258362" cy="612648"/>
          </a:xfrm>
          <a:prstGeom prst="borderCallout1">
            <a:avLst>
              <a:gd name="adj1" fmla="val 105629"/>
              <a:gd name="adj2" fmla="val 49188"/>
              <a:gd name="adj3" fmla="val 257297"/>
              <a:gd name="adj4" fmla="val 71798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Вершина угла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2443" y="4055271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6176" y="240631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6176" y="5581361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4128" y="397068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АОВ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  <p:bldP spid="5" grpId="0" animBg="1"/>
      <p:bldP spid="18" grpId="0" animBg="1"/>
      <p:bldP spid="19" grpId="0" animBg="1"/>
      <p:bldP spid="23" grpId="0"/>
      <p:bldP spid="24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№ 1613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04148" y="5805264"/>
            <a:ext cx="180020" cy="1691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17892" y="849288"/>
            <a:ext cx="2585092" cy="34600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4445986" y="1128064"/>
            <a:ext cx="910906" cy="140083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45586" y="1997934"/>
            <a:ext cx="2556284" cy="79772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83887" y="2795661"/>
            <a:ext cx="2343217" cy="151216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91193" y="5107591"/>
            <a:ext cx="1871072" cy="69767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217215" y="4245406"/>
            <a:ext cx="1228579" cy="154730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966493" y="1412776"/>
            <a:ext cx="1557835" cy="223224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7484286" y="1412776"/>
            <a:ext cx="544098" cy="266429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950718" y="5762884"/>
            <a:ext cx="2509714" cy="1367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46928" y="3551745"/>
            <a:ext cx="819565" cy="23255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4390844" y="1110711"/>
            <a:ext cx="180020" cy="1691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239852" y="2683768"/>
            <a:ext cx="180020" cy="1691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089134" y="5712684"/>
            <a:ext cx="180020" cy="16916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394276" y="1406726"/>
            <a:ext cx="180020" cy="16916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20072" y="177455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endParaRPr lang="ru-RU" sz="3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1476" y="142437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19872" y="244518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31640" y="393479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0864" y="69912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endParaRPr lang="ru-RU" sz="3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55495" y="26238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</a:t>
            </a:r>
            <a:endParaRPr lang="ru-RU" sz="3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6296" y="76644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24128" y="278266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28384" y="319217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59632" y="530294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5856" y="571268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14952" y="431726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16016" y="37170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64088" y="571268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40352" y="579270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5335" y="268376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АВ</a:t>
            </a:r>
            <a:r>
              <a:rPr lang="en-US" sz="3200" b="1" dirty="0" smtClean="0">
                <a:latin typeface="Comic Sans MS" pitchFamily="66" charset="0"/>
              </a:rPr>
              <a:t>C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20464" y="1283506"/>
            <a:ext cx="151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Comic Sans MS" pitchFamily="66" charset="0"/>
              </a:rPr>
              <a:t>E</a:t>
            </a:r>
            <a:r>
              <a:rPr lang="en-US" sz="3200" b="1" dirty="0" smtClean="0">
                <a:latin typeface="Comic Sans MS" pitchFamily="66" charset="0"/>
              </a:rPr>
              <a:t>FK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81022" y="46712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Comic Sans MS" pitchFamily="66" charset="0"/>
              </a:rPr>
              <a:t>PTS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03129" y="498670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Comic Sans MS" pitchFamily="66" charset="0"/>
              </a:rPr>
              <a:t>XVZ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86164" y="3268543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Comic Sans MS" pitchFamily="66" charset="0"/>
              </a:rPr>
              <a:t>LDH</a:t>
            </a:r>
            <a:endParaRPr lang="ru-RU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4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№ 161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5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547664" y="2564904"/>
            <a:ext cx="4125642" cy="15121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187624" y="836712"/>
            <a:ext cx="4485682" cy="17281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513199" y="2480320"/>
            <a:ext cx="180020" cy="1691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57754" y="1217653"/>
            <a:ext cx="180020" cy="1691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14038" y="1531640"/>
            <a:ext cx="180020" cy="1691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07904" y="3151819"/>
            <a:ext cx="180020" cy="1691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55776" y="2852936"/>
            <a:ext cx="180020" cy="16916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72000" y="3645024"/>
            <a:ext cx="180020" cy="1691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99592" y="1700808"/>
            <a:ext cx="180020" cy="16916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36206" y="4653136"/>
            <a:ext cx="180020" cy="1691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306896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754" y="22048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215715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4495" y="100378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0166" y="381419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4102" y="33265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3362" y="64633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9882" y="249463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40050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570" y="10527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3159" y="4180189"/>
            <a:ext cx="6781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Точки </a:t>
            </a:r>
            <a:r>
              <a:rPr lang="en-US" sz="3200" dirty="0" smtClean="0">
                <a:latin typeface="Comic Sans MS" pitchFamily="66" charset="0"/>
              </a:rPr>
              <a:t>D, A </a:t>
            </a:r>
            <a:r>
              <a:rPr lang="ru-RU" sz="3200" dirty="0" smtClean="0">
                <a:latin typeface="Comic Sans MS" pitchFamily="66" charset="0"/>
              </a:rPr>
              <a:t>- внутри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dirty="0" smtClean="0">
                <a:latin typeface="Comic Sans MS" pitchFamily="66" charset="0"/>
              </a:rPr>
              <a:t>KOM</a:t>
            </a:r>
            <a:r>
              <a:rPr lang="ru-RU" sz="3200" dirty="0" smtClean="0">
                <a:latin typeface="Comic Sans MS" pitchFamily="66" charset="0"/>
              </a:rPr>
              <a:t>;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точки </a:t>
            </a:r>
            <a:r>
              <a:rPr lang="en-US" sz="3200" dirty="0" smtClean="0">
                <a:latin typeface="Comic Sans MS" pitchFamily="66" charset="0"/>
              </a:rPr>
              <a:t>C, B, E </a:t>
            </a:r>
            <a:r>
              <a:rPr lang="ru-RU" sz="3200" dirty="0" smtClean="0">
                <a:latin typeface="Comic Sans MS" pitchFamily="66" charset="0"/>
              </a:rPr>
              <a:t>- вне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dirty="0" smtClean="0">
                <a:latin typeface="Comic Sans MS" pitchFamily="66" charset="0"/>
              </a:rPr>
              <a:t>KOM</a:t>
            </a:r>
            <a:r>
              <a:rPr lang="ru-RU" sz="3200" dirty="0" smtClean="0">
                <a:latin typeface="Comic Sans MS" pitchFamily="66" charset="0"/>
              </a:rPr>
              <a:t>;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>
                <a:latin typeface="Comic Sans MS" pitchFamily="66" charset="0"/>
              </a:rPr>
              <a:t>точки </a:t>
            </a:r>
            <a:r>
              <a:rPr lang="en-US" sz="3200" dirty="0" smtClean="0">
                <a:latin typeface="Comic Sans MS" pitchFamily="66" charset="0"/>
              </a:rPr>
              <a:t>P, N </a:t>
            </a:r>
            <a:r>
              <a:rPr lang="ru-RU" sz="3200" dirty="0" smtClean="0">
                <a:latin typeface="Comic Sans MS" pitchFamily="66" charset="0"/>
              </a:rPr>
              <a:t>- на сторонах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dirty="0" smtClean="0">
                <a:latin typeface="Comic Sans MS" pitchFamily="66" charset="0"/>
              </a:rPr>
              <a:t>KOM</a:t>
            </a:r>
            <a:r>
              <a:rPr lang="ru-RU" sz="3200" dirty="0" smtClean="0">
                <a:latin typeface="Comic Sans MS" pitchFamily="66" charset="0"/>
              </a:rPr>
              <a:t>.</a:t>
            </a:r>
            <a:endParaRPr lang="ru-RU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5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795" y="692696"/>
            <a:ext cx="7695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Углы называются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равными</a:t>
            </a:r>
            <a:r>
              <a:rPr lang="ru-RU" sz="3200" dirty="0" smtClean="0">
                <a:latin typeface="Comic Sans MS" pitchFamily="66" charset="0"/>
              </a:rPr>
              <a:t>, если  они совпадают при наложении.</a:t>
            </a:r>
            <a:endParaRPr lang="ru-RU" sz="3200" dirty="0">
              <a:latin typeface="Comic Sans MS" pitchFamily="66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445896" y="2737564"/>
            <a:ext cx="2430057" cy="90820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445896" y="3645771"/>
            <a:ext cx="2694056" cy="115138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403648" y="3561187"/>
            <a:ext cx="180020" cy="16916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292080" y="2765225"/>
            <a:ext cx="2430057" cy="908207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92080" y="3673432"/>
            <a:ext cx="2694056" cy="1151381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256076" y="3592576"/>
            <a:ext cx="180020" cy="169168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205237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795" y="320724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473733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8264" y="205237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</a:t>
            </a:r>
            <a:endParaRPr lang="ru-RU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5223" y="329182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ru-RU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4132" y="472514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endParaRPr lang="ru-RU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3537" y="5589240"/>
            <a:ext cx="444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 =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MNK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5763E-7 L -0.4243 -0.000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5" y="-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1536E-6 L -0.4151 -0.003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2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2886E-6 L -0.42309 -0.004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-2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951E-6 L -0.33854 -0.008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4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3682E-6 L -0.3276 0.000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1.ds-russia.ru/u_dirs/037/37806/66a76f88047eaa315b4529522a7072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724363" cy="37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№ 161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7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2627784" y="646331"/>
            <a:ext cx="61982" cy="241260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89766" y="1556792"/>
            <a:ext cx="2314282" cy="151634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27784" y="3058934"/>
            <a:ext cx="2376264" cy="116215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547664" y="3073136"/>
            <a:ext cx="1142102" cy="201204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09153" y="490431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3915" y="414908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1947" y="177281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1600" y="440088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6016" y="2311500"/>
            <a:ext cx="39038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BOC</a:t>
            </a:r>
          </a:p>
          <a:p>
            <a:pPr algn="r"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OC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&lt;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COD</a:t>
            </a:r>
          </a:p>
          <a:p>
            <a:pPr algn="r"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&gt;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AOB</a:t>
            </a:r>
          </a:p>
          <a:p>
            <a:pPr algn="r"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&gt;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COD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0683" y="291806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33" name="Picture 9" descr="C:\Users\Ольга\Desktop\ШЕВЧЕНКО ОА\анимации\newyearsclockrotat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7473"/>
            <a:ext cx="1730685" cy="17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Дуга 25"/>
          <p:cNvSpPr/>
          <p:nvPr/>
        </p:nvSpPr>
        <p:spPr>
          <a:xfrm>
            <a:off x="4118992" y="2891002"/>
            <a:ext cx="864096" cy="948681"/>
          </a:xfrm>
          <a:prstGeom prst="arc">
            <a:avLst>
              <a:gd name="adj1" fmla="val 10890966"/>
              <a:gd name="adj2" fmla="val 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857463" y="3365343"/>
            <a:ext cx="369357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35202" y="3365343"/>
            <a:ext cx="385322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7795" y="692696"/>
            <a:ext cx="7695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Развёрнутый угол </a:t>
            </a:r>
            <a:r>
              <a:rPr lang="ru-RU" sz="3200" dirty="0" smtClean="0">
                <a:latin typeface="Comic Sans MS" pitchFamily="66" charset="0"/>
              </a:rPr>
              <a:t>– угол, стороны которого лежат на одной прямой.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2008" y="3280759"/>
            <a:ext cx="180020" cy="1691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6725172" y="4869160"/>
            <a:ext cx="1663252" cy="1152128"/>
          </a:xfrm>
          <a:prstGeom prst="borderCallout1">
            <a:avLst>
              <a:gd name="adj1" fmla="val -7982"/>
              <a:gd name="adj2" fmla="val 49055"/>
              <a:gd name="adj3" fmla="val -122199"/>
              <a:gd name="adj4" fmla="val -43103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Сторона угла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998771" y="4869160"/>
            <a:ext cx="1845037" cy="1152128"/>
          </a:xfrm>
          <a:prstGeom prst="borderCallout1">
            <a:avLst>
              <a:gd name="adj1" fmla="val -10210"/>
              <a:gd name="adj2" fmla="val 48350"/>
              <a:gd name="adj3" fmla="val -120397"/>
              <a:gd name="adj4" fmla="val 185488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Вершина угла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9765" y="337348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336534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96336" y="3360459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9523" y="194468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АОВ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7" name="Picture 3" descr="C:\Users\Ольга\Desktop\ШЕВЧЕНКО ОА\анимации\6a00d8341c1e5053ef0120a82a32ab970b-800w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48" y="3928784"/>
            <a:ext cx="3476897" cy="27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  <p:bldP spid="5" grpId="0" animBg="1"/>
      <p:bldP spid="18" grpId="0" animBg="1"/>
      <p:bldP spid="19" grpId="0" animBg="1"/>
      <p:bldP spid="23" grpId="0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05926" y="4365104"/>
            <a:ext cx="486451" cy="4764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892779" y="2047114"/>
            <a:ext cx="1" cy="279798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99353" y="4845101"/>
            <a:ext cx="3088579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7795" y="692696"/>
            <a:ext cx="7695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Прямой угол </a:t>
            </a:r>
            <a:r>
              <a:rPr lang="ru-RU" sz="3200" dirty="0" smtClean="0">
                <a:latin typeface="Comic Sans MS" pitchFamily="66" charset="0"/>
              </a:rPr>
              <a:t>– угол, составляющий половину развёрнутого угла.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15916" y="4731538"/>
            <a:ext cx="180020" cy="1691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4853459" y="2036411"/>
            <a:ext cx="3258362" cy="612648"/>
          </a:xfrm>
          <a:prstGeom prst="borderCallout1">
            <a:avLst>
              <a:gd name="adj1" fmla="val 103402"/>
              <a:gd name="adj2" fmla="val 48218"/>
              <a:gd name="adj3" fmla="val 212746"/>
              <a:gd name="adj4" fmla="val -26814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Сторона угла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734493" y="5608592"/>
            <a:ext cx="3258362" cy="612648"/>
          </a:xfrm>
          <a:prstGeom prst="borderCallout1">
            <a:avLst>
              <a:gd name="adj1" fmla="val -3527"/>
              <a:gd name="adj2" fmla="val 49607"/>
              <a:gd name="adj3" fmla="val -114723"/>
              <a:gd name="adj4" fmla="val 93997"/>
            </a:avLst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Вершина угла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1216" y="487457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9852" y="194117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99270" y="490070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4038" y="362181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АОВ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Users\Ольга\Desktop\ШЕВЧЕНКО ОА\анимации\0_ab67c_d170fa59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941173"/>
            <a:ext cx="1821990" cy="31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5" grpId="0" animBg="1"/>
      <p:bldP spid="18" grpId="0" animBg="1"/>
      <p:bldP spid="19" grpId="0" animBg="1"/>
      <p:bldP spid="23" grpId="0"/>
      <p:bldP spid="24" grpId="0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ags73.ru/mag1/data/big/210153_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3728" y="1700808"/>
            <a:ext cx="4137352" cy="41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39753" y="5120603"/>
            <a:ext cx="486451" cy="476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2321750" y="1700807"/>
            <a:ext cx="18002" cy="38954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08976" y="5596273"/>
            <a:ext cx="3952105" cy="81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552" y="692696"/>
            <a:ext cx="8136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Для построения прямого угла пользуются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чертёжным треугольником</a:t>
            </a:r>
            <a:r>
              <a:rPr lang="ru-RU" sz="3200" dirty="0" smtClean="0">
                <a:latin typeface="Comic Sans MS" pitchFamily="66" charset="0"/>
              </a:rPr>
              <a:t>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31740" y="5512508"/>
            <a:ext cx="180020" cy="16916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3678" y="559627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3678" y="189328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44015" y="5647801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56415" y="412354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АОВ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 descr="C:\Users\Ольга\Desktop\ШЕВЧЕНКО ОА\анимации\0_a1f3a_533483d3_orig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16" y="1769914"/>
            <a:ext cx="2432456" cy="291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2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5" grpId="0" animBg="1"/>
      <p:bldP spid="23" grpId="0"/>
      <p:bldP spid="24" grpId="0"/>
      <p:bldP spid="25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402</TotalTime>
  <Words>347</Words>
  <Application>Microsoft Office PowerPoint</Application>
  <PresentationFormat>Экран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250</cp:revision>
  <dcterms:created xsi:type="dcterms:W3CDTF">2014-05-12T16:07:16Z</dcterms:created>
  <dcterms:modified xsi:type="dcterms:W3CDTF">2015-01-15T18:26:39Z</dcterms:modified>
</cp:coreProperties>
</file>