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5" r:id="rId3"/>
    <p:sldId id="286" r:id="rId4"/>
    <p:sldId id="266" r:id="rId5"/>
    <p:sldId id="257" r:id="rId6"/>
    <p:sldId id="258" r:id="rId7"/>
    <p:sldId id="268" r:id="rId8"/>
    <p:sldId id="260" r:id="rId9"/>
    <p:sldId id="261" r:id="rId10"/>
    <p:sldId id="269" r:id="rId11"/>
    <p:sldId id="262" r:id="rId12"/>
    <p:sldId id="263" r:id="rId13"/>
    <p:sldId id="264" r:id="rId14"/>
    <p:sldId id="272" r:id="rId15"/>
    <p:sldId id="283" r:id="rId16"/>
    <p:sldId id="271" r:id="rId17"/>
    <p:sldId id="28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4E4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47" autoAdjust="0"/>
    <p:restoredTop sz="94660"/>
  </p:normalViewPr>
  <p:slideViewPr>
    <p:cSldViewPr>
      <p:cViewPr varScale="1">
        <p:scale>
          <a:sx n="71" d="100"/>
          <a:sy n="71" d="100"/>
        </p:scale>
        <p:origin x="-2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FA83F3-0313-4F00-BA40-8FAC147158AC}" type="doc">
      <dgm:prSet loTypeId="urn:microsoft.com/office/officeart/2005/8/layout/radial6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9D05E6F-B557-454C-A6D2-FB084D72F668}">
      <dgm:prSet phldrT="[Текст]" custT="1"/>
      <dgm:spPr>
        <a:solidFill>
          <a:srgbClr val="FFFF00"/>
        </a:solidFill>
      </dgm:spPr>
      <dgm:t>
        <a:bodyPr anchor="ctr"/>
        <a:lstStyle/>
        <a:p>
          <a:pPr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dirty="0"/>
        </a:p>
      </dgm:t>
    </dgm:pt>
    <dgm:pt modelId="{BBC63758-D80E-4A56-970D-BA47B0872467}" type="sibTrans" cxnId="{12E88219-1A13-4D54-9DF3-7760F37B74B9}">
      <dgm:prSet/>
      <dgm:spPr/>
      <dgm:t>
        <a:bodyPr/>
        <a:lstStyle/>
        <a:p>
          <a:endParaRPr lang="ru-RU"/>
        </a:p>
      </dgm:t>
    </dgm:pt>
    <dgm:pt modelId="{B30B8EDF-ACDB-4A6A-BDBF-ECBA1E8DE717}" type="parTrans" cxnId="{12E88219-1A13-4D54-9DF3-7760F37B74B9}">
      <dgm:prSet/>
      <dgm:spPr/>
      <dgm:t>
        <a:bodyPr/>
        <a:lstStyle/>
        <a:p>
          <a:endParaRPr lang="ru-RU"/>
        </a:p>
      </dgm:t>
    </dgm:pt>
    <dgm:pt modelId="{58D3A82A-807D-4C01-AC2D-7DD18FD82A42}" type="pres">
      <dgm:prSet presAssocID="{50FA83F3-0313-4F00-BA40-8FAC147158A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DBE008-54C6-4C70-84CA-89CD7FA9D51F}" type="pres">
      <dgm:prSet presAssocID="{69D05E6F-B557-454C-A6D2-FB084D72F668}" presName="centerShape" presStyleLbl="node0" presStyleIdx="0" presStyleCnt="1" custScaleX="133333" custLinFactNeighborX="-2866"/>
      <dgm:spPr/>
      <dgm:t>
        <a:bodyPr/>
        <a:lstStyle/>
        <a:p>
          <a:endParaRPr lang="ru-RU"/>
        </a:p>
      </dgm:t>
    </dgm:pt>
  </dgm:ptLst>
  <dgm:cxnLst>
    <dgm:cxn modelId="{7DD2614B-1CC5-4F9D-A7C6-89679DF6271A}" type="presOf" srcId="{69D05E6F-B557-454C-A6D2-FB084D72F668}" destId="{D1DBE008-54C6-4C70-84CA-89CD7FA9D51F}" srcOrd="0" destOrd="0" presId="urn:microsoft.com/office/officeart/2005/8/layout/radial6"/>
    <dgm:cxn modelId="{F39C92CE-C1A3-4C9E-8E4B-A0C06C29A21A}" type="presOf" srcId="{50FA83F3-0313-4F00-BA40-8FAC147158AC}" destId="{58D3A82A-807D-4C01-AC2D-7DD18FD82A42}" srcOrd="0" destOrd="0" presId="urn:microsoft.com/office/officeart/2005/8/layout/radial6"/>
    <dgm:cxn modelId="{12E88219-1A13-4D54-9DF3-7760F37B74B9}" srcId="{50FA83F3-0313-4F00-BA40-8FAC147158AC}" destId="{69D05E6F-B557-454C-A6D2-FB084D72F668}" srcOrd="0" destOrd="0" parTransId="{B30B8EDF-ACDB-4A6A-BDBF-ECBA1E8DE717}" sibTransId="{BBC63758-D80E-4A56-970D-BA47B0872467}"/>
    <dgm:cxn modelId="{39705CD2-3031-4709-814E-9904095CAB30}" type="presParOf" srcId="{58D3A82A-807D-4C01-AC2D-7DD18FD82A42}" destId="{D1DBE008-54C6-4C70-84CA-89CD7FA9D51F}" srcOrd="0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DBE008-54C6-4C70-84CA-89CD7FA9D51F}">
      <dsp:nvSpPr>
        <dsp:cNvPr id="0" name=""/>
        <dsp:cNvSpPr/>
      </dsp:nvSpPr>
      <dsp:spPr>
        <a:xfrm>
          <a:off x="0" y="0"/>
          <a:ext cx="9143977" cy="6858000"/>
        </a:xfrm>
        <a:prstGeom prst="ellipse">
          <a:avLst/>
        </a:prstGeom>
        <a:solidFill>
          <a:srgbClr val="FFFF00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>
        <a:off x="0" y="0"/>
        <a:ext cx="9143977" cy="6858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E286-826D-4E94-ACC1-475F04D12F9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51F6-A7E4-4C44-821A-9AFD444668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E286-826D-4E94-ACC1-475F04D12F9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51F6-A7E4-4C44-821A-9AFD444668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E286-826D-4E94-ACC1-475F04D12F9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51F6-A7E4-4C44-821A-9AFD444668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E286-826D-4E94-ACC1-475F04D12F9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51F6-A7E4-4C44-821A-9AFD444668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E286-826D-4E94-ACC1-475F04D12F9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51F6-A7E4-4C44-821A-9AFD444668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E286-826D-4E94-ACC1-475F04D12F9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51F6-A7E4-4C44-821A-9AFD444668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E286-826D-4E94-ACC1-475F04D12F9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51F6-A7E4-4C44-821A-9AFD444668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E286-826D-4E94-ACC1-475F04D12F9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51F6-A7E4-4C44-821A-9AFD444668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E286-826D-4E94-ACC1-475F04D12F9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51F6-A7E4-4C44-821A-9AFD444668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E286-826D-4E94-ACC1-475F04D12F9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51F6-A7E4-4C44-821A-9AFD444668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E286-826D-4E94-ACC1-475F04D12F9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19851F6-A7E4-4C44-821A-9AFD444668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2CE286-826D-4E94-ACC1-475F04D12F9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19851F6-A7E4-4C44-821A-9AFD4446683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96;&#1082;&#1086;&#1083;&#1072;\&#1059;&#1056;&#1054;&#1050;&#1048;%20&#1052;&#1059;&#1047;&#1067;&#1050;&#1048;\6%20&#1050;&#1051;&#1040;&#1057;&#1057;\1%20&#1095;&#1077;&#1090;&#1074;&#1077;&#1088;&#1090;&#1100;\&#1091;&#1088;&#1086;&#1082;%20-%20&#1072;&#1090;&#1090;&#1077;&#1089;&#1090;&#1072;&#1094;&#1080;&#1103;\6%20&#1082;&#1083;&#1072;&#1089;&#1089;%202&#1091;%20&#1054;&#1041;&#1056;&#1040;&#1047;&#1067;%20&#1056;&#1054;&#1052;&#1040;&#1053;&#1057;&#1054;&#1042;%20&#1048;%20&#1055;&#1045;&#1057;&#1045;&#1053;%20&#1056;&#1059;&#1057;&#1057;&#1050;&#1048;&#1061;%20&#1050;&#1054;&#1052;&#1055;&#1054;&#1047;&#1048;&#1058;&#1054;&#1056;&#1054;&#1042;\jpm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9.png"/><Relationship Id="rId4" Type="http://schemas.microsoft.com/office/2007/relationships/media" Target="../media/media2.mp3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96;&#1082;&#1086;&#1083;&#1072;\&#1059;&#1056;&#1054;&#1050;&#1048;%20&#1052;&#1059;&#1047;&#1067;&#1050;&#1048;\6%20&#1050;&#1051;&#1040;&#1057;&#1057;\1%20&#1095;&#1077;&#1090;&#1074;&#1077;&#1088;&#1090;&#1100;\&#1091;&#1088;&#1086;&#1082;%20-%20&#1072;&#1090;&#1090;&#1077;&#1089;&#1090;&#1072;&#1094;&#1080;&#1103;\6%20&#1082;&#1083;&#1072;&#1089;&#1089;%202&#1091;%20&#1054;&#1041;&#1056;&#1040;&#1047;&#1067;%20&#1056;&#1054;&#1052;&#1040;&#1053;&#1057;&#1054;&#1042;%20&#1048;%20&#1055;&#1045;&#1057;&#1045;&#1053;%20&#1056;&#1059;&#1057;&#1057;&#1050;&#1048;&#1061;%20&#1050;&#1054;&#1052;&#1055;&#1054;&#1047;&#1048;&#1058;&#1054;&#1056;&#1054;&#1042;\&#1040;%20&#1085;&#1072;&#1087;&#1086;&#1089;&#1083;&#1077;&#1076;&#1086;&#1082;%20&#1103;%20&#1089;&#1082;&#1072;&#1078;&#1091;%20(&#1087;&#1077;&#1089;&#1085;&#1103;%20&#1080;&#1079;%20&#1082;&#1080;&#1085;&#1086;&#1092;&#1080;&#1083;&#1100;&#1084;&#1072;%20'&#1046;&#1077;&#1089;&#1090;&#1086;&#1082;&#1080;&#1081;%20&#1088;&#1086;&#1084;&#1072;&#1085;&#1089;').mp4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ru.wikipedia.org/wiki/XV_%D0%B2%D0%B5%D0%BA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openxmlformats.org/officeDocument/2006/relationships/audio" Target="file:///G:\&#1096;&#1082;&#1086;&#1083;&#1072;\&#1059;&#1056;&#1054;&#1050;&#1048;%20&#1052;&#1059;&#1047;&#1067;&#1050;&#1048;\6%20&#1050;&#1051;&#1040;&#1057;&#1057;\1%20&#1095;&#1077;&#1090;&#1074;&#1077;&#1088;&#1090;&#1100;\&#1091;&#1088;&#1086;&#1082;%20-%20&#1072;&#1090;&#1090;&#1077;&#1089;&#1090;&#1072;&#1094;&#1080;&#1103;\6%20&#1082;&#1083;&#1072;&#1089;&#1089;%202&#1091;%20&#1054;&#1041;&#1056;&#1040;&#1047;&#1067;%20&#1056;&#1054;&#1052;&#1040;&#1053;&#1057;&#1054;&#1042;%20&#1048;%20&#1055;&#1045;&#1057;&#1045;&#1053;%20&#1056;&#1059;&#1057;&#1057;&#1050;&#1048;&#1061;%20&#1050;&#1054;&#1052;&#1055;&#1054;&#1047;&#1048;&#1058;&#1054;&#1056;&#1054;&#1042;\-%20&#1059;&#1090;&#1088;&#1086;%20&#1090;&#1091;&#1084;&#1072;&#1085;&#1085;&#1086;&#1077;.mp3" TargetMode="External"/><Relationship Id="rId6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96;&#1082;&#1086;&#1083;&#1072;\&#1059;&#1056;&#1054;&#1050;&#1048;%20&#1052;&#1059;&#1047;&#1067;&#1050;&#1048;\6%20&#1050;&#1051;&#1040;&#1057;&#1057;\1%20&#1095;&#1077;&#1090;&#1074;&#1077;&#1088;&#1090;&#1100;\&#1091;&#1088;&#1086;&#1082;%20-%20&#1072;&#1090;&#1090;&#1077;&#1089;&#1090;&#1072;&#1094;&#1080;&#1103;\6%20&#1082;&#1083;&#1072;&#1089;&#1089;%202&#1091;%20&#1054;&#1041;&#1056;&#1040;&#1047;&#1067;%20&#1056;&#1054;&#1052;&#1040;&#1053;&#1057;&#1054;&#1042;%20&#1048;%20&#1055;&#1045;&#1057;&#1045;&#1053;%20&#1056;&#1059;&#1057;&#1057;&#1050;&#1048;&#1061;%20&#1050;&#1054;&#1052;&#1055;&#1054;&#1047;&#1048;&#1058;&#1054;&#1056;&#1054;&#1042;\&#1042;&#1080;&#1076;&#1077;&#1086;%20&#1050;&#1088;&#1072;&#1089;&#1085;&#1099;&#1081;%20&#1089;&#1072;&#1088;&#1072;&#1092;&#1072;&#1085;.avi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285992"/>
            <a:ext cx="7851648" cy="307183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6F4E45"/>
                </a:solidFill>
                <a:latin typeface="+mn-lt"/>
              </a:rPr>
              <a:t>ОБРАЗЫ РОМАНСОВ И ПЕСЕН</a:t>
            </a:r>
            <a:br>
              <a:rPr lang="ru-RU" dirty="0" smtClean="0">
                <a:solidFill>
                  <a:srgbClr val="6F4E45"/>
                </a:solidFill>
                <a:latin typeface="+mn-lt"/>
              </a:rPr>
            </a:br>
            <a:r>
              <a:rPr lang="ru-RU" dirty="0" smtClean="0">
                <a:solidFill>
                  <a:srgbClr val="6F4E45"/>
                </a:solidFill>
                <a:latin typeface="+mn-lt"/>
              </a:rPr>
              <a:t>РУССКИХ КОМПОЗИТОРОВ</a:t>
            </a:r>
            <a:endParaRPr lang="ru-RU" dirty="0">
              <a:solidFill>
                <a:srgbClr val="6F4E45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105400"/>
            <a:ext cx="285752" cy="1752600"/>
          </a:xfrm>
        </p:spPr>
        <p:txBody>
          <a:bodyPr>
            <a:noAutofit/>
          </a:bodyPr>
          <a:lstStyle/>
          <a:p>
            <a:pPr algn="l"/>
            <a:endParaRPr lang="ru-RU" sz="24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142852"/>
            <a:ext cx="4572000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Тема четверти –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«Мир образов вокальной и инструментальной  музыки»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887198" y="648866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jp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43966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52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229600" cy="4389120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Почему этот Романс называли русской песней и часто помещали в сборниках народных песен?</a:t>
            </a:r>
          </a:p>
          <a:p>
            <a:r>
              <a:rPr lang="ru-RU" sz="3200" dirty="0" smtClean="0"/>
              <a:t>Сколько действующих лиц в романсе, как вы определили?</a:t>
            </a:r>
          </a:p>
          <a:p>
            <a:r>
              <a:rPr lang="ru-RU" sz="3200" dirty="0" smtClean="0"/>
              <a:t>Как меняется ладовая окраска, темп, динамика?</a:t>
            </a:r>
          </a:p>
          <a:p>
            <a:r>
              <a:rPr lang="ru-RU" sz="3200" dirty="0" smtClean="0"/>
              <a:t>Какое настроение (образ) создаёт этот романс?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680412" y="6488668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928670"/>
          </a:xfrm>
        </p:spPr>
        <p:txBody>
          <a:bodyPr/>
          <a:lstStyle/>
          <a:p>
            <a:pPr algn="ctr"/>
            <a:r>
              <a:rPr lang="ru-RU" dirty="0" smtClean="0"/>
              <a:t>Мир чарующих звуков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38912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И музыкой нежной, летучей</a:t>
            </a:r>
          </a:p>
          <a:p>
            <a:pPr algn="ctr"/>
            <a:r>
              <a:rPr lang="ru-RU" sz="2400" dirty="0" smtClean="0"/>
              <a:t>Слова облекаются вдруг.....   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095500"/>
            <a:ext cx="36004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707662" y="6488668"/>
            <a:ext cx="457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4" name="Тамара Церетели - Когда душа полна  (audiopoisk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479715" y="6242538"/>
            <a:ext cx="609600" cy="609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500826" y="3786190"/>
            <a:ext cx="26431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Тамара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Церители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– романс </a:t>
            </a:r>
          </a:p>
          <a:p>
            <a:pPr algn="ctr"/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Когда душа полна»</a:t>
            </a:r>
            <a:endParaRPr lang="ru-RU" sz="20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947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8577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Образный строй романсов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785794"/>
            <a:ext cx="4014758" cy="5786478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Романс - это жанр</a:t>
            </a:r>
            <a:r>
              <a:rPr lang="ru-RU" sz="2400" b="1" dirty="0" smtClean="0">
                <a:solidFill>
                  <a:srgbClr val="C00000"/>
                </a:solidFill>
              </a:rPr>
              <a:t> камерной </a:t>
            </a:r>
            <a:r>
              <a:rPr lang="ru-RU" sz="2400" dirty="0" smtClean="0"/>
              <a:t>музыки, которая первоначально предназначалась для исполнения перед небольшой аудиторией.</a:t>
            </a:r>
          </a:p>
          <a:p>
            <a:r>
              <a:rPr lang="ru-RU" sz="2400" dirty="0" smtClean="0"/>
              <a:t>Романс передаёт палитру человеческих чувств и переживаний, раздумья о смысле жизни, прекрасные качества души русского человека, его устремленность к истине, добру, красоте, любви.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09609"/>
            <a:ext cx="4806668" cy="604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770821" y="648866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357214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Мир чарующих звуков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5286380" cy="507209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Романса голос узнаю</a:t>
            </a:r>
          </a:p>
          <a:p>
            <a:r>
              <a:rPr lang="ru-RU" dirty="0" smtClean="0"/>
              <a:t>На самом дальнем расстоянье:</a:t>
            </a:r>
          </a:p>
          <a:p>
            <a:r>
              <a:rPr lang="ru-RU" dirty="0" smtClean="0"/>
              <a:t>Стою и мысленно пою,</a:t>
            </a:r>
          </a:p>
          <a:p>
            <a:r>
              <a:rPr lang="ru-RU" dirty="0" smtClean="0"/>
              <a:t>И мне приятно с ним слиянье.</a:t>
            </a:r>
          </a:p>
          <a:p>
            <a:r>
              <a:rPr lang="ru-RU" dirty="0" smtClean="0"/>
              <a:t>И всех я вспоминаю вас,</a:t>
            </a:r>
          </a:p>
          <a:p>
            <a:r>
              <a:rPr lang="ru-RU" dirty="0" smtClean="0"/>
              <a:t>Друзей и родственников дальних,</a:t>
            </a:r>
          </a:p>
          <a:p>
            <a:r>
              <a:rPr lang="ru-RU" dirty="0" smtClean="0"/>
              <a:t>Уже ушедших и печальных:</a:t>
            </a:r>
          </a:p>
          <a:p>
            <a:r>
              <a:rPr lang="ru-RU" dirty="0" smtClean="0"/>
              <a:t>Напомнил мне о вас – романс!</a:t>
            </a:r>
          </a:p>
          <a:p>
            <a:pPr>
              <a:buNone/>
            </a:pPr>
            <a:r>
              <a:rPr lang="ru-RU" dirty="0" smtClean="0"/>
              <a:t>                     </a:t>
            </a:r>
          </a:p>
          <a:p>
            <a:pPr>
              <a:buNone/>
            </a:pPr>
            <a:r>
              <a:rPr lang="ru-RU" dirty="0" smtClean="0"/>
              <a:t>                              Вадим </a:t>
            </a:r>
            <a:r>
              <a:rPr lang="ru-RU" dirty="0" err="1" smtClean="0"/>
              <a:t>Семернин</a:t>
            </a:r>
            <a:endParaRPr lang="ru-RU" dirty="0" smtClean="0"/>
          </a:p>
          <a:p>
            <a:endParaRPr lang="ru-RU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5900" y="1209675"/>
            <a:ext cx="3848100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699648" y="6488668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716479"/>
            <a:ext cx="2141521" cy="21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847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Этот жанр любим и современными поэтами и композиторами.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7943848" cy="3929090"/>
          </a:xfrm>
        </p:spPr>
        <p:txBody>
          <a:bodyPr/>
          <a:lstStyle/>
          <a:p>
            <a:r>
              <a:rPr lang="ru-RU" dirty="0" smtClean="0"/>
              <a:t>Сейчас мы услышим романс из кинофильма</a:t>
            </a:r>
          </a:p>
          <a:p>
            <a:pPr>
              <a:buNone/>
            </a:pPr>
            <a:r>
              <a:rPr lang="ru-RU" dirty="0" smtClean="0"/>
              <a:t>                              </a:t>
            </a:r>
            <a:r>
              <a:rPr lang="ru-RU" b="1" u="sng" dirty="0" smtClean="0">
                <a:solidFill>
                  <a:srgbClr val="C00000"/>
                </a:solidFill>
              </a:rPr>
              <a:t>"Жестокий романс"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714620"/>
            <a:ext cx="396763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072066" y="5929330"/>
            <a:ext cx="3476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Музыка -  А. Петрова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714620"/>
            <a:ext cx="392905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85720" y="5857892"/>
            <a:ext cx="3898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 - Б. Ахмадулиной</a:t>
            </a:r>
            <a:endParaRPr lang="ru-RU" sz="2800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70436" y="648866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А напоследок я скажу (песня из кинофильма 'Жестокий романс'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85720" y="285728"/>
            <a:ext cx="8643998" cy="635798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643966" y="6488668"/>
            <a:ext cx="5000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7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Викторина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229600" cy="4389120"/>
          </a:xfrm>
        </p:spPr>
        <p:txBody>
          <a:bodyPr/>
          <a:lstStyle/>
          <a:p>
            <a:r>
              <a:rPr lang="ru-RU" dirty="0" smtClean="0"/>
              <a:t>Какие романсы прозвучали на уроке?</a:t>
            </a:r>
          </a:p>
          <a:p>
            <a:r>
              <a:rPr lang="ru-RU" dirty="0" smtClean="0"/>
              <a:t>Какие романсы вам уже были знакомы?</a:t>
            </a:r>
          </a:p>
          <a:p>
            <a:r>
              <a:rPr lang="ru-RU" dirty="0" smtClean="0"/>
              <a:t>Что такое Романс?</a:t>
            </a:r>
          </a:p>
          <a:p>
            <a:r>
              <a:rPr lang="ru-RU" dirty="0" smtClean="0"/>
              <a:t>Почему мелодии и слова популярных в народе старинных романсов оставляют след в нашей памяти, какие образы созданы в них?</a:t>
            </a:r>
          </a:p>
          <a:p>
            <a:r>
              <a:rPr lang="ru-RU" dirty="0" smtClean="0"/>
              <a:t>Какой из романсов вы хотели бы разучить?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768833" y="648866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>
            <a:normAutofit/>
          </a:bodyPr>
          <a:lstStyle/>
          <a:p>
            <a:pPr algn="ctr"/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1571612"/>
            <a:ext cx="5286380" cy="438912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      Знакомые звуки, чудесные звуки!</a:t>
            </a:r>
          </a:p>
          <a:p>
            <a:pPr algn="ctr">
              <a:buNone/>
            </a:pPr>
            <a:r>
              <a:rPr lang="ru-RU" sz="2000" dirty="0" smtClean="0"/>
              <a:t>О, сколько вам силы дано!</a:t>
            </a:r>
          </a:p>
          <a:p>
            <a:pPr algn="ctr">
              <a:buNone/>
            </a:pPr>
            <a:r>
              <a:rPr lang="ru-RU" sz="2000" dirty="0" smtClean="0"/>
              <a:t>  Прошедшее счастье, </a:t>
            </a:r>
          </a:p>
          <a:p>
            <a:pPr algn="ctr">
              <a:buNone/>
            </a:pPr>
            <a:r>
              <a:rPr lang="ru-RU" sz="2000" dirty="0" smtClean="0"/>
              <a:t>прошедшие муки,</a:t>
            </a:r>
          </a:p>
          <a:p>
            <a:pPr algn="ctr">
              <a:buNone/>
            </a:pPr>
            <a:r>
              <a:rPr lang="ru-RU" sz="2000" dirty="0" smtClean="0"/>
              <a:t>       И радость свидания, и слезы разлуки-</a:t>
            </a:r>
          </a:p>
          <a:p>
            <a:pPr algn="ctr">
              <a:buNone/>
            </a:pPr>
            <a:r>
              <a:rPr lang="ru-RU" sz="2000" dirty="0" smtClean="0"/>
              <a:t>     Вам все воскресить суждено.</a:t>
            </a:r>
          </a:p>
          <a:p>
            <a:pPr algn="ctr"/>
            <a:endParaRPr lang="ru-RU" sz="2000" dirty="0" smtClean="0"/>
          </a:p>
          <a:p>
            <a:pPr algn="ctr">
              <a:buNone/>
            </a:pPr>
            <a:r>
              <a:rPr lang="ru-RU" sz="2000" dirty="0" smtClean="0"/>
              <a:t>                                                          А.Плещеев</a:t>
            </a:r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pic>
        <p:nvPicPr>
          <p:cNvPr id="4" name="Рисунок 3" descr="1308191949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3929058" cy="4873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750944" y="648866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126038"/>
          </a:xfrm>
          <a:solidFill>
            <a:schemeClr val="bg2">
              <a:lumMod val="60000"/>
              <a:lumOff val="4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857224" y="714356"/>
            <a:ext cx="728662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i="1" dirty="0">
                <a:solidFill>
                  <a:srgbClr val="6F4E45"/>
                </a:solidFill>
              </a:rPr>
              <a:t>Музыка не может мыслить, </a:t>
            </a:r>
            <a:endParaRPr lang="ru-RU" sz="5400" b="1" i="1" dirty="0" smtClean="0">
              <a:solidFill>
                <a:srgbClr val="6F4E45"/>
              </a:solidFill>
            </a:endParaRPr>
          </a:p>
          <a:p>
            <a:pPr algn="ctr"/>
            <a:r>
              <a:rPr lang="ru-RU" sz="5400" b="1" i="1" dirty="0" smtClean="0">
                <a:solidFill>
                  <a:srgbClr val="6F4E45"/>
                </a:solidFill>
              </a:rPr>
              <a:t>но </a:t>
            </a:r>
            <a:r>
              <a:rPr lang="ru-RU" sz="5400" b="1" i="1" dirty="0">
                <a:solidFill>
                  <a:srgbClr val="6F4E45"/>
                </a:solidFill>
              </a:rPr>
              <a:t>она может воплощать мысль.</a:t>
            </a:r>
          </a:p>
        </p:txBody>
      </p:sp>
      <p:pic>
        <p:nvPicPr>
          <p:cNvPr id="3077" name="Picture 18" descr="C:\Documents and Settings\ученик\Local Settings\Temporary Internet Files\Content.IE5\QDWAACBE\MCj0428257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3929063"/>
            <a:ext cx="290671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887198" y="6488668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Выноска-облако 13"/>
          <p:cNvSpPr/>
          <p:nvPr/>
        </p:nvSpPr>
        <p:spPr>
          <a:xfrm>
            <a:off x="2483768" y="2276872"/>
            <a:ext cx="4104456" cy="2132856"/>
          </a:xfrm>
          <a:prstGeom prst="cloudCallout">
            <a:avLst>
              <a:gd name="adj1" fmla="val -30753"/>
              <a:gd name="adj2" fmla="val 3584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8415" cmpd="sng">
                  <a:noFill/>
                  <a:prstDash val="solid"/>
                </a:ln>
                <a:solidFill>
                  <a:srgbClr val="006600"/>
                </a:solidFill>
                <a:latin typeface="Book Antiqua" pitchFamily="18" charset="0"/>
              </a:rPr>
              <a:t>ТЕМА ПРОЕКТА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8415" cmpd="sng">
                  <a:noFill/>
                  <a:prstDash val="solid"/>
                </a:ln>
                <a:solidFill>
                  <a:srgbClr val="006600"/>
                </a:solidFill>
                <a:latin typeface="Book Antiqua" pitchFamily="18" charset="0"/>
              </a:rPr>
              <a:t>I </a:t>
            </a:r>
            <a:r>
              <a:rPr lang="ru-RU" sz="1600" b="1" dirty="0">
                <a:ln w="18415" cmpd="sng">
                  <a:noFill/>
                  <a:prstDash val="solid"/>
                </a:ln>
                <a:solidFill>
                  <a:srgbClr val="006600"/>
                </a:solidFill>
                <a:latin typeface="Book Antiqua" pitchFamily="18" charset="0"/>
              </a:rPr>
              <a:t>ЧЕТВЕРТИ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latin typeface="Book Antiqua" pitchFamily="18" charset="0"/>
              </a:rPr>
              <a:t>"РУССКАЯ</a:t>
            </a:r>
            <a:r>
              <a:rPr lang="en-US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ru-RU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latin typeface="Book Antiqua" pitchFamily="18" charset="0"/>
              </a:rPr>
              <a:t>ВОКАЛЬНАЯ МУЗЫКА</a:t>
            </a:r>
            <a:r>
              <a:rPr lang="en-US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latin typeface="Book Antiqua" pitchFamily="18" charset="0"/>
              </a:rPr>
              <a:t> - </a:t>
            </a:r>
            <a:endParaRPr lang="ru-RU" sz="16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rgbClr val="0070C0"/>
              </a:solidFill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latin typeface="Book Antiqua" pitchFamily="18" charset="0"/>
              </a:rPr>
              <a:t>ЖИВОЙ РОДНИК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latin typeface="Book Antiqua" pitchFamily="18" charset="0"/>
              </a:rPr>
              <a:t> РУССКОЙ ДУШИ"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707904" y="1700808"/>
            <a:ext cx="1964577" cy="2923877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+mn-lt"/>
                <a:cs typeface="+mn-cs"/>
              </a:rPr>
              <a:t>«Стань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+mn-lt"/>
                <a:cs typeface="+mn-cs"/>
              </a:rPr>
              <a:t>музыкою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+mn-lt"/>
                <a:cs typeface="+mn-cs"/>
              </a:rPr>
              <a:t>слово»</a:t>
            </a:r>
            <a:endParaRPr lang="ru-RU" sz="28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250825" y="2276475"/>
            <a:ext cx="3313113" cy="2498725"/>
          </a:xfrm>
          <a:prstGeom prst="wav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Музыку и слово объединяет…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Волна 11"/>
          <p:cNvSpPr/>
          <p:nvPr/>
        </p:nvSpPr>
        <p:spPr>
          <a:xfrm>
            <a:off x="250825" y="1628775"/>
            <a:ext cx="3492500" cy="3649663"/>
          </a:xfrm>
          <a:prstGeom prst="wav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Интонация 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в литературной 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и музыкальной речи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Рисунок2.jpg"/>
          <p:cNvPicPr>
            <a:picLocks noChangeAspect="1"/>
          </p:cNvPicPr>
          <p:nvPr/>
        </p:nvPicPr>
        <p:blipFill>
          <a:blip r:embed="rId7" cstate="print">
            <a:lum bright="-10000" contrast="30000"/>
          </a:blip>
          <a:srcRect l="3903" t="9272" r="7635" b="9136"/>
          <a:stretch>
            <a:fillRect/>
          </a:stretch>
        </p:blipFill>
        <p:spPr>
          <a:xfrm>
            <a:off x="3707904" y="2132856"/>
            <a:ext cx="4896544" cy="3168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Выноска-облако 3"/>
          <p:cNvSpPr/>
          <p:nvPr/>
        </p:nvSpPr>
        <p:spPr>
          <a:xfrm>
            <a:off x="2627784" y="2420888"/>
            <a:ext cx="4104456" cy="2132856"/>
          </a:xfrm>
          <a:prstGeom prst="cloudCallout">
            <a:avLst>
              <a:gd name="adj1" fmla="val -30753"/>
              <a:gd name="adj2" fmla="val 3584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8415" cmpd="sng">
                  <a:noFill/>
                  <a:prstDash val="solid"/>
                </a:ln>
                <a:solidFill>
                  <a:srgbClr val="006600"/>
                </a:solidFill>
                <a:latin typeface="Book Antiqua" pitchFamily="18" charset="0"/>
              </a:rPr>
              <a:t>ТЕМА </a:t>
            </a:r>
            <a:r>
              <a:rPr lang="ru-RU" sz="2000" dirty="0">
                <a:ln w="18415" cmpd="sng">
                  <a:noFill/>
                  <a:prstDash val="solid"/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РАЗМЫШЛЕНИЕ</a:t>
            </a:r>
            <a:endParaRPr lang="ru-RU" sz="1600" b="1" dirty="0">
              <a:ln w="18415" cmpd="sng">
                <a:noFill/>
                <a:prstDash val="solid"/>
              </a:ln>
              <a:solidFill>
                <a:srgbClr val="006600"/>
              </a:solidFill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8415" cmpd="sng">
                  <a:noFill/>
                  <a:prstDash val="solid"/>
                </a:ln>
                <a:solidFill>
                  <a:srgbClr val="006600"/>
                </a:solidFill>
                <a:latin typeface="Book Antiqua" pitchFamily="18" charset="0"/>
              </a:rPr>
              <a:t>I </a:t>
            </a:r>
            <a:r>
              <a:rPr lang="ru-RU" sz="1600" b="1" dirty="0">
                <a:ln w="18415" cmpd="sng">
                  <a:noFill/>
                  <a:prstDash val="solid"/>
                </a:ln>
                <a:solidFill>
                  <a:srgbClr val="006600"/>
                </a:solidFill>
                <a:latin typeface="Book Antiqua" pitchFamily="18" charset="0"/>
              </a:rPr>
              <a:t>ЧЕТВЕРТИ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latin typeface="Book Antiqua" pitchFamily="18" charset="0"/>
              </a:rPr>
              <a:t>"РУССКАЯ</a:t>
            </a:r>
            <a:r>
              <a:rPr lang="en-US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ru-RU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latin typeface="Book Antiqua" pitchFamily="18" charset="0"/>
              </a:rPr>
              <a:t>ВОКАЛЬНАЯ МУЗЫКА</a:t>
            </a:r>
            <a:r>
              <a:rPr lang="en-US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latin typeface="Book Antiqua" pitchFamily="18" charset="0"/>
              </a:rPr>
              <a:t> - </a:t>
            </a:r>
            <a:endParaRPr lang="ru-RU" sz="16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rgbClr val="0070C0"/>
              </a:solidFill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latin typeface="Book Antiqua" pitchFamily="18" charset="0"/>
              </a:rPr>
              <a:t>ЖИВОЙ РОДНИК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latin typeface="Book Antiqua" pitchFamily="18" charset="0"/>
              </a:rPr>
              <a:t> РУССКОЙ ДУШИ"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-0.01111 L -0.004 -0.3444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5429288"/>
          </a:xfrm>
        </p:spPr>
        <p:txBody>
          <a:bodyPr rtlCol="0">
            <a:normAutofit fontScale="77500" lnSpcReduction="20000"/>
          </a:bodyPr>
          <a:lstStyle/>
          <a:p>
            <a:pPr algn="ctr" eaLnBrk="1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48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 eaLnBrk="1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8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800" b="1" u="sng" dirty="0" smtClean="0">
                <a:solidFill>
                  <a:schemeClr val="accent4">
                    <a:lumMod val="50000"/>
                  </a:schemeClr>
                </a:solidFill>
              </a:rPr>
              <a:t>ИНТОНАЦИЯ</a:t>
            </a:r>
            <a:endParaRPr lang="en-US" b="1" u="sng" dirty="0" smtClean="0">
              <a:solidFill>
                <a:srgbClr val="C00000"/>
              </a:solidFill>
            </a:endParaRPr>
          </a:p>
          <a:p>
            <a:pPr eaLnBrk="1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500" b="1" dirty="0" smtClean="0">
              <a:solidFill>
                <a:srgbClr val="C00000"/>
              </a:solidFill>
            </a:endParaRPr>
          </a:p>
          <a:p>
            <a:pPr eaLnBrk="1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b="1" dirty="0" smtClean="0">
                <a:solidFill>
                  <a:srgbClr val="C00000"/>
                </a:solidFill>
              </a:rPr>
              <a:t> </a:t>
            </a:r>
            <a:r>
              <a:rPr lang="ru-RU" sz="3500" b="1" dirty="0">
                <a:solidFill>
                  <a:srgbClr val="C00000"/>
                </a:solidFill>
              </a:rPr>
              <a:t>(</a:t>
            </a:r>
            <a:r>
              <a:rPr lang="ru-RU" sz="3500" b="1" dirty="0">
                <a:solidFill>
                  <a:srgbClr val="C00000"/>
                </a:solidFill>
                <a:latin typeface="Cambria" pitchFamily="18" charset="0"/>
              </a:rPr>
              <a:t>от латинского </a:t>
            </a:r>
            <a:r>
              <a:rPr lang="ru-RU" sz="3500" b="1" dirty="0" err="1">
                <a:solidFill>
                  <a:srgbClr val="C00000"/>
                </a:solidFill>
                <a:latin typeface="Cambria" pitchFamily="18" charset="0"/>
              </a:rPr>
              <a:t>intono</a:t>
            </a:r>
            <a:r>
              <a:rPr lang="ru-RU" sz="3500" b="1" dirty="0">
                <a:solidFill>
                  <a:srgbClr val="C00000"/>
                </a:solidFill>
                <a:latin typeface="Cambria" pitchFamily="18" charset="0"/>
              </a:rPr>
              <a:t> - громко произношу), </a:t>
            </a:r>
            <a:r>
              <a:rPr lang="ru-RU" sz="3500" b="1" u="sng" dirty="0">
                <a:solidFill>
                  <a:srgbClr val="C00000"/>
                </a:solidFill>
                <a:latin typeface="Cambria" pitchFamily="18" charset="0"/>
              </a:rPr>
              <a:t>совокупность мелодики, ритма, темпа, </a:t>
            </a:r>
            <a:r>
              <a:rPr lang="ru-RU" sz="3500" b="1" dirty="0">
                <a:solidFill>
                  <a:srgbClr val="C00000"/>
                </a:solidFill>
                <a:latin typeface="Cambria" pitchFamily="18" charset="0"/>
              </a:rPr>
              <a:t>интенсивности, акцентного строя, </a:t>
            </a:r>
            <a:r>
              <a:rPr lang="ru-RU" sz="3500" b="1" u="sng" dirty="0">
                <a:solidFill>
                  <a:srgbClr val="C00000"/>
                </a:solidFill>
                <a:latin typeface="Cambria" pitchFamily="18" charset="0"/>
              </a:rPr>
              <a:t>тембра</a:t>
            </a:r>
            <a:r>
              <a:rPr lang="ru-RU" sz="3500" b="1" dirty="0">
                <a:solidFill>
                  <a:srgbClr val="C00000"/>
                </a:solidFill>
                <a:latin typeface="Cambria" pitchFamily="18" charset="0"/>
              </a:rPr>
              <a:t> и других </a:t>
            </a:r>
            <a:r>
              <a:rPr lang="ru-RU" sz="3500" b="1" dirty="0" smtClean="0">
                <a:solidFill>
                  <a:srgbClr val="C00000"/>
                </a:solidFill>
                <a:latin typeface="Cambria" pitchFamily="18" charset="0"/>
              </a:rPr>
              <a:t>элементов </a:t>
            </a:r>
            <a:r>
              <a:rPr lang="ru-RU" sz="3500" b="1" dirty="0">
                <a:solidFill>
                  <a:srgbClr val="C00000"/>
                </a:solidFill>
                <a:latin typeface="Cambria" pitchFamily="18" charset="0"/>
              </a:rPr>
              <a:t>речи. </a:t>
            </a:r>
            <a:endParaRPr lang="ru-RU" sz="3500" b="1" dirty="0" smtClean="0">
              <a:solidFill>
                <a:srgbClr val="C00000"/>
              </a:solidFill>
              <a:latin typeface="Cambria" pitchFamily="18" charset="0"/>
            </a:endParaRPr>
          </a:p>
          <a:p>
            <a:pPr eaLnBrk="1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b="1" u="sng" dirty="0" smtClean="0">
                <a:solidFill>
                  <a:srgbClr val="C00000"/>
                </a:solidFill>
                <a:latin typeface="Cambria" pitchFamily="18" charset="0"/>
              </a:rPr>
              <a:t>Интонация</a:t>
            </a:r>
            <a:r>
              <a:rPr lang="ru-RU" sz="3500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sz="3500" b="1" dirty="0">
                <a:solidFill>
                  <a:srgbClr val="C00000"/>
                </a:solidFill>
                <a:latin typeface="Cambria" pitchFamily="18" charset="0"/>
              </a:rPr>
              <a:t>организует речь фонетически, </a:t>
            </a:r>
            <a:r>
              <a:rPr lang="ru-RU" sz="3500" b="1" u="sng" dirty="0">
                <a:solidFill>
                  <a:srgbClr val="C00000"/>
                </a:solidFill>
                <a:latin typeface="Cambria" pitchFamily="18" charset="0"/>
              </a:rPr>
              <a:t>является средством выражения </a:t>
            </a:r>
            <a:r>
              <a:rPr lang="ru-RU" sz="3500" b="1" dirty="0">
                <a:solidFill>
                  <a:srgbClr val="C00000"/>
                </a:solidFill>
                <a:latin typeface="Cambria" pitchFamily="18" charset="0"/>
              </a:rPr>
              <a:t>различных </a:t>
            </a:r>
            <a:r>
              <a:rPr lang="ru-RU" sz="3500" b="1" dirty="0" smtClean="0">
                <a:solidFill>
                  <a:srgbClr val="C00000"/>
                </a:solidFill>
                <a:latin typeface="Cambria" pitchFamily="18" charset="0"/>
              </a:rPr>
              <a:t>значений </a:t>
            </a:r>
            <a:r>
              <a:rPr lang="ru-RU" sz="3500" b="1" dirty="0">
                <a:solidFill>
                  <a:srgbClr val="C00000"/>
                </a:solidFill>
                <a:latin typeface="Cambria" pitchFamily="18" charset="0"/>
              </a:rPr>
              <a:t>и категорий, а также </a:t>
            </a:r>
            <a:r>
              <a:rPr lang="ru-RU" sz="3500" b="1" u="sng" dirty="0" smtClean="0">
                <a:solidFill>
                  <a:srgbClr val="C00000"/>
                </a:solidFill>
                <a:latin typeface="Cambria" pitchFamily="18" charset="0"/>
              </a:rPr>
              <a:t>эмоциональной </a:t>
            </a:r>
            <a:r>
              <a:rPr lang="ru-RU" sz="3500" b="1" u="sng" dirty="0">
                <a:solidFill>
                  <a:srgbClr val="C00000"/>
                </a:solidFill>
                <a:latin typeface="Cambria" pitchFamily="18" charset="0"/>
              </a:rPr>
              <a:t>окраски</a:t>
            </a:r>
            <a:r>
              <a:rPr lang="ru-RU" sz="3500" b="1" dirty="0">
                <a:solidFill>
                  <a:srgbClr val="C00000"/>
                </a:solidFill>
                <a:latin typeface="Cambria" pitchFamily="18" charset="0"/>
              </a:rPr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4100" name="Picture 18" descr="C:\Documents and Settings\ученик\Local Settings\Temporary Internet Files\Content.IE5\QDWAACBE\MCj0428257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4657732"/>
            <a:ext cx="3143240" cy="220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851932" y="6488668"/>
            <a:ext cx="304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214290"/>
            <a:ext cx="3657568" cy="71437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Романс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4857784" cy="657227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Слово </a:t>
            </a:r>
            <a:r>
              <a:rPr lang="ru-RU" sz="2400" b="1" dirty="0" smtClean="0">
                <a:solidFill>
                  <a:srgbClr val="C00000"/>
                </a:solidFill>
              </a:rPr>
              <a:t>«романс» </a:t>
            </a:r>
            <a:r>
              <a:rPr lang="ru-RU" sz="2400" dirty="0" smtClean="0"/>
              <a:t>испанского происхождения. </a:t>
            </a:r>
          </a:p>
          <a:p>
            <a:pPr>
              <a:buNone/>
            </a:pPr>
            <a:r>
              <a:rPr lang="ru-RU" sz="2400" dirty="0" smtClean="0"/>
              <a:t>    Вокальное  сочинение, камерное(?) музыкально-поэтическое произведение лирического (?)содержания для голоса с инструментальным сопровождением(?). 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Романс появился и сформировался в </a:t>
            </a:r>
            <a:r>
              <a:rPr lang="ru-RU" sz="2400" dirty="0" smtClean="0">
                <a:hlinkClick r:id="rId2" tooltip="XV век"/>
              </a:rPr>
              <a:t>XV</a:t>
            </a:r>
            <a:r>
              <a:rPr lang="ru-RU" sz="2400" u="sng" dirty="0" smtClean="0"/>
              <a:t>-</a:t>
            </a:r>
            <a:r>
              <a:rPr lang="en-US" sz="2400" u="sng" dirty="0" smtClean="0">
                <a:solidFill>
                  <a:schemeClr val="accent6">
                    <a:lumMod val="75000"/>
                  </a:schemeClr>
                </a:solidFill>
              </a:rPr>
              <a:t>XVI</a:t>
            </a:r>
            <a:r>
              <a:rPr lang="ru-RU" sz="2400" u="sng" dirty="0" smtClean="0"/>
              <a:t> </a:t>
            </a:r>
            <a:r>
              <a:rPr lang="ru-RU" sz="2400" dirty="0" smtClean="0"/>
              <a:t>веках, а в начале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XIX</a:t>
            </a:r>
            <a:r>
              <a:rPr lang="ru-RU" sz="2400" dirty="0" smtClean="0"/>
              <a:t> века его запели в России. </a:t>
            </a:r>
            <a:endParaRPr lang="ru-RU" sz="2400" dirty="0"/>
          </a:p>
        </p:txBody>
      </p:sp>
      <p:pic>
        <p:nvPicPr>
          <p:cNvPr id="4" name="Рисунок 3" descr="9e32cbebeb561a336320e6d5acd1f1f35851271092302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357298"/>
            <a:ext cx="3905073" cy="4714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832696" y="6488668"/>
            <a:ext cx="292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5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Почему романсы живут в памяти людей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38912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Романсы воспевают великое человеческое чувство- любовь, а вместе с ней смятение души и радостное волнение, восторг встреч и горечь разлуки ,воспоминания о прошлом и надежду на счастье.</a:t>
            </a:r>
            <a:endParaRPr lang="ru-RU" sz="2000" dirty="0"/>
          </a:p>
        </p:txBody>
      </p:sp>
      <p:pic>
        <p:nvPicPr>
          <p:cNvPr id="4" name="Рисунок 3" descr="0_6cfea_d165aa6e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57430"/>
            <a:ext cx="9144000" cy="4500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795828" y="6488668"/>
            <a:ext cx="348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7 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5329246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u="sng" dirty="0" smtClean="0">
                <a:solidFill>
                  <a:srgbClr val="C00000"/>
                </a:solidFill>
              </a:rPr>
              <a:t>"Утро туманное"</a:t>
            </a:r>
            <a:r>
              <a:rPr lang="ru-RU" sz="2700" u="sng" dirty="0" smtClean="0"/>
              <a:t/>
            </a:r>
            <a:br>
              <a:rPr lang="ru-RU" sz="2700" u="sng" dirty="0" smtClean="0"/>
            </a:br>
            <a:r>
              <a:rPr lang="ru-RU" sz="2700" u="sng" dirty="0" smtClean="0"/>
              <a:t>Романс на стихи Ивана Тургенева</a:t>
            </a:r>
            <a:br>
              <a:rPr lang="ru-RU" sz="2700" u="sng" dirty="0" smtClean="0"/>
            </a:br>
            <a:r>
              <a:rPr lang="ru-RU" sz="2700" u="sng" dirty="0" smtClean="0"/>
              <a:t> музыка В. Абаза. </a:t>
            </a:r>
            <a:br>
              <a:rPr lang="ru-RU" sz="2700" u="sng" dirty="0" smtClean="0"/>
            </a:br>
            <a:endParaRPr lang="ru-RU" sz="2700" u="sng" dirty="0"/>
          </a:p>
        </p:txBody>
      </p:sp>
      <p:pic>
        <p:nvPicPr>
          <p:cNvPr id="4" name="Содержимое 3" descr="0_7a68e_9c7e8f85_XL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585810" y="785794"/>
            <a:ext cx="4381191" cy="57864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00034" y="1785926"/>
            <a:ext cx="40005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Вспомнишь разлуку с улыбкою странной,</a:t>
            </a:r>
          </a:p>
          <a:p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Многое вспомнишь родное, далёкое.</a:t>
            </a:r>
          </a:p>
          <a:p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Слушая ропот колес непрестанный,</a:t>
            </a:r>
          </a:p>
          <a:p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Глядя задумчиво в небо широкое.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929330"/>
            <a:ext cx="50215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Иван Сергеевич Тургенев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8" name="- Утро туманно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14348" y="5500702"/>
            <a:ext cx="304800" cy="3048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8835902" y="6488668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7</a:t>
            </a:r>
            <a:endParaRPr lang="ru-RU" dirty="0"/>
          </a:p>
        </p:txBody>
      </p:sp>
      <p:pic>
        <p:nvPicPr>
          <p:cNvPr id="3" name="Н Сличенко - Утро туманное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890698" y="534830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281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000108"/>
          </a:xfrm>
        </p:spPr>
        <p:txBody>
          <a:bodyPr/>
          <a:lstStyle/>
          <a:p>
            <a:pPr algn="ctr"/>
            <a:r>
              <a:rPr lang="ru-RU" dirty="0" smtClean="0"/>
              <a:t>Создатели романсов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38912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Создателями романсов были и выдающиеся композиторы, и певцы-любители, и неизвестные музыканты. Поэтому определить границы этого жанра нелегко. Одно и то же произведение часто называют то романсом. то песней, а иногда и народной песней.</a:t>
            </a:r>
            <a:endParaRPr lang="ru-RU" sz="2000" dirty="0"/>
          </a:p>
        </p:txBody>
      </p:sp>
      <p:pic>
        <p:nvPicPr>
          <p:cNvPr id="4" name="Рисунок 3" descr="44113897_1242966959__mg_18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571744"/>
            <a:ext cx="7666417" cy="39290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8832696" y="6488668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8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Создатели романсов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4500594" cy="438912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Одним из известных русских композиторов, сочинявших романсы был </a:t>
            </a:r>
          </a:p>
          <a:p>
            <a:r>
              <a:rPr lang="ru-RU" sz="2000" b="1" u="sng" dirty="0" smtClean="0">
                <a:solidFill>
                  <a:srgbClr val="C00000"/>
                </a:solidFill>
              </a:rPr>
              <a:t>Александр Егорович Варламов</a:t>
            </a:r>
            <a:r>
              <a:rPr lang="ru-RU" sz="2000" u="sng" dirty="0" smtClean="0"/>
              <a:t>- </a:t>
            </a:r>
            <a:r>
              <a:rPr lang="ru-RU" sz="2000" dirty="0" smtClean="0"/>
              <a:t>его </a:t>
            </a:r>
            <a:r>
              <a:rPr lang="ru-RU" sz="2000" u="sng" dirty="0" smtClean="0"/>
              <a:t>романс </a:t>
            </a:r>
            <a:r>
              <a:rPr lang="ru-RU" sz="2000" b="1" u="sng" dirty="0" smtClean="0">
                <a:solidFill>
                  <a:srgbClr val="C00000"/>
                </a:solidFill>
              </a:rPr>
              <a:t>«Красный сарафан»</a:t>
            </a:r>
            <a:r>
              <a:rPr lang="en-US" sz="2000" b="1" u="sng" dirty="0" smtClean="0">
                <a:solidFill>
                  <a:srgbClr val="C00000"/>
                </a:solidFill>
              </a:rPr>
              <a:t> </a:t>
            </a:r>
            <a:endParaRPr lang="ru-RU" sz="2000" b="1" u="sng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dirty="0" smtClean="0"/>
              <a:t>     на слова </a:t>
            </a:r>
            <a:r>
              <a:rPr lang="ru-RU" sz="2000" u="sng" dirty="0" smtClean="0"/>
              <a:t>Николая Цыганова</a:t>
            </a:r>
            <a:r>
              <a:rPr lang="ru-RU" sz="2000" dirty="0" smtClean="0"/>
              <a:t>,  рассказывает о девичьей доле, привольной жизни в родительском доме.</a:t>
            </a:r>
            <a:endParaRPr lang="ru-RU" sz="2000" dirty="0"/>
          </a:p>
        </p:txBody>
      </p:sp>
      <p:pic>
        <p:nvPicPr>
          <p:cNvPr id="4" name="Рисунок 3" descr="varlamovbig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4857752" y="1357298"/>
            <a:ext cx="4040500" cy="50006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5" name="Видео Красный сарафан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71538" y="5500702"/>
            <a:ext cx="1143008" cy="11429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741326" y="6488668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9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851</TotalTime>
  <Words>599</Words>
  <Application>Microsoft Office PowerPoint</Application>
  <PresentationFormat>Экран (4:3)</PresentationFormat>
  <Paragraphs>108</Paragraphs>
  <Slides>17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ОБРАЗЫ РОМАНСОВ И ПЕСЕН РУССКИХ КОМПОЗИТОРОВ</vt:lpstr>
      <vt:lpstr> </vt:lpstr>
      <vt:lpstr>Слайд 3</vt:lpstr>
      <vt:lpstr>  </vt:lpstr>
      <vt:lpstr>Романс</vt:lpstr>
      <vt:lpstr>Почему романсы живут в памяти людей</vt:lpstr>
      <vt:lpstr>"Утро туманное" Романс на стихи Ивана Тургенева  музыка В. Абаза.  </vt:lpstr>
      <vt:lpstr>Создатели романсов</vt:lpstr>
      <vt:lpstr>Создатели романсов</vt:lpstr>
      <vt:lpstr>Слайд 10</vt:lpstr>
      <vt:lpstr>Мир чарующих звуков</vt:lpstr>
      <vt:lpstr>Образный строй романсов</vt:lpstr>
      <vt:lpstr>Мир чарующих звуков</vt:lpstr>
      <vt:lpstr>Этот жанр любим и современными поэтами и композиторами. </vt:lpstr>
      <vt:lpstr>Слайд 15</vt:lpstr>
      <vt:lpstr>Викторина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ОБРАЗЫ РОМАНСОВ И ПЕСЕН РУССКИХ КОМПОЗИТОРОВ</dc:title>
  <dc:creator>ТИМУР</dc:creator>
  <cp:lastModifiedBy>1</cp:lastModifiedBy>
  <cp:revision>35</cp:revision>
  <dcterms:created xsi:type="dcterms:W3CDTF">2012-10-12T18:37:28Z</dcterms:created>
  <dcterms:modified xsi:type="dcterms:W3CDTF">2015-01-13T14:44:18Z</dcterms:modified>
</cp:coreProperties>
</file>