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2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7" r:id="rId60"/>
    <p:sldId id="313" r:id="rId61"/>
    <p:sldId id="314" r:id="rId62"/>
    <p:sldId id="315" r:id="rId63"/>
    <p:sldId id="316" r:id="rId64"/>
    <p:sldId id="318" r:id="rId65"/>
    <p:sldId id="319" r:id="rId66"/>
    <p:sldId id="320"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9900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9" d="100"/>
          <a:sy n="79" d="100"/>
        </p:scale>
        <p:origin x="-25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77F718DE-5B6C-4340-A88C-7EDDCA69FFD6}" type="slidenum">
              <a:rPr lang="ru-RU"/>
              <a:pPr/>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5.xml"/><Relationship Id="rId26" Type="http://schemas.openxmlformats.org/officeDocument/2006/relationships/slide" Target="slide48.xml"/><Relationship Id="rId3" Type="http://schemas.openxmlformats.org/officeDocument/2006/relationships/slide" Target="slide5.xml"/><Relationship Id="rId21" Type="http://schemas.openxmlformats.org/officeDocument/2006/relationships/slide" Target="slide38.xml"/><Relationship Id="rId7" Type="http://schemas.openxmlformats.org/officeDocument/2006/relationships/slide" Target="slide14.xml"/><Relationship Id="rId12" Type="http://schemas.openxmlformats.org/officeDocument/2006/relationships/slide" Target="slide24.xml"/><Relationship Id="rId17" Type="http://schemas.openxmlformats.org/officeDocument/2006/relationships/slide" Target="slide34.xml"/><Relationship Id="rId25" Type="http://schemas.openxmlformats.org/officeDocument/2006/relationships/slide" Target="slide47.xml"/><Relationship Id="rId33" Type="http://schemas.openxmlformats.org/officeDocument/2006/relationships/image" Target="../media/image2.png"/><Relationship Id="rId2" Type="http://schemas.openxmlformats.org/officeDocument/2006/relationships/slide" Target="slide4.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6.xml"/><Relationship Id="rId1" Type="http://schemas.openxmlformats.org/officeDocument/2006/relationships/slideLayout" Target="../slideLayouts/slideLayout12.xml"/><Relationship Id="rId6" Type="http://schemas.openxmlformats.org/officeDocument/2006/relationships/slide" Target="slide8.xml"/><Relationship Id="rId11" Type="http://schemas.openxmlformats.org/officeDocument/2006/relationships/slide" Target="slide18.xml"/><Relationship Id="rId24" Type="http://schemas.openxmlformats.org/officeDocument/2006/relationships/slide" Target="slide46.xml"/><Relationship Id="rId32" Type="http://schemas.openxmlformats.org/officeDocument/2006/relationships/slide" Target="slide64.xml"/><Relationship Id="rId5" Type="http://schemas.openxmlformats.org/officeDocument/2006/relationships/slide" Target="slide7.xml"/><Relationship Id="rId15" Type="http://schemas.openxmlformats.org/officeDocument/2006/relationships/slide" Target="slide27.xml"/><Relationship Id="rId23" Type="http://schemas.openxmlformats.org/officeDocument/2006/relationships/slide" Target="slide45.xml"/><Relationship Id="rId28" Type="http://schemas.openxmlformats.org/officeDocument/2006/relationships/slide" Target="slide55.xml"/><Relationship Id="rId10" Type="http://schemas.openxmlformats.org/officeDocument/2006/relationships/slide" Target="slide17.xml"/><Relationship Id="rId19" Type="http://schemas.openxmlformats.org/officeDocument/2006/relationships/slide" Target="slide36.xml"/><Relationship Id="rId31" Type="http://schemas.openxmlformats.org/officeDocument/2006/relationships/slide" Target="slide5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44.xml"/><Relationship Id="rId27" Type="http://schemas.openxmlformats.org/officeDocument/2006/relationships/slide" Target="slide54.xml"/><Relationship Id="rId30" Type="http://schemas.openxmlformats.org/officeDocument/2006/relationships/slide" Target="slide57.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______Microsoft_Office_PowerPoint1.sldx"/></Relationships>
</file>

<file path=ppt/slides/_rels/slide3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______Microsoft_Office_PowerPoint2.sldx"/></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______Microsoft_Office_PowerPoint3.sldx"/></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______Microsoft_Office_PowerPoint4.sldx"/></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hyperlink" Target="http://www.vlasta-tula.ru/articles/show-28.htm" TargetMode="External"/><Relationship Id="rId13" Type="http://schemas.openxmlformats.org/officeDocument/2006/relationships/hyperlink" Target="http://hotwalls.ru/moto-desktop-wallpapers.html" TargetMode="External"/><Relationship Id="rId3" Type="http://schemas.openxmlformats.org/officeDocument/2006/relationships/hyperlink" Target="http://pushkin.niv.ru/pushkin/family/portrety.htm" TargetMode="External"/><Relationship Id="rId7" Type="http://schemas.openxmlformats.org/officeDocument/2006/relationships/hyperlink" Target="http://art-on-web.ru/img/malevich/" TargetMode="External"/><Relationship Id="rId12" Type="http://schemas.openxmlformats.org/officeDocument/2006/relationships/hyperlink" Target="http://hotwalls.ru/kolyuchaya_provoloka-wallpapers.html" TargetMode="External"/><Relationship Id="rId2" Type="http://schemas.openxmlformats.org/officeDocument/2006/relationships/hyperlink" Target="http://www.studio-portret.ru/foto5_6_9.htm" TargetMode="External"/><Relationship Id="rId1" Type="http://schemas.openxmlformats.org/officeDocument/2006/relationships/slideLayout" Target="../slideLayouts/slideLayout2.xml"/><Relationship Id="rId6" Type="http://schemas.openxmlformats.org/officeDocument/2006/relationships/hyperlink" Target="http://art-on-web.ru/img/avazovski/" TargetMode="External"/><Relationship Id="rId11" Type="http://schemas.openxmlformats.org/officeDocument/2006/relationships/hyperlink" Target="http://www.sevastopol.info/monument/" TargetMode="External"/><Relationship Id="rId5" Type="http://schemas.openxmlformats.org/officeDocument/2006/relationships/hyperlink" Target="http://art-on-web.ru/img/art_picasso/all/" TargetMode="External"/><Relationship Id="rId10" Type="http://schemas.openxmlformats.org/officeDocument/2006/relationships/hyperlink" Target="http://www.wallon.ru/photo/games/11-0-5689" TargetMode="External"/><Relationship Id="rId4" Type="http://schemas.openxmlformats.org/officeDocument/2006/relationships/hyperlink" Target="http://www.art-portrets.ru/portret_tolstoy.html" TargetMode="External"/><Relationship Id="rId9" Type="http://schemas.openxmlformats.org/officeDocument/2006/relationships/hyperlink" Target="http://fantasyclub.ru/forum/index.php?showtopic=21982"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786454"/>
            <a:ext cx="8358214" cy="1200329"/>
          </a:xfrm>
          <a:prstGeom prst="rect">
            <a:avLst/>
          </a:prstGeom>
          <a:noFill/>
        </p:spPr>
        <p:txBody>
          <a:bodyPr wrap="square" rtlCol="0">
            <a:spAutoFit/>
          </a:bodyPr>
          <a:lstStyle/>
          <a:p>
            <a:pPr algn="ctr"/>
            <a:r>
              <a:rPr lang="ru-RU" sz="2400" b="1" dirty="0">
                <a:solidFill>
                  <a:schemeClr val="tx2">
                    <a:lumMod val="75000"/>
                  </a:schemeClr>
                </a:solidFill>
                <a:effectLst>
                  <a:glow rad="101600">
                    <a:schemeClr val="accent4">
                      <a:lumMod val="40000"/>
                      <a:lumOff val="60000"/>
                      <a:alpha val="40000"/>
                    </a:schemeClr>
                  </a:glow>
                </a:effectLst>
                <a:latin typeface="Georgia" pitchFamily="18" charset="0"/>
              </a:rPr>
              <a:t>Преподаватели Савина Т.И., </a:t>
            </a:r>
            <a:r>
              <a:rPr lang="ru-RU" sz="2400" b="1" dirty="0" err="1">
                <a:solidFill>
                  <a:schemeClr val="tx2">
                    <a:lumMod val="75000"/>
                  </a:schemeClr>
                </a:solidFill>
                <a:effectLst>
                  <a:glow rad="101600">
                    <a:schemeClr val="accent4">
                      <a:lumMod val="40000"/>
                      <a:lumOff val="60000"/>
                      <a:alpha val="40000"/>
                    </a:schemeClr>
                  </a:glow>
                </a:effectLst>
                <a:latin typeface="Georgia" pitchFamily="18" charset="0"/>
              </a:rPr>
              <a:t>Луцик</a:t>
            </a:r>
            <a:r>
              <a:rPr lang="ru-RU" sz="2400" b="1" dirty="0">
                <a:solidFill>
                  <a:schemeClr val="tx2">
                    <a:lumMod val="75000"/>
                  </a:schemeClr>
                </a:solidFill>
                <a:effectLst>
                  <a:glow rad="101600">
                    <a:schemeClr val="accent4">
                      <a:lumMod val="40000"/>
                      <a:lumOff val="60000"/>
                      <a:alpha val="40000"/>
                    </a:schemeClr>
                  </a:glow>
                </a:effectLst>
                <a:latin typeface="Georgia" pitchFamily="18" charset="0"/>
              </a:rPr>
              <a:t> Л.А., Пономарева В.В.</a:t>
            </a:r>
          </a:p>
          <a:p>
            <a:pPr algn="ctr"/>
            <a:endParaRPr lang="ru-RU" sz="2400" b="1" dirty="0">
              <a:solidFill>
                <a:schemeClr val="tx2">
                  <a:lumMod val="75000"/>
                </a:schemeClr>
              </a:solidFill>
              <a:effectLst>
                <a:glow rad="101600">
                  <a:schemeClr val="accent4">
                    <a:lumMod val="40000"/>
                    <a:lumOff val="60000"/>
                    <a:alpha val="40000"/>
                  </a:schemeClr>
                </a:glow>
              </a:effectLst>
              <a:latin typeface="Georgia" pitchFamily="18" charset="0"/>
            </a:endParaRPr>
          </a:p>
        </p:txBody>
      </p:sp>
      <p:sp>
        <p:nvSpPr>
          <p:cNvPr id="5" name="TextBox 4"/>
          <p:cNvSpPr txBox="1"/>
          <p:nvPr/>
        </p:nvSpPr>
        <p:spPr>
          <a:xfrm>
            <a:off x="214282" y="1643050"/>
            <a:ext cx="8786842" cy="2585323"/>
          </a:xfrm>
          <a:prstGeom prst="rect">
            <a:avLst/>
          </a:prstGeom>
          <a:noFill/>
        </p:spPr>
        <p:txBody>
          <a:bodyPr wrap="square" rtlCol="0">
            <a:spAutoFit/>
          </a:bodyPr>
          <a:lstStyle/>
          <a:p>
            <a:pPr algn="ctr">
              <a:lnSpc>
                <a:spcPct val="150000"/>
              </a:lnSpc>
            </a:pPr>
            <a:r>
              <a:rPr lang="ru-RU" sz="3600" b="1" dirty="0" smtClean="0">
                <a:solidFill>
                  <a:schemeClr val="accent1">
                    <a:lumMod val="50000"/>
                  </a:schemeClr>
                </a:solidFill>
                <a:effectLst>
                  <a:glow rad="228600">
                    <a:schemeClr val="accent4">
                      <a:lumMod val="40000"/>
                      <a:lumOff val="60000"/>
                      <a:alpha val="40000"/>
                    </a:schemeClr>
                  </a:glow>
                </a:effectLst>
                <a:latin typeface="Georgia" pitchFamily="18" charset="0"/>
              </a:rPr>
              <a:t>Внеклассное мероприятие </a:t>
            </a:r>
          </a:p>
          <a:p>
            <a:pPr algn="ctr">
              <a:lnSpc>
                <a:spcPct val="150000"/>
              </a:lnSpc>
            </a:pPr>
            <a:r>
              <a:rPr lang="ru-RU" sz="4000" b="1" dirty="0" smtClean="0">
                <a:solidFill>
                  <a:srgbClr val="C00000"/>
                </a:solidFill>
                <a:effectLst>
                  <a:glow rad="228600">
                    <a:schemeClr val="accent4">
                      <a:lumMod val="40000"/>
                      <a:lumOff val="60000"/>
                      <a:alpha val="40000"/>
                    </a:schemeClr>
                  </a:glow>
                </a:effectLst>
                <a:latin typeface="Georgia" pitchFamily="18" charset="0"/>
              </a:rPr>
              <a:t>«У нас свои правила» </a:t>
            </a:r>
            <a:endParaRPr lang="ru-RU" sz="3600" b="1" dirty="0" smtClean="0">
              <a:solidFill>
                <a:srgbClr val="C00000"/>
              </a:solidFill>
              <a:effectLst>
                <a:glow rad="228600">
                  <a:schemeClr val="accent4">
                    <a:lumMod val="40000"/>
                    <a:lumOff val="60000"/>
                    <a:alpha val="40000"/>
                  </a:schemeClr>
                </a:glow>
              </a:effectLst>
              <a:latin typeface="Georgia" pitchFamily="18" charset="0"/>
            </a:endParaRPr>
          </a:p>
          <a:p>
            <a:pPr algn="ctr">
              <a:lnSpc>
                <a:spcPct val="150000"/>
              </a:lnSpc>
            </a:pPr>
            <a:r>
              <a:rPr lang="ru-RU" sz="2800" b="1" dirty="0" smtClean="0">
                <a:solidFill>
                  <a:schemeClr val="accent1">
                    <a:lumMod val="50000"/>
                  </a:schemeClr>
                </a:solidFill>
                <a:effectLst>
                  <a:glow rad="228600">
                    <a:schemeClr val="accent4">
                      <a:lumMod val="40000"/>
                      <a:lumOff val="60000"/>
                      <a:alpha val="40000"/>
                    </a:schemeClr>
                  </a:glow>
                </a:effectLst>
                <a:latin typeface="Georgia" pitchFamily="18" charset="0"/>
              </a:rPr>
              <a:t>(игра для курсантов 131, 331 групп)</a:t>
            </a:r>
            <a:endParaRPr lang="ru-RU" sz="3600" b="1" dirty="0">
              <a:solidFill>
                <a:schemeClr val="accent1">
                  <a:lumMod val="50000"/>
                </a:schemeClr>
              </a:solidFill>
              <a:effectLst>
                <a:glow rad="228600">
                  <a:schemeClr val="accent4">
                    <a:lumMod val="40000"/>
                    <a:lumOff val="60000"/>
                    <a:alpha val="40000"/>
                  </a:schemeClr>
                </a:glow>
              </a:effectLst>
              <a:latin typeface="Georgia" pitchFamily="18" charset="0"/>
            </a:endParaRPr>
          </a:p>
        </p:txBody>
      </p:sp>
      <p:sp>
        <p:nvSpPr>
          <p:cNvPr id="6" name="TextBox 5"/>
          <p:cNvSpPr txBox="1"/>
          <p:nvPr/>
        </p:nvSpPr>
        <p:spPr>
          <a:xfrm>
            <a:off x="1071538" y="71414"/>
            <a:ext cx="7429552" cy="400110"/>
          </a:xfrm>
          <a:prstGeom prst="rect">
            <a:avLst/>
          </a:prstGeom>
          <a:noFill/>
        </p:spPr>
        <p:txBody>
          <a:bodyPr wrap="square" rtlCol="0">
            <a:spAutoFit/>
          </a:bodyPr>
          <a:lstStyle/>
          <a:p>
            <a:pPr algn="ctr"/>
            <a:r>
              <a:rPr lang="ru-RU" sz="2000" b="1" dirty="0"/>
              <a:t>«ДВМУ» (филиал) ФГБОУ ВПО «</a:t>
            </a:r>
            <a:r>
              <a:rPr lang="ru-RU" sz="2000" b="1" dirty="0" err="1"/>
              <a:t>Дальрыбвтуз</a:t>
            </a:r>
            <a:r>
              <a:rPr lang="ru-RU" sz="2000" b="1" dirty="0"/>
              <a:t>»</a:t>
            </a:r>
            <a:endParaRPr lang="ru-RU" sz="2000"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2285984" y="4941168"/>
            <a:ext cx="5000660" cy="1200329"/>
          </a:xfrm>
          <a:prstGeom prst="rect">
            <a:avLst/>
          </a:prstGeom>
          <a:noFill/>
        </p:spPr>
        <p:txBody>
          <a:bodyPr wrap="square" rtlCol="0">
            <a:spAutoFit/>
          </a:bodyPr>
          <a:lstStyle/>
          <a:p>
            <a:pPr algn="ctr"/>
            <a:r>
              <a:rPr lang="en-US" sz="3600" b="1" u="sng" dirty="0" smtClean="0">
                <a:solidFill>
                  <a:srgbClr val="7030A0"/>
                </a:solidFill>
                <a:latin typeface="Comic Sans MS" pitchFamily="66" charset="0"/>
                <a:hlinkClick r:id="rId2" action="ppaction://hlinksldjump"/>
              </a:rPr>
              <a:t>1) to increase</a:t>
            </a:r>
          </a:p>
          <a:p>
            <a:pPr algn="ctr"/>
            <a:r>
              <a:rPr lang="ru-RU" sz="3600" b="1" u="sng" dirty="0" smtClean="0">
                <a:solidFill>
                  <a:srgbClr val="7030A0"/>
                </a:solidFill>
                <a:latin typeface="Comic Sans MS" pitchFamily="66" charset="0"/>
                <a:hlinkClick r:id="rId2" action="ppaction://hlinksldjump"/>
              </a:rPr>
              <a:t> </a:t>
            </a:r>
            <a:r>
              <a:rPr lang="en-US" sz="3600" b="1" u="sng" dirty="0" smtClean="0">
                <a:solidFill>
                  <a:srgbClr val="7030A0"/>
                </a:solidFill>
                <a:latin typeface="Comic Sans MS" pitchFamily="66" charset="0"/>
                <a:hlinkClick r:id="rId2" action="ppaction://hlinksldjump"/>
              </a:rPr>
              <a:t>2)</a:t>
            </a:r>
            <a:r>
              <a:rPr lang="en-US" sz="3600" b="1" u="sng" dirty="0" smtClean="0">
                <a:solidFill>
                  <a:srgbClr val="7030A0"/>
                </a:solidFill>
                <a:latin typeface="Comic Sans MS" pitchFamily="66" charset="0"/>
              </a:rPr>
              <a:t>forward</a:t>
            </a:r>
            <a:endParaRPr lang="ru-RU" sz="3600" b="1" u="sng" dirty="0">
              <a:solidFill>
                <a:srgbClr val="7030A0"/>
              </a:solidFill>
              <a:latin typeface="Comic Sans MS" pitchFamily="66" charset="0"/>
            </a:endParaRPr>
          </a:p>
        </p:txBody>
      </p:sp>
      <p:sp>
        <p:nvSpPr>
          <p:cNvPr id="5" name="Прямоугольник 4"/>
          <p:cNvSpPr/>
          <p:nvPr/>
        </p:nvSpPr>
        <p:spPr>
          <a:xfrm>
            <a:off x="1475656" y="332656"/>
            <a:ext cx="5810988" cy="583750"/>
          </a:xfrm>
          <a:prstGeom prst="rect">
            <a:avLst/>
          </a:prstGeom>
        </p:spPr>
        <p:txBody>
          <a:bodyPr wrap="square">
            <a:spAutoFit/>
          </a:bodyPr>
          <a:lstStyle/>
          <a:p>
            <a:pPr>
              <a:lnSpc>
                <a:spcPct val="107000"/>
              </a:lnSpc>
              <a:spcAft>
                <a:spcPts val="0"/>
              </a:spcAft>
            </a:pPr>
            <a:r>
              <a:rPr lang="en-US" sz="3200" i="1" dirty="0" smtClean="0">
                <a:latin typeface="Times New Roman" panose="02020603050405020304" pitchFamily="18" charset="0"/>
                <a:ea typeface="Calibri" panose="020F0502020204030204" pitchFamily="34" charset="0"/>
                <a:cs typeface="Times New Roman" panose="02020603050405020304" pitchFamily="18" charset="0"/>
              </a:rPr>
              <a:t>Give antonyms</a:t>
            </a:r>
            <a:endParaRPr lang="ru-RU" sz="3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4"/>
          <p:cNvSpPr>
            <a:spLocks noChangeArrowheads="1"/>
          </p:cNvSpPr>
          <p:nvPr/>
        </p:nvSpPr>
        <p:spPr bwMode="auto">
          <a:xfrm>
            <a:off x="323528" y="1052736"/>
            <a:ext cx="6912768" cy="3300091"/>
          </a:xfrm>
          <a:prstGeom prst="rect">
            <a:avLst/>
          </a:prstGeom>
          <a:noFill/>
          <a:ln w="9525">
            <a:noFill/>
            <a:miter lim="800000"/>
            <a:headEnd/>
            <a:tailEnd/>
          </a:ln>
          <a:effectLst/>
        </p:spPr>
        <p:txBody>
          <a:bodyPr wrap="square" anchor="ctr">
            <a:spAutoFit/>
          </a:bodyPr>
          <a:lstStyle/>
          <a:p>
            <a:pPr marL="342900" indent="-342900">
              <a:spcBef>
                <a:spcPct val="50000"/>
              </a:spcBef>
              <a:buAutoNum type="arabicParenR"/>
            </a:pPr>
            <a:r>
              <a:rPr lang="en-US" sz="4800" i="1" dirty="0" smtClean="0">
                <a:solidFill>
                  <a:srgbClr val="333399"/>
                </a:solidFill>
                <a:latin typeface="Comic Sans MS" pitchFamily="66" charset="0"/>
              </a:rPr>
              <a:t>to reduce </a:t>
            </a:r>
          </a:p>
          <a:p>
            <a:pPr marL="342900" indent="-342900">
              <a:spcBef>
                <a:spcPct val="50000"/>
              </a:spcBef>
              <a:buAutoNum type="arabicParenR"/>
            </a:pPr>
            <a:endParaRPr lang="en-US" sz="4800" i="1" dirty="0" smtClean="0">
              <a:solidFill>
                <a:srgbClr val="333399"/>
              </a:solidFill>
              <a:latin typeface="Comic Sans MS" pitchFamily="66" charset="0"/>
            </a:endParaRPr>
          </a:p>
          <a:p>
            <a:pPr marL="342900" indent="-342900">
              <a:spcBef>
                <a:spcPct val="50000"/>
              </a:spcBef>
              <a:buAutoNum type="arabicParenR"/>
            </a:pPr>
            <a:r>
              <a:rPr lang="en-US" sz="4800" i="1" dirty="0" smtClean="0">
                <a:solidFill>
                  <a:srgbClr val="333399"/>
                </a:solidFill>
                <a:latin typeface="Comic Sans MS" pitchFamily="66" charset="0"/>
              </a:rPr>
              <a:t>aft</a:t>
            </a:r>
            <a:endParaRPr lang="ru-RU" sz="4800" i="1" dirty="0" smtClean="0">
              <a:solidFill>
                <a:srgbClr val="333399"/>
              </a:solidFill>
              <a:latin typeface="Comic Sans MS" pitchFamily="66" charset="0"/>
            </a:endParaRPr>
          </a:p>
          <a:p>
            <a:pPr algn="l"/>
            <a:r>
              <a:rPr lang="ru-RU" dirty="0" smtClean="0"/>
              <a:t>   </a:t>
            </a:r>
            <a:endParaRPr lang="ru-RU"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1428728" y="5997379"/>
            <a:ext cx="6500858" cy="646331"/>
          </a:xfrm>
          <a:prstGeom prst="rect">
            <a:avLst/>
          </a:prstGeom>
          <a:noFill/>
        </p:spPr>
        <p:txBody>
          <a:bodyPr wrap="square" rtlCol="0">
            <a:spAutoFit/>
          </a:body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6" name="TextBox 5">
            <a:hlinkClick r:id="rId2" action="ppaction://hlinksldjump"/>
          </p:cNvPr>
          <p:cNvSpPr txBox="1"/>
          <p:nvPr/>
        </p:nvSpPr>
        <p:spPr>
          <a:xfrm>
            <a:off x="611560" y="476673"/>
            <a:ext cx="7920880" cy="5170646"/>
          </a:xfrm>
          <a:prstGeom prst="rect">
            <a:avLst/>
          </a:prstGeom>
          <a:noFill/>
        </p:spPr>
        <p:txBody>
          <a:bodyPr wrap="square" rtlCol="0">
            <a:spAutoFit/>
          </a:bodyPr>
          <a:lstStyle/>
          <a:p>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spcBef>
                <a:spcPct val="50000"/>
              </a:spcBef>
              <a:buAutoNum type="arabicParenR"/>
            </a:pPr>
            <a:r>
              <a:rPr lang="en-US" sz="3600" i="1" dirty="0" smtClean="0">
                <a:solidFill>
                  <a:srgbClr val="333399"/>
                </a:solidFill>
                <a:latin typeface="Comic Sans MS" pitchFamily="66" charset="0"/>
              </a:rPr>
              <a:t>Columbus </a:t>
            </a:r>
            <a:r>
              <a:rPr lang="en-US" sz="3600" i="1" dirty="0" smtClean="0">
                <a:solidFill>
                  <a:srgbClr val="FF0000"/>
                </a:solidFill>
                <a:latin typeface="Comic Sans MS" pitchFamily="66" charset="0"/>
              </a:rPr>
              <a:t>discovered</a:t>
            </a:r>
            <a:r>
              <a:rPr lang="en-US" sz="3600" i="1" dirty="0" smtClean="0">
                <a:solidFill>
                  <a:srgbClr val="333399"/>
                </a:solidFill>
                <a:latin typeface="Comic Sans MS" pitchFamily="66" charset="0"/>
              </a:rPr>
              <a:t> </a:t>
            </a:r>
            <a:r>
              <a:rPr lang="en-US" sz="3600" i="1" dirty="0">
                <a:solidFill>
                  <a:srgbClr val="333399"/>
                </a:solidFill>
                <a:latin typeface="Comic Sans MS" pitchFamily="66" charset="0"/>
              </a:rPr>
              <a:t>America</a:t>
            </a:r>
          </a:p>
          <a:p>
            <a:pPr marL="342900" indent="-342900">
              <a:spcBef>
                <a:spcPct val="50000"/>
              </a:spcBef>
              <a:buAutoNum type="arabicParenR"/>
            </a:pPr>
            <a:r>
              <a:rPr lang="en-US" sz="3600" i="1" dirty="0">
                <a:solidFill>
                  <a:srgbClr val="333399"/>
                </a:solidFill>
                <a:latin typeface="Comic Sans MS" pitchFamily="66" charset="0"/>
              </a:rPr>
              <a:t>Columbus was a </a:t>
            </a:r>
            <a:r>
              <a:rPr lang="en-US" sz="3600" i="1" dirty="0" smtClean="0">
                <a:solidFill>
                  <a:srgbClr val="FF0000"/>
                </a:solidFill>
                <a:latin typeface="Comic Sans MS" pitchFamily="66" charset="0"/>
              </a:rPr>
              <a:t>discoverer</a:t>
            </a:r>
            <a:r>
              <a:rPr lang="en-US" sz="3600" i="1" dirty="0" smtClean="0">
                <a:solidFill>
                  <a:srgbClr val="333399"/>
                </a:solidFill>
                <a:latin typeface="Comic Sans MS" pitchFamily="66" charset="0"/>
              </a:rPr>
              <a:t> </a:t>
            </a:r>
            <a:r>
              <a:rPr lang="en-US" sz="3600" i="1" dirty="0">
                <a:solidFill>
                  <a:srgbClr val="333399"/>
                </a:solidFill>
                <a:latin typeface="Comic Sans MS" pitchFamily="66" charset="0"/>
              </a:rPr>
              <a:t>of a new continent</a:t>
            </a:r>
          </a:p>
          <a:p>
            <a:pPr marL="342900" indent="-342900">
              <a:spcBef>
                <a:spcPct val="50000"/>
              </a:spcBef>
              <a:buAutoNum type="arabicParenR"/>
            </a:pPr>
            <a:r>
              <a:rPr lang="en-US" sz="3600" i="1" dirty="0">
                <a:solidFill>
                  <a:srgbClr val="333399"/>
                </a:solidFill>
                <a:latin typeface="Comic Sans MS" pitchFamily="66" charset="0"/>
              </a:rPr>
              <a:t>Columbus made a </a:t>
            </a:r>
            <a:r>
              <a:rPr lang="en-US" sz="3600" i="1" dirty="0" smtClean="0">
                <a:solidFill>
                  <a:srgbClr val="FF0000"/>
                </a:solidFill>
                <a:latin typeface="Comic Sans MS" pitchFamily="66" charset="0"/>
              </a:rPr>
              <a:t>discovery</a:t>
            </a:r>
            <a:r>
              <a:rPr lang="en-US" sz="3600" i="1" dirty="0" smtClean="0">
                <a:solidFill>
                  <a:srgbClr val="333399"/>
                </a:solidFill>
                <a:latin typeface="Comic Sans MS" pitchFamily="66" charset="0"/>
              </a:rPr>
              <a:t> of </a:t>
            </a:r>
            <a:r>
              <a:rPr lang="en-US" sz="3600" i="1" dirty="0">
                <a:solidFill>
                  <a:srgbClr val="333399"/>
                </a:solidFill>
                <a:latin typeface="Comic Sans MS" pitchFamily="66" charset="0"/>
              </a:rPr>
              <a:t>a new </a:t>
            </a:r>
            <a:r>
              <a:rPr lang="en-US" sz="3600" i="1" dirty="0" smtClean="0">
                <a:solidFill>
                  <a:srgbClr val="333399"/>
                </a:solidFill>
                <a:latin typeface="Comic Sans MS" pitchFamily="66" charset="0"/>
              </a:rPr>
              <a:t>continent</a:t>
            </a:r>
            <a:endParaRPr lang="ru-RU" sz="3600" i="1" dirty="0" smtClean="0">
              <a:solidFill>
                <a:srgbClr val="333399"/>
              </a:solidFill>
              <a:latin typeface="Comic Sans MS" pitchFamily="66" charset="0"/>
            </a:endParaRPr>
          </a:p>
          <a:p>
            <a:pPr marL="742950" indent="-742950" algn="ctr"/>
            <a:endParaRPr lang="en-US" sz="3200" b="1" u="sng" dirty="0" smtClean="0">
              <a:solidFill>
                <a:srgbClr val="7030A0"/>
              </a:solidFill>
              <a:latin typeface="Comic Sans MS" pitchFamily="66" charset="0"/>
            </a:endParaRPr>
          </a:p>
          <a:p>
            <a:pPr marL="742950" indent="-742950" algn="ctr">
              <a:buAutoNum type="arabicParenR"/>
            </a:pPr>
            <a:endParaRPr lang="ru-RU" sz="3200" b="1" u="sng" dirty="0">
              <a:solidFill>
                <a:srgbClr val="7030A0"/>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ction="ppaction://hlinksldjump"/>
          </p:cNvPr>
          <p:cNvSpPr txBox="1"/>
          <p:nvPr/>
        </p:nvSpPr>
        <p:spPr>
          <a:xfrm>
            <a:off x="5072066" y="5429264"/>
            <a:ext cx="3786214" cy="646331"/>
          </a:xfrm>
          <a:prstGeom prst="rect">
            <a:avLst/>
          </a:prstGeom>
          <a:noFill/>
        </p:spPr>
        <p:txBody>
          <a:bodyPr wrap="square" rtlCol="0">
            <a:spAutoFit/>
          </a:body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6" name="Прямоугольник 5"/>
          <p:cNvSpPr/>
          <p:nvPr/>
        </p:nvSpPr>
        <p:spPr>
          <a:xfrm>
            <a:off x="539552" y="476672"/>
            <a:ext cx="8352928" cy="4338816"/>
          </a:xfrm>
          <a:prstGeom prst="rect">
            <a:avLst/>
          </a:prstGeom>
        </p:spPr>
        <p:txBody>
          <a:bodyPr wrap="square">
            <a:spAutoFit/>
          </a:bodyPr>
          <a:lstStyle/>
          <a:p>
            <a:pPr marL="342900" indent="-342900">
              <a:lnSpc>
                <a:spcPct val="107000"/>
              </a:lnSpc>
              <a:spcBef>
                <a:spcPct val="50000"/>
              </a:spcBef>
              <a:spcAft>
                <a:spcPts val="0"/>
              </a:spcAft>
              <a:buAutoNum type="arabicParenR"/>
            </a:pPr>
            <a:r>
              <a:rPr lang="en-US" sz="4400" i="1" dirty="0" smtClean="0">
                <a:solidFill>
                  <a:srgbClr val="333399"/>
                </a:solidFill>
                <a:latin typeface="Comic Sans MS" pitchFamily="66" charset="0"/>
              </a:rPr>
              <a:t>  </a:t>
            </a:r>
            <a:r>
              <a:rPr lang="en-US" sz="4000" i="1" dirty="0" smtClean="0">
                <a:solidFill>
                  <a:srgbClr val="FF0000"/>
                </a:solidFill>
                <a:latin typeface="Comic Sans MS" pitchFamily="66" charset="0"/>
              </a:rPr>
              <a:t>Visibility</a:t>
            </a:r>
            <a:r>
              <a:rPr lang="en-US" sz="4000" i="1" dirty="0" smtClean="0">
                <a:solidFill>
                  <a:srgbClr val="333399"/>
                </a:solidFill>
                <a:latin typeface="Comic Sans MS" pitchFamily="66" charset="0"/>
              </a:rPr>
              <a:t> is reduced by mist</a:t>
            </a:r>
          </a:p>
          <a:p>
            <a:pPr marL="342900" indent="-342900">
              <a:lnSpc>
                <a:spcPct val="107000"/>
              </a:lnSpc>
              <a:spcBef>
                <a:spcPct val="50000"/>
              </a:spcBef>
              <a:spcAft>
                <a:spcPts val="0"/>
              </a:spcAft>
              <a:buAutoNum type="arabicParenR"/>
            </a:pPr>
            <a:r>
              <a:rPr lang="en-US" sz="4000" i="1" dirty="0" smtClean="0">
                <a:solidFill>
                  <a:srgbClr val="333399"/>
                </a:solidFill>
                <a:latin typeface="Comic Sans MS" pitchFamily="66" charset="0"/>
              </a:rPr>
              <a:t>Keep </a:t>
            </a:r>
            <a:r>
              <a:rPr lang="en-US" sz="4000" i="1" dirty="0" smtClean="0">
                <a:solidFill>
                  <a:srgbClr val="FF0000"/>
                </a:solidFill>
                <a:latin typeface="Comic Sans MS" pitchFamily="66" charset="0"/>
              </a:rPr>
              <a:t>clear</a:t>
            </a:r>
            <a:r>
              <a:rPr lang="en-US" sz="4000" i="1" dirty="0" smtClean="0">
                <a:solidFill>
                  <a:srgbClr val="333399"/>
                </a:solidFill>
                <a:latin typeface="Comic Sans MS" pitchFamily="66" charset="0"/>
              </a:rPr>
              <a:t> of me</a:t>
            </a:r>
          </a:p>
          <a:p>
            <a:pPr marL="342900" indent="-342900">
              <a:lnSpc>
                <a:spcPct val="107000"/>
              </a:lnSpc>
              <a:spcBef>
                <a:spcPct val="50000"/>
              </a:spcBef>
              <a:spcAft>
                <a:spcPts val="0"/>
              </a:spcAft>
              <a:buAutoNum type="arabicParenR"/>
            </a:pPr>
            <a:r>
              <a:rPr lang="en-US" sz="4000" i="1" dirty="0" smtClean="0">
                <a:solidFill>
                  <a:srgbClr val="333399"/>
                </a:solidFill>
                <a:latin typeface="Comic Sans MS" pitchFamily="66" charset="0"/>
              </a:rPr>
              <a:t>Stand by  </a:t>
            </a:r>
            <a:r>
              <a:rPr lang="en-US" sz="4000" i="1" dirty="0" smtClean="0">
                <a:solidFill>
                  <a:srgbClr val="FF0000"/>
                </a:solidFill>
                <a:latin typeface="Comic Sans MS" pitchFamily="66" charset="0"/>
              </a:rPr>
              <a:t>anchor</a:t>
            </a:r>
            <a:r>
              <a:rPr lang="en-US" sz="4000" i="1" dirty="0" smtClean="0">
                <a:solidFill>
                  <a:srgbClr val="333399"/>
                </a:solidFill>
                <a:latin typeface="Comic Sans MS" pitchFamily="66" charset="0"/>
              </a:rPr>
              <a:t> for letting go</a:t>
            </a:r>
          </a:p>
          <a:p>
            <a:pPr marL="342900" indent="-342900">
              <a:lnSpc>
                <a:spcPct val="107000"/>
              </a:lnSpc>
              <a:spcBef>
                <a:spcPct val="50000"/>
              </a:spcBef>
              <a:spcAft>
                <a:spcPts val="0"/>
              </a:spcAft>
              <a:buAutoNum type="arabicParenR"/>
            </a:pPr>
            <a:r>
              <a:rPr lang="en-US" sz="4000" i="1" dirty="0" smtClean="0">
                <a:solidFill>
                  <a:srgbClr val="333399"/>
                </a:solidFill>
                <a:latin typeface="Comic Sans MS" pitchFamily="66" charset="0"/>
              </a:rPr>
              <a:t>What’s the weather </a:t>
            </a:r>
            <a:r>
              <a:rPr lang="en-US" sz="4000" i="1" dirty="0" smtClean="0">
                <a:solidFill>
                  <a:srgbClr val="FF0000"/>
                </a:solidFill>
                <a:latin typeface="Comic Sans MS" pitchFamily="66" charset="0"/>
              </a:rPr>
              <a:t>forecast</a:t>
            </a:r>
            <a:r>
              <a:rPr lang="en-US" sz="4000" i="1" dirty="0" smtClean="0">
                <a:solidFill>
                  <a:srgbClr val="333399"/>
                </a:solidFill>
                <a:latin typeface="Comic Sans MS" pitchFamily="66" charset="0"/>
              </a:rPr>
              <a:t> </a:t>
            </a:r>
            <a:r>
              <a:rPr lang="en-US" sz="4000" i="1" dirty="0">
                <a:solidFill>
                  <a:srgbClr val="333399"/>
                </a:solidFill>
                <a:latin typeface="Comic Sans MS" pitchFamily="66" charset="0"/>
              </a:rPr>
              <a:t>f</a:t>
            </a:r>
            <a:r>
              <a:rPr lang="en-US" sz="4000" i="1" dirty="0" smtClean="0">
                <a:solidFill>
                  <a:srgbClr val="333399"/>
                </a:solidFill>
                <a:latin typeface="Comic Sans MS" pitchFamily="66" charset="0"/>
              </a:rPr>
              <a:t>or this area?</a:t>
            </a:r>
            <a:endParaRPr lang="ru-RU" sz="4000" i="1" dirty="0">
              <a:solidFill>
                <a:srgbClr val="333399"/>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1714480" y="5857892"/>
            <a:ext cx="5643602" cy="646331"/>
          </a:xfrm>
          <a:prstGeom prst="rect">
            <a:avLst/>
          </a:prstGeom>
          <a:noFill/>
        </p:spPr>
        <p:txBody>
          <a:bodyPr wrap="square" rtlCol="0">
            <a:spAutoFit/>
          </a:bodyPr>
          <a:lstStyle/>
          <a:p>
            <a:pPr algn="ctr"/>
            <a:endParaRPr lang="ru-RU" sz="3600" b="1" u="sng" dirty="0">
              <a:solidFill>
                <a:srgbClr val="7030A0"/>
              </a:solidFill>
              <a:latin typeface="Comic Sans MS" pitchFamily="66" charset="0"/>
            </a:endParaRPr>
          </a:p>
        </p:txBody>
      </p:sp>
      <p:sp>
        <p:nvSpPr>
          <p:cNvPr id="5" name="TextBox 4">
            <a:hlinkClick r:id="rId2" action="ppaction://hlinksldjump"/>
          </p:cNvPr>
          <p:cNvSpPr txBox="1"/>
          <p:nvPr/>
        </p:nvSpPr>
        <p:spPr>
          <a:xfrm>
            <a:off x="1043608" y="5373217"/>
            <a:ext cx="2880320" cy="1200329"/>
          </a:xfrm>
          <a:prstGeom prst="rect">
            <a:avLst/>
          </a:prstGeom>
          <a:noFill/>
        </p:spPr>
        <p:txBody>
          <a:bodyPr wrap="square" rtlCol="0">
            <a:spAutoFit/>
          </a:bodyPr>
          <a:lstStyle/>
          <a:p>
            <a:pPr marL="742950" indent="-742950"/>
            <a:r>
              <a:rPr lang="ru-RU" sz="3600" b="1" u="sng" dirty="0" smtClean="0">
                <a:solidFill>
                  <a:srgbClr val="7030A0"/>
                </a:solidFill>
                <a:latin typeface="Comic Sans MS" pitchFamily="66" charset="0"/>
              </a:rPr>
              <a:t>назад</a:t>
            </a:r>
            <a:endParaRPr lang="en-US" sz="3600" b="1" u="sng" dirty="0" smtClean="0">
              <a:solidFill>
                <a:srgbClr val="7030A0"/>
              </a:solidFill>
              <a:latin typeface="Comic Sans MS" pitchFamily="66" charset="0"/>
            </a:endParaRPr>
          </a:p>
          <a:p>
            <a:pPr marL="742950" indent="-742950">
              <a:buAutoNum type="arabicPeriod"/>
            </a:pPr>
            <a:endParaRPr lang="ru-RU" sz="3600" b="1" u="sng" dirty="0">
              <a:solidFill>
                <a:srgbClr val="7030A0"/>
              </a:solidFill>
              <a:latin typeface="Comic Sans MS" pitchFamily="66" charset="0"/>
            </a:endParaRPr>
          </a:p>
        </p:txBody>
      </p:sp>
      <p:graphicFrame>
        <p:nvGraphicFramePr>
          <p:cNvPr id="7" name="Таблица 6"/>
          <p:cNvGraphicFramePr>
            <a:graphicFrameLocks noGrp="1"/>
          </p:cNvGraphicFramePr>
          <p:nvPr/>
        </p:nvGraphicFramePr>
        <p:xfrm>
          <a:off x="971599" y="980729"/>
          <a:ext cx="6567438" cy="4032447"/>
        </p:xfrm>
        <a:graphic>
          <a:graphicData uri="http://schemas.openxmlformats.org/drawingml/2006/table">
            <a:tbl>
              <a:tblPr/>
              <a:tblGrid>
                <a:gridCol w="2189146"/>
                <a:gridCol w="2189146"/>
                <a:gridCol w="2189146"/>
              </a:tblGrid>
              <a:tr h="1344149">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Radio officer</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an engine</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on the bridge</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149">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Navigator</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a helm (wheel)</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in the hold</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4149">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Engineer</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transmitter    </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defTabSz="914400" rtl="0" eaLnBrk="1" latinLnBrk="0" hangingPunct="1">
                        <a:lnSpc>
                          <a:spcPct val="107000"/>
                        </a:lnSpc>
                        <a:spcBef>
                          <a:spcPct val="50000"/>
                        </a:spcBef>
                        <a:spcAft>
                          <a:spcPts val="0"/>
                        </a:spcAft>
                        <a:buNone/>
                      </a:pPr>
                      <a:r>
                        <a:rPr lang="en-US" sz="2800" i="1" kern="1200" dirty="0" smtClean="0">
                          <a:solidFill>
                            <a:srgbClr val="333399"/>
                          </a:solidFill>
                          <a:latin typeface="Comic Sans MS" pitchFamily="66" charset="0"/>
                          <a:ea typeface="+mn-ea"/>
                          <a:cs typeface="+mn-cs"/>
                        </a:rPr>
                        <a:t>in the radio room</a:t>
                      </a:r>
                      <a:endParaRPr lang="ru-RU" sz="2800" i="1" kern="1200" dirty="0" smtClean="0">
                        <a:solidFill>
                          <a:srgbClr val="333399"/>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23850" y="285728"/>
            <a:ext cx="8569325" cy="701675"/>
          </a:xfrm>
          <a:prstGeom prst="rect">
            <a:avLst/>
          </a:prstGeom>
          <a:noFill/>
          <a:ln w="9525">
            <a:noFill/>
            <a:miter lim="800000"/>
            <a:headEnd/>
            <a:tailEnd/>
          </a:ln>
          <a:effectLst/>
        </p:spPr>
        <p:txBody>
          <a:bodyPr>
            <a:spAutoFit/>
          </a:bodyPr>
          <a:lstStyle/>
          <a:p>
            <a:pPr algn="ctr">
              <a:spcBef>
                <a:spcPct val="50000"/>
              </a:spcBef>
            </a:pPr>
            <a:r>
              <a:rPr lang="ru-RU" sz="4000" b="1" dirty="0">
                <a:solidFill>
                  <a:schemeClr val="tx2">
                    <a:lumMod val="75000"/>
                  </a:schemeClr>
                </a:solidFill>
                <a:latin typeface="Georgia" pitchFamily="18" charset="0"/>
              </a:rPr>
              <a:t>Разгадайте ребус</a:t>
            </a:r>
          </a:p>
        </p:txBody>
      </p:sp>
      <p:sp>
        <p:nvSpPr>
          <p:cNvPr id="5" name="TextBox 4">
            <a:hlinkClick r:id="rId2" action="ppaction://hlinksldjump"/>
          </p:cNvPr>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15362" name="Picture 2" descr="C:\Documents and Settings\Admin\Рабочий стол\Рисунок1.png"/>
          <p:cNvPicPr>
            <a:picLocks noChangeAspect="1" noChangeArrowheads="1"/>
          </p:cNvPicPr>
          <p:nvPr/>
        </p:nvPicPr>
        <p:blipFill>
          <a:blip r:embed="rId3" cstate="print"/>
          <a:srcRect/>
          <a:stretch>
            <a:fillRect/>
          </a:stretch>
        </p:blipFill>
        <p:spPr bwMode="auto">
          <a:xfrm>
            <a:off x="388938" y="1800225"/>
            <a:ext cx="8364537" cy="3257550"/>
          </a:xfrm>
          <a:prstGeom prst="rect">
            <a:avLst/>
          </a:prstGeom>
          <a:noFill/>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850" y="285728"/>
            <a:ext cx="8569325" cy="701675"/>
          </a:xfrm>
          <a:prstGeom prst="rect">
            <a:avLst/>
          </a:prstGeom>
          <a:noFill/>
          <a:ln w="9525">
            <a:noFill/>
            <a:miter lim="800000"/>
            <a:headEnd/>
            <a:tailEnd/>
          </a:ln>
          <a:effectLst/>
        </p:spPr>
        <p:txBody>
          <a:bodyPr>
            <a:spAutoFit/>
          </a:bodyPr>
          <a:lstStyle/>
          <a:p>
            <a:pPr algn="ctr">
              <a:spcBef>
                <a:spcPct val="50000"/>
              </a:spcBef>
            </a:pPr>
            <a:r>
              <a:rPr lang="ru-RU" sz="4000" b="1" dirty="0">
                <a:solidFill>
                  <a:schemeClr val="tx2">
                    <a:lumMod val="75000"/>
                  </a:schemeClr>
                </a:solidFill>
                <a:latin typeface="Georgia" pitchFamily="18" charset="0"/>
              </a:rPr>
              <a:t>Разгадайте ребус</a:t>
            </a:r>
          </a:p>
        </p:txBody>
      </p:sp>
      <p:sp>
        <p:nvSpPr>
          <p:cNvPr id="6" name="TextBox 5"/>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14337" name="Picture 1" descr="C:\Documents and Settings\Admin\Рабочий стол\Рисунок2.png"/>
          <p:cNvPicPr>
            <a:picLocks noChangeAspect="1" noChangeArrowheads="1"/>
          </p:cNvPicPr>
          <p:nvPr/>
        </p:nvPicPr>
        <p:blipFill>
          <a:blip r:embed="rId3" cstate="screen"/>
          <a:srcRect/>
          <a:stretch>
            <a:fillRect/>
          </a:stretch>
        </p:blipFill>
        <p:spPr bwMode="auto">
          <a:xfrm>
            <a:off x="1752600" y="1233504"/>
            <a:ext cx="5638800" cy="4552950"/>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850" y="285728"/>
            <a:ext cx="8569325" cy="701675"/>
          </a:xfrm>
          <a:prstGeom prst="rect">
            <a:avLst/>
          </a:prstGeom>
          <a:noFill/>
          <a:ln w="9525">
            <a:noFill/>
            <a:miter lim="800000"/>
            <a:headEnd/>
            <a:tailEnd/>
          </a:ln>
          <a:effectLst/>
        </p:spPr>
        <p:txBody>
          <a:bodyPr>
            <a:spAutoFit/>
          </a:bodyPr>
          <a:lstStyle/>
          <a:p>
            <a:pPr algn="ctr">
              <a:spcBef>
                <a:spcPct val="50000"/>
              </a:spcBef>
            </a:pPr>
            <a:r>
              <a:rPr lang="ru-RU" sz="4000" b="1" dirty="0">
                <a:solidFill>
                  <a:schemeClr val="tx2">
                    <a:lumMod val="75000"/>
                  </a:schemeClr>
                </a:solidFill>
                <a:latin typeface="Georgia" pitchFamily="18" charset="0"/>
              </a:rPr>
              <a:t>Разгадайте ребус</a:t>
            </a:r>
          </a:p>
        </p:txBody>
      </p:sp>
      <p:sp>
        <p:nvSpPr>
          <p:cNvPr id="6" name="TextBox 5"/>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13313" name="Picture 1" descr="C:\Documents and Settings\Admin\Рабочий стол\Рисунок3.png"/>
          <p:cNvPicPr>
            <a:picLocks noChangeAspect="1" noChangeArrowheads="1"/>
          </p:cNvPicPr>
          <p:nvPr/>
        </p:nvPicPr>
        <p:blipFill>
          <a:blip r:embed="rId3" cstate="print"/>
          <a:srcRect/>
          <a:stretch>
            <a:fillRect/>
          </a:stretch>
        </p:blipFill>
        <p:spPr bwMode="auto">
          <a:xfrm>
            <a:off x="1139850" y="1214422"/>
            <a:ext cx="7004050" cy="4640263"/>
          </a:xfrm>
          <a:prstGeom prst="rect">
            <a:avLst/>
          </a:prstGeom>
          <a:noFill/>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850" y="285728"/>
            <a:ext cx="8569325" cy="701675"/>
          </a:xfrm>
          <a:prstGeom prst="rect">
            <a:avLst/>
          </a:prstGeom>
          <a:noFill/>
          <a:ln w="9525">
            <a:noFill/>
            <a:miter lim="800000"/>
            <a:headEnd/>
            <a:tailEnd/>
          </a:ln>
          <a:effectLst/>
        </p:spPr>
        <p:txBody>
          <a:bodyPr>
            <a:spAutoFit/>
          </a:bodyPr>
          <a:lstStyle/>
          <a:p>
            <a:pPr algn="ctr">
              <a:spcBef>
                <a:spcPct val="50000"/>
              </a:spcBef>
            </a:pPr>
            <a:r>
              <a:rPr lang="ru-RU" sz="4000" b="1" dirty="0">
                <a:solidFill>
                  <a:schemeClr val="tx2">
                    <a:lumMod val="75000"/>
                  </a:schemeClr>
                </a:solidFill>
                <a:latin typeface="Georgia" pitchFamily="18" charset="0"/>
              </a:rPr>
              <a:t>Разгадайте ребус</a:t>
            </a:r>
          </a:p>
        </p:txBody>
      </p:sp>
      <p:sp>
        <p:nvSpPr>
          <p:cNvPr id="6" name="TextBox 5"/>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12289" name="Picture 1" descr="C:\Documents and Settings\Admin\Рабочий стол\Рисунок4.png"/>
          <p:cNvPicPr>
            <a:picLocks noChangeAspect="1" noChangeArrowheads="1"/>
          </p:cNvPicPr>
          <p:nvPr/>
        </p:nvPicPr>
        <p:blipFill>
          <a:blip r:embed="rId3" cstate="screen"/>
          <a:srcRect/>
          <a:stretch>
            <a:fillRect/>
          </a:stretch>
        </p:blipFill>
        <p:spPr bwMode="auto">
          <a:xfrm>
            <a:off x="773139" y="1581150"/>
            <a:ext cx="7656513" cy="3694113"/>
          </a:xfrm>
          <a:prstGeom prst="rect">
            <a:avLst/>
          </a:prstGeom>
          <a:noFill/>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23850" y="285728"/>
            <a:ext cx="8569325" cy="701675"/>
          </a:xfrm>
          <a:prstGeom prst="rect">
            <a:avLst/>
          </a:prstGeom>
          <a:noFill/>
          <a:ln w="9525">
            <a:noFill/>
            <a:miter lim="800000"/>
            <a:headEnd/>
            <a:tailEnd/>
          </a:ln>
          <a:effectLst/>
        </p:spPr>
        <p:txBody>
          <a:bodyPr>
            <a:spAutoFit/>
          </a:bodyPr>
          <a:lstStyle/>
          <a:p>
            <a:pPr algn="ctr">
              <a:spcBef>
                <a:spcPct val="50000"/>
              </a:spcBef>
            </a:pPr>
            <a:r>
              <a:rPr lang="ru-RU" sz="4000" b="1" dirty="0">
                <a:solidFill>
                  <a:schemeClr val="tx2">
                    <a:lumMod val="75000"/>
                  </a:schemeClr>
                </a:solidFill>
                <a:latin typeface="Georgia" pitchFamily="18" charset="0"/>
              </a:rPr>
              <a:t>Разгадайте ребус</a:t>
            </a:r>
          </a:p>
        </p:txBody>
      </p:sp>
      <p:sp>
        <p:nvSpPr>
          <p:cNvPr id="6" name="TextBox 5"/>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11267" name="Picture 3" descr="C:\Documents and Settings\Admin\Рабочий стол\Рисунок5.png"/>
          <p:cNvPicPr>
            <a:picLocks noChangeAspect="1" noChangeArrowheads="1"/>
          </p:cNvPicPr>
          <p:nvPr/>
        </p:nvPicPr>
        <p:blipFill>
          <a:blip r:embed="rId3" cstate="print"/>
          <a:srcRect/>
          <a:stretch>
            <a:fillRect/>
          </a:stretch>
        </p:blipFill>
        <p:spPr bwMode="auto">
          <a:xfrm>
            <a:off x="331788" y="1408113"/>
            <a:ext cx="8478837" cy="4041775"/>
          </a:xfrm>
          <a:prstGeom prst="rect">
            <a:avLst/>
          </a:prstGeom>
          <a:noFill/>
        </p:spPr>
      </p:pic>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6050" y="5786454"/>
            <a:ext cx="3786214" cy="646331"/>
          </a:xfrm>
          <a:prstGeom prst="rect">
            <a:avLst/>
          </a:prstGeom>
          <a:noFill/>
        </p:spPr>
        <p:txBody>
          <a:bodyPr wrap="square" rtlCol="0">
            <a:spAutoFit/>
          </a:bodyPr>
          <a:lstStyle/>
          <a:p>
            <a:pPr algn="ctr"/>
            <a:r>
              <a:rPr lang="ru-RU" sz="3600" b="1" u="sng" dirty="0" smtClean="0">
                <a:solidFill>
                  <a:srgbClr val="7030A0"/>
                </a:solidFill>
                <a:latin typeface="Comic Sans MS" pitchFamily="66" charset="0"/>
                <a:hlinkClick r:id="rId2" action="ppaction://hlinksldjump"/>
              </a:rPr>
              <a:t>ПОВЕРХНОСТЬ</a:t>
            </a:r>
            <a:endParaRPr lang="ru-RU" sz="3600" b="1" u="sng" dirty="0">
              <a:solidFill>
                <a:srgbClr val="7030A0"/>
              </a:solidFill>
              <a:latin typeface="Comic Sans MS" pitchFamily="66" charset="0"/>
            </a:endParaRPr>
          </a:p>
        </p:txBody>
      </p:sp>
      <p:pic>
        <p:nvPicPr>
          <p:cNvPr id="8" name="Picture 2" descr="C:\Documents and Settings\Admin\Рабочий стол\Рисунок1.png"/>
          <p:cNvPicPr>
            <a:picLocks noChangeAspect="1" noChangeArrowheads="1"/>
          </p:cNvPicPr>
          <p:nvPr/>
        </p:nvPicPr>
        <p:blipFill>
          <a:blip r:embed="rId3" cstate="print"/>
          <a:srcRect/>
          <a:stretch>
            <a:fillRect/>
          </a:stretch>
        </p:blipFill>
        <p:spPr bwMode="auto">
          <a:xfrm>
            <a:off x="388938" y="1800225"/>
            <a:ext cx="8364537" cy="3257550"/>
          </a:xfrm>
          <a:prstGeom prst="rect">
            <a:avLst/>
          </a:prstGeom>
          <a:noFill/>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061" name="WordArt 13"/>
          <p:cNvSpPr>
            <a:spLocks noChangeArrowheads="1" noChangeShapeType="1" noTextEdit="1"/>
          </p:cNvSpPr>
          <p:nvPr/>
        </p:nvSpPr>
        <p:spPr bwMode="auto">
          <a:xfrm>
            <a:off x="611188" y="1268413"/>
            <a:ext cx="8086725" cy="4537075"/>
          </a:xfrm>
          <a:prstGeom prst="rect">
            <a:avLst/>
          </a:prstGeom>
        </p:spPr>
        <p:txBody>
          <a:bodyPr wrap="none" fromWordArt="1">
            <a:prstTxWarp prst="textInflateBottom">
              <a:avLst>
                <a:gd name="adj" fmla="val 68083"/>
              </a:avLst>
            </a:prstTxWarp>
          </a:bodyPr>
          <a:lstStyle/>
          <a:p>
            <a:pPr algn="ctr"/>
            <a:r>
              <a:rPr lang="ru-RU" sz="6600" b="1" kern="10" dirty="0" smtClean="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rPr>
              <a:t>У нас свои </a:t>
            </a:r>
            <a:endParaRPr lang="ru-RU" sz="6600" b="1" kern="10" dirty="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endParaRPr>
          </a:p>
          <a:p>
            <a:pPr algn="ctr"/>
            <a:r>
              <a:rPr lang="ru-RU" sz="6600" b="1" kern="10" dirty="0" smtClean="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rPr>
              <a:t>правила</a:t>
            </a:r>
            <a:endParaRPr lang="ru-RU" sz="6600" b="1" kern="10" dirty="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endParaRPr>
          </a:p>
        </p:txBody>
      </p:sp>
      <p:pic>
        <p:nvPicPr>
          <p:cNvPr id="2066" name="Picture 18" descr="0071"/>
          <p:cNvPicPr>
            <a:picLocks noChangeAspect="1" noChangeArrowheads="1" noCrop="1"/>
          </p:cNvPicPr>
          <p:nvPr/>
        </p:nvPicPr>
        <p:blipFill>
          <a:blip r:embed="rId2" cstate="print"/>
          <a:srcRect/>
          <a:stretch>
            <a:fillRect/>
          </a:stretch>
        </p:blipFill>
        <p:spPr bwMode="auto">
          <a:xfrm>
            <a:off x="4427538" y="115888"/>
            <a:ext cx="1871662" cy="1733550"/>
          </a:xfrm>
          <a:prstGeom prst="rect">
            <a:avLst/>
          </a:prstGeom>
          <a:noFill/>
        </p:spPr>
      </p:pic>
      <p:pic>
        <p:nvPicPr>
          <p:cNvPr id="2067" name="Picture 19" descr="0071"/>
          <p:cNvPicPr>
            <a:picLocks noChangeAspect="1" noChangeArrowheads="1" noCrop="1"/>
          </p:cNvPicPr>
          <p:nvPr/>
        </p:nvPicPr>
        <p:blipFill>
          <a:blip r:embed="rId2" cstate="print"/>
          <a:srcRect/>
          <a:stretch>
            <a:fillRect/>
          </a:stretch>
        </p:blipFill>
        <p:spPr bwMode="auto">
          <a:xfrm>
            <a:off x="6767513" y="0"/>
            <a:ext cx="2376487" cy="2200275"/>
          </a:xfrm>
          <a:prstGeom prst="rect">
            <a:avLst/>
          </a:prstGeom>
          <a:noFill/>
        </p:spPr>
      </p:pic>
      <p:pic>
        <p:nvPicPr>
          <p:cNvPr id="2068" name="Picture 20" descr="0071"/>
          <p:cNvPicPr>
            <a:picLocks noChangeAspect="1" noChangeArrowheads="1" noCrop="1"/>
          </p:cNvPicPr>
          <p:nvPr/>
        </p:nvPicPr>
        <p:blipFill>
          <a:blip r:embed="rId2" cstate="print"/>
          <a:srcRect/>
          <a:stretch>
            <a:fillRect/>
          </a:stretch>
        </p:blipFill>
        <p:spPr bwMode="auto">
          <a:xfrm>
            <a:off x="6084888" y="1196975"/>
            <a:ext cx="936625" cy="868363"/>
          </a:xfrm>
          <a:prstGeom prst="rect">
            <a:avLst/>
          </a:prstGeom>
          <a:noFill/>
        </p:spPr>
      </p:pic>
      <p:pic>
        <p:nvPicPr>
          <p:cNvPr id="2069" name="Picture 21" descr="0071"/>
          <p:cNvPicPr>
            <a:picLocks noChangeAspect="1" noChangeArrowheads="1" noCrop="1"/>
          </p:cNvPicPr>
          <p:nvPr/>
        </p:nvPicPr>
        <p:blipFill>
          <a:blip r:embed="rId2" cstate="print"/>
          <a:srcRect/>
          <a:stretch>
            <a:fillRect/>
          </a:stretch>
        </p:blipFill>
        <p:spPr bwMode="auto">
          <a:xfrm>
            <a:off x="323850" y="0"/>
            <a:ext cx="1727200" cy="1598613"/>
          </a:xfrm>
          <a:prstGeom prst="rect">
            <a:avLst/>
          </a:prstGeom>
          <a:noFill/>
        </p:spPr>
      </p:pic>
      <p:pic>
        <p:nvPicPr>
          <p:cNvPr id="2070" name="Picture 22" descr="0071"/>
          <p:cNvPicPr>
            <a:picLocks noChangeAspect="1" noChangeArrowheads="1" noCrop="1"/>
          </p:cNvPicPr>
          <p:nvPr/>
        </p:nvPicPr>
        <p:blipFill>
          <a:blip r:embed="rId2" cstate="print"/>
          <a:srcRect/>
          <a:stretch>
            <a:fillRect/>
          </a:stretch>
        </p:blipFill>
        <p:spPr bwMode="auto">
          <a:xfrm>
            <a:off x="2771775" y="765175"/>
            <a:ext cx="792163" cy="733425"/>
          </a:xfrm>
          <a:prstGeom prst="rect">
            <a:avLst/>
          </a:prstGeom>
          <a:noFill/>
        </p:spPr>
      </p:pic>
      <p:pic>
        <p:nvPicPr>
          <p:cNvPr id="2071" name="Picture 23" descr="0071"/>
          <p:cNvPicPr>
            <a:picLocks noChangeAspect="1" noChangeArrowheads="1" noCrop="1"/>
          </p:cNvPicPr>
          <p:nvPr/>
        </p:nvPicPr>
        <p:blipFill>
          <a:blip r:embed="rId2" cstate="print"/>
          <a:srcRect/>
          <a:stretch>
            <a:fillRect/>
          </a:stretch>
        </p:blipFill>
        <p:spPr bwMode="auto">
          <a:xfrm>
            <a:off x="500034" y="3857628"/>
            <a:ext cx="1547813" cy="1431925"/>
          </a:xfrm>
          <a:prstGeom prst="rect">
            <a:avLst/>
          </a:prstGeom>
          <a:noFill/>
        </p:spPr>
      </p:pic>
      <p:pic>
        <p:nvPicPr>
          <p:cNvPr id="2072" name="Picture 24" descr="0071"/>
          <p:cNvPicPr>
            <a:picLocks noChangeAspect="1" noChangeArrowheads="1" noCrop="1"/>
          </p:cNvPicPr>
          <p:nvPr/>
        </p:nvPicPr>
        <p:blipFill>
          <a:blip r:embed="rId2" cstate="print"/>
          <a:srcRect/>
          <a:stretch>
            <a:fillRect/>
          </a:stretch>
        </p:blipFill>
        <p:spPr bwMode="auto">
          <a:xfrm>
            <a:off x="5795963" y="5949950"/>
            <a:ext cx="792162" cy="733425"/>
          </a:xfrm>
          <a:prstGeom prst="rect">
            <a:avLst/>
          </a:prstGeom>
          <a:noFill/>
        </p:spPr>
      </p:pic>
      <p:pic>
        <p:nvPicPr>
          <p:cNvPr id="2073" name="Picture 25" descr="0071"/>
          <p:cNvPicPr>
            <a:picLocks noChangeAspect="1" noChangeArrowheads="1" noCrop="1"/>
          </p:cNvPicPr>
          <p:nvPr/>
        </p:nvPicPr>
        <p:blipFill>
          <a:blip r:embed="rId2" cstate="print"/>
          <a:srcRect/>
          <a:stretch>
            <a:fillRect/>
          </a:stretch>
        </p:blipFill>
        <p:spPr bwMode="auto">
          <a:xfrm>
            <a:off x="1357290" y="5929330"/>
            <a:ext cx="792163" cy="733425"/>
          </a:xfrm>
          <a:prstGeom prst="rect">
            <a:avLst/>
          </a:prstGeom>
          <a:noFill/>
        </p:spPr>
      </p:pic>
      <p:pic>
        <p:nvPicPr>
          <p:cNvPr id="2074" name="Picture 26" descr="0071"/>
          <p:cNvPicPr>
            <a:picLocks noChangeAspect="1" noChangeArrowheads="1" noCrop="1"/>
          </p:cNvPicPr>
          <p:nvPr/>
        </p:nvPicPr>
        <p:blipFill>
          <a:blip r:embed="rId2" cstate="print"/>
          <a:srcRect/>
          <a:stretch>
            <a:fillRect/>
          </a:stretch>
        </p:blipFill>
        <p:spPr bwMode="auto">
          <a:xfrm>
            <a:off x="7524750" y="3357563"/>
            <a:ext cx="792163" cy="733425"/>
          </a:xfrm>
          <a:prstGeom prst="rect">
            <a:avLst/>
          </a:prstGeom>
          <a:noFill/>
        </p:spPr>
      </p:pic>
      <p:pic>
        <p:nvPicPr>
          <p:cNvPr id="2075" name="Picture 27" descr="0071"/>
          <p:cNvPicPr>
            <a:picLocks noChangeAspect="1" noChangeArrowheads="1" noCrop="1"/>
          </p:cNvPicPr>
          <p:nvPr/>
        </p:nvPicPr>
        <p:blipFill>
          <a:blip r:embed="rId2" cstate="print"/>
          <a:srcRect/>
          <a:stretch>
            <a:fillRect/>
          </a:stretch>
        </p:blipFill>
        <p:spPr bwMode="auto">
          <a:xfrm>
            <a:off x="7092950" y="5445125"/>
            <a:ext cx="792163" cy="733425"/>
          </a:xfrm>
          <a:prstGeom prst="rect">
            <a:avLst/>
          </a:prstGeom>
          <a:noFill/>
        </p:spPr>
      </p:pic>
      <p:pic>
        <p:nvPicPr>
          <p:cNvPr id="2076" name="Picture 28" descr="0071"/>
          <p:cNvPicPr>
            <a:picLocks noChangeAspect="1" noChangeArrowheads="1" noCrop="1"/>
          </p:cNvPicPr>
          <p:nvPr/>
        </p:nvPicPr>
        <p:blipFill>
          <a:blip r:embed="rId2" cstate="print"/>
          <a:srcRect/>
          <a:stretch>
            <a:fillRect/>
          </a:stretch>
        </p:blipFill>
        <p:spPr bwMode="auto">
          <a:xfrm>
            <a:off x="3286116" y="5572140"/>
            <a:ext cx="936625" cy="866775"/>
          </a:xfrm>
          <a:prstGeom prst="rect">
            <a:avLst/>
          </a:prstGeom>
          <a:noFill/>
        </p:spPr>
      </p:pic>
      <p:sp>
        <p:nvSpPr>
          <p:cNvPr id="15" name="Управляющая кнопка: далее 14">
            <a:hlinkClick r:id="" action="ppaction://hlinkshowjump?jump=nextslide" highlightClick="1"/>
          </p:cNvPr>
          <p:cNvSpPr/>
          <p:nvPr/>
        </p:nvSpPr>
        <p:spPr>
          <a:xfrm>
            <a:off x="7929586" y="6072206"/>
            <a:ext cx="928694" cy="642918"/>
          </a:xfrm>
          <a:prstGeom prst="actionButtonForwardNex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7356" y="5925941"/>
            <a:ext cx="5500726"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ПАРАЛЛЕЛЕПИПЕД</a:t>
            </a:r>
            <a:endParaRPr lang="ru-RU" sz="3600" b="1" u="sng" dirty="0">
              <a:solidFill>
                <a:srgbClr val="7030A0"/>
              </a:solidFill>
              <a:latin typeface="Comic Sans MS" pitchFamily="66" charset="0"/>
            </a:endParaRPr>
          </a:p>
        </p:txBody>
      </p:sp>
      <p:pic>
        <p:nvPicPr>
          <p:cNvPr id="6" name="Picture 1" descr="C:\Documents and Settings\Admin\Рабочий стол\Рисунок2.png"/>
          <p:cNvPicPr>
            <a:picLocks noChangeAspect="1" noChangeArrowheads="1"/>
          </p:cNvPicPr>
          <p:nvPr/>
        </p:nvPicPr>
        <p:blipFill>
          <a:blip r:embed="rId3" cstate="screen"/>
          <a:srcRect/>
          <a:stretch>
            <a:fillRect/>
          </a:stretch>
        </p:blipFill>
        <p:spPr bwMode="auto">
          <a:xfrm>
            <a:off x="1752600" y="1233504"/>
            <a:ext cx="5638800" cy="4552950"/>
          </a:xfrm>
          <a:prstGeom prst="rect">
            <a:avLst/>
          </a:prstGeom>
          <a:noFill/>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4612" y="5997379"/>
            <a:ext cx="378621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ОТРЕЗОК</a:t>
            </a:r>
            <a:endParaRPr lang="ru-RU" sz="3600" b="1" u="sng" dirty="0">
              <a:solidFill>
                <a:srgbClr val="7030A0"/>
              </a:solidFill>
              <a:latin typeface="Comic Sans MS" pitchFamily="66" charset="0"/>
            </a:endParaRPr>
          </a:p>
        </p:txBody>
      </p:sp>
      <p:pic>
        <p:nvPicPr>
          <p:cNvPr id="6" name="Picture 1" descr="C:\Documents and Settings\Admin\Рабочий стол\Рисунок3.png"/>
          <p:cNvPicPr>
            <a:picLocks noChangeAspect="1" noChangeArrowheads="1"/>
          </p:cNvPicPr>
          <p:nvPr/>
        </p:nvPicPr>
        <p:blipFill>
          <a:blip r:embed="rId3" cstate="print"/>
          <a:srcRect/>
          <a:stretch>
            <a:fillRect/>
          </a:stretch>
        </p:blipFill>
        <p:spPr bwMode="auto">
          <a:xfrm>
            <a:off x="1139850" y="1214422"/>
            <a:ext cx="7004050" cy="4640263"/>
          </a:xfrm>
          <a:prstGeom prst="rect">
            <a:avLst/>
          </a:prstGeom>
          <a:noFill/>
        </p:spPr>
      </p:pic>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4612" y="5786454"/>
            <a:ext cx="378621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СИММЕТРИЯ</a:t>
            </a:r>
            <a:endParaRPr lang="ru-RU" sz="3600" b="1" u="sng" dirty="0">
              <a:solidFill>
                <a:srgbClr val="7030A0"/>
              </a:solidFill>
              <a:latin typeface="Comic Sans MS" pitchFamily="66" charset="0"/>
            </a:endParaRPr>
          </a:p>
        </p:txBody>
      </p:sp>
      <p:pic>
        <p:nvPicPr>
          <p:cNvPr id="6" name="Picture 1" descr="C:\Documents and Settings\Admin\Рабочий стол\Рисунок4.png"/>
          <p:cNvPicPr>
            <a:picLocks noChangeAspect="1" noChangeArrowheads="1"/>
          </p:cNvPicPr>
          <p:nvPr/>
        </p:nvPicPr>
        <p:blipFill>
          <a:blip r:embed="rId3" cstate="screen"/>
          <a:srcRect/>
          <a:stretch>
            <a:fillRect/>
          </a:stretch>
        </p:blipFill>
        <p:spPr bwMode="auto">
          <a:xfrm>
            <a:off x="773139" y="1581150"/>
            <a:ext cx="7656513" cy="3694113"/>
          </a:xfrm>
          <a:prstGeom prst="rect">
            <a:avLst/>
          </a:prstGeom>
          <a:noFill/>
        </p:spPr>
      </p:pic>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1604" y="5786454"/>
            <a:ext cx="6072230"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ПЕРПЕНДИКУЛЯР</a:t>
            </a:r>
            <a:endParaRPr lang="ru-RU" sz="3600" b="1" u="sng" dirty="0">
              <a:solidFill>
                <a:srgbClr val="7030A0"/>
              </a:solidFill>
              <a:latin typeface="Comic Sans MS" pitchFamily="66" charset="0"/>
            </a:endParaRPr>
          </a:p>
        </p:txBody>
      </p:sp>
      <p:pic>
        <p:nvPicPr>
          <p:cNvPr id="5" name="Picture 3" descr="C:\Documents and Settings\Admin\Рабочий стол\Рисунок5.png"/>
          <p:cNvPicPr>
            <a:picLocks noChangeAspect="1" noChangeArrowheads="1"/>
          </p:cNvPicPr>
          <p:nvPr/>
        </p:nvPicPr>
        <p:blipFill>
          <a:blip r:embed="rId3" cstate="print"/>
          <a:srcRect/>
          <a:stretch>
            <a:fillRect/>
          </a:stretch>
        </p:blipFill>
        <p:spPr bwMode="auto">
          <a:xfrm>
            <a:off x="331788" y="1408113"/>
            <a:ext cx="8478837" cy="4041775"/>
          </a:xfrm>
          <a:prstGeom prst="rect">
            <a:avLst/>
          </a:prstGeom>
          <a:noFill/>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285720" y="2786058"/>
            <a:ext cx="8605868" cy="769441"/>
          </a:xfrm>
          <a:prstGeom prst="rect">
            <a:avLst/>
          </a:prstGeom>
          <a:noFill/>
          <a:ln w="9525">
            <a:noFill/>
            <a:miter lim="800000"/>
            <a:headEnd/>
            <a:tailEnd/>
          </a:ln>
          <a:effectLst/>
        </p:spPr>
        <p:txBody>
          <a:bodyPr wrap="square">
            <a:spAutoFit/>
          </a:bodyPr>
          <a:lstStyle/>
          <a:p>
            <a:pPr algn="ctr">
              <a:spcBef>
                <a:spcPct val="50000"/>
              </a:spcBef>
            </a:pPr>
            <a:r>
              <a:rPr lang="en-US" sz="4400" b="1" dirty="0" smtClean="0">
                <a:solidFill>
                  <a:schemeClr val="tx2">
                    <a:lumMod val="75000"/>
                  </a:schemeClr>
                </a:solidFill>
                <a:latin typeface="Comic Sans MS" pitchFamily="66" charset="0"/>
              </a:rPr>
              <a:t> The vessel (to be)…. aground </a:t>
            </a:r>
            <a:endParaRPr lang="ru-RU" sz="4400" b="1" dirty="0">
              <a:solidFill>
                <a:schemeClr val="tx2">
                  <a:lumMod val="75000"/>
                </a:schemeClr>
              </a:solidFill>
              <a:latin typeface="Comic Sans MS" pitchFamily="66" charset="0"/>
            </a:endParaRPr>
          </a:p>
        </p:txBody>
      </p:sp>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Text Box 5"/>
          <p:cNvSpPr txBox="1">
            <a:spLocks noChangeArrowheads="1"/>
          </p:cNvSpPr>
          <p:nvPr/>
        </p:nvSpPr>
        <p:spPr bwMode="auto">
          <a:xfrm>
            <a:off x="357158" y="285728"/>
            <a:ext cx="8536017" cy="707886"/>
          </a:xfrm>
          <a:prstGeom prst="rect">
            <a:avLst/>
          </a:prstGeom>
          <a:noFill/>
          <a:ln w="9525">
            <a:noFill/>
            <a:miter lim="800000"/>
            <a:headEnd/>
            <a:tailEnd/>
          </a:ln>
          <a:effectLst/>
        </p:spPr>
        <p:txBody>
          <a:bodyPr wrap="square">
            <a:spAutoFit/>
          </a:bodyPr>
          <a:lstStyle/>
          <a:p>
            <a:pPr algn="ctr">
              <a:spcBef>
                <a:spcPct val="50000"/>
              </a:spcBef>
            </a:pPr>
            <a:r>
              <a:rPr lang="en-US" sz="4000" dirty="0" smtClean="0"/>
              <a:t>Use the correct verb form:</a:t>
            </a:r>
            <a:endParaRPr lang="ru-RU" sz="4000" b="1" dirty="0">
              <a:solidFill>
                <a:schemeClr val="tx2">
                  <a:lumMod val="75000"/>
                </a:schemeClr>
              </a:solidFill>
              <a:latin typeface="Georgia" pitchFamily="18" charset="0"/>
            </a:endParaRP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Text Box 5"/>
          <p:cNvSpPr txBox="1">
            <a:spLocks noChangeArrowheads="1"/>
          </p:cNvSpPr>
          <p:nvPr/>
        </p:nvSpPr>
        <p:spPr bwMode="auto">
          <a:xfrm>
            <a:off x="357158" y="285728"/>
            <a:ext cx="8536017" cy="707886"/>
          </a:xfrm>
          <a:prstGeom prst="rect">
            <a:avLst/>
          </a:prstGeom>
          <a:noFill/>
          <a:ln w="9525">
            <a:noFill/>
            <a:miter lim="800000"/>
            <a:headEnd/>
            <a:tailEnd/>
          </a:ln>
          <a:effectLst/>
        </p:spPr>
        <p:txBody>
          <a:bodyPr wrap="square">
            <a:spAutoFit/>
          </a:bodyPr>
          <a:lstStyle/>
          <a:p>
            <a:pPr algn="ctr">
              <a:spcBef>
                <a:spcPct val="50000"/>
              </a:spcBef>
            </a:pPr>
            <a:r>
              <a:rPr lang="en-US" sz="4000" dirty="0" smtClean="0"/>
              <a:t>Use the correct verb form:</a:t>
            </a:r>
            <a:endParaRPr lang="ru-RU" sz="4000" b="1" dirty="0">
              <a:solidFill>
                <a:schemeClr val="tx2">
                  <a:lumMod val="75000"/>
                </a:schemeClr>
              </a:solidFill>
              <a:latin typeface="Georgia" pitchFamily="18" charset="0"/>
            </a:endParaRPr>
          </a:p>
        </p:txBody>
      </p:sp>
      <p:sp>
        <p:nvSpPr>
          <p:cNvPr id="6" name="Text Box 7"/>
          <p:cNvSpPr txBox="1">
            <a:spLocks noChangeArrowheads="1"/>
          </p:cNvSpPr>
          <p:nvPr/>
        </p:nvSpPr>
        <p:spPr bwMode="auto">
          <a:xfrm>
            <a:off x="285720" y="2786058"/>
            <a:ext cx="8605868" cy="1569660"/>
          </a:xfrm>
          <a:prstGeom prst="rect">
            <a:avLst/>
          </a:prstGeom>
          <a:noFill/>
          <a:ln w="9525">
            <a:noFill/>
            <a:miter lim="800000"/>
            <a:headEnd/>
            <a:tailEnd/>
          </a:ln>
          <a:effectLst/>
        </p:spPr>
        <p:txBody>
          <a:bodyPr wrap="square">
            <a:spAutoFit/>
          </a:bodyPr>
          <a:lstStyle/>
          <a:p>
            <a:pPr algn="ctr">
              <a:spcBef>
                <a:spcPct val="50000"/>
              </a:spcBef>
            </a:pPr>
            <a:r>
              <a:rPr lang="en-US" sz="4800" b="1" dirty="0" smtClean="0">
                <a:solidFill>
                  <a:schemeClr val="tx2">
                    <a:lumMod val="75000"/>
                  </a:schemeClr>
                </a:solidFill>
                <a:latin typeface="Comic Sans MS" pitchFamily="66" charset="0"/>
              </a:rPr>
              <a:t> My vessel  (to expect)</a:t>
            </a:r>
            <a:r>
              <a:rPr lang="ru-RU" sz="4800" b="1" dirty="0" smtClean="0">
                <a:solidFill>
                  <a:schemeClr val="tx2">
                    <a:lumMod val="75000"/>
                  </a:schemeClr>
                </a:solidFill>
                <a:latin typeface="Comic Sans MS" pitchFamily="66" charset="0"/>
              </a:rPr>
              <a:t>…</a:t>
            </a:r>
            <a:r>
              <a:rPr lang="en-US" sz="4800" b="1" dirty="0" smtClean="0">
                <a:solidFill>
                  <a:schemeClr val="tx2">
                    <a:lumMod val="75000"/>
                  </a:schemeClr>
                </a:solidFill>
                <a:latin typeface="Comic Sans MS" pitchFamily="66" charset="0"/>
              </a:rPr>
              <a:t>  to reach  you in 15 minutes  </a:t>
            </a:r>
            <a:endParaRPr lang="ru-RU" sz="4800" b="1" dirty="0">
              <a:solidFill>
                <a:schemeClr val="tx2">
                  <a:lumMod val="75000"/>
                </a:schemeClr>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1071538" y="2285992"/>
            <a:ext cx="7358114" cy="830997"/>
          </a:xfrm>
          <a:prstGeom prst="rect">
            <a:avLst/>
          </a:prstGeom>
          <a:noFill/>
          <a:ln w="9525">
            <a:noFill/>
            <a:miter lim="800000"/>
            <a:headEnd/>
            <a:tailEnd/>
          </a:ln>
          <a:effectLst/>
        </p:spPr>
        <p:txBody>
          <a:bodyPr wrap="square">
            <a:spAutoFit/>
          </a:bodyPr>
          <a:lstStyle/>
          <a:p>
            <a:r>
              <a:rPr lang="en-US" sz="4800" b="1" dirty="0" smtClean="0">
                <a:solidFill>
                  <a:schemeClr val="tx2">
                    <a:lumMod val="75000"/>
                  </a:schemeClr>
                </a:solidFill>
                <a:latin typeface="Comic Sans MS" pitchFamily="66" charset="0"/>
              </a:rPr>
              <a:t> I require extinguishers</a:t>
            </a:r>
            <a:endParaRPr lang="ru-RU" sz="4800" dirty="0">
              <a:solidFill>
                <a:schemeClr val="tx2">
                  <a:lumMod val="75000"/>
                </a:schemeClr>
              </a:solidFill>
            </a:endParaRPr>
          </a:p>
        </p:txBody>
      </p:sp>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Text Box 5"/>
          <p:cNvSpPr txBox="1">
            <a:spLocks noChangeArrowheads="1"/>
          </p:cNvSpPr>
          <p:nvPr/>
        </p:nvSpPr>
        <p:spPr bwMode="auto">
          <a:xfrm>
            <a:off x="357158" y="285728"/>
            <a:ext cx="8536017" cy="707886"/>
          </a:xfrm>
          <a:prstGeom prst="rect">
            <a:avLst/>
          </a:prstGeom>
          <a:noFill/>
          <a:ln w="9525">
            <a:noFill/>
            <a:miter lim="800000"/>
            <a:headEnd/>
            <a:tailEnd/>
          </a:ln>
          <a:effectLst/>
        </p:spPr>
        <p:txBody>
          <a:bodyPr wrap="square">
            <a:spAutoFit/>
          </a:bodyPr>
          <a:lstStyle/>
          <a:p>
            <a:pPr algn="ctr">
              <a:spcBef>
                <a:spcPct val="50000"/>
              </a:spcBef>
            </a:pPr>
            <a:r>
              <a:rPr lang="en-US" sz="4000" dirty="0" smtClean="0"/>
              <a:t>Paraphrase: </a:t>
            </a:r>
            <a:endParaRPr lang="ru-RU" sz="4000" b="1" dirty="0">
              <a:solidFill>
                <a:schemeClr val="tx2">
                  <a:lumMod val="75000"/>
                </a:schemeClr>
              </a:solidFill>
              <a:latin typeface="Georgia" pitchFamily="18" charset="0"/>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250825" y="2420938"/>
            <a:ext cx="8640763" cy="707886"/>
          </a:xfrm>
          <a:prstGeom prst="rect">
            <a:avLst/>
          </a:prstGeom>
          <a:noFill/>
          <a:ln w="9525">
            <a:noFill/>
            <a:miter lim="800000"/>
            <a:headEnd/>
            <a:tailEnd/>
          </a:ln>
          <a:effectLst/>
        </p:spPr>
        <p:txBody>
          <a:bodyPr>
            <a:spAutoFit/>
          </a:bodyPr>
          <a:lstStyle/>
          <a:p>
            <a:pPr algn="ctr">
              <a:spcBef>
                <a:spcPct val="50000"/>
              </a:spcBef>
            </a:pPr>
            <a:r>
              <a:rPr lang="en-US" sz="4000" b="1" dirty="0" smtClean="0">
                <a:solidFill>
                  <a:schemeClr val="tx2">
                    <a:lumMod val="75000"/>
                  </a:schemeClr>
                </a:solidFill>
                <a:latin typeface="Comic Sans MS" pitchFamily="66" charset="0"/>
              </a:rPr>
              <a:t>I launched  and sent you 3 rafts </a:t>
            </a:r>
            <a:endParaRPr lang="ru-RU" sz="4000" b="1" dirty="0">
              <a:solidFill>
                <a:schemeClr val="tx2">
                  <a:lumMod val="75000"/>
                </a:schemeClr>
              </a:solidFill>
              <a:latin typeface="Comic Sans MS" pitchFamily="66" charset="0"/>
            </a:endParaRPr>
          </a:p>
        </p:txBody>
      </p:sp>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Text Box 5"/>
          <p:cNvSpPr txBox="1">
            <a:spLocks noChangeArrowheads="1"/>
          </p:cNvSpPr>
          <p:nvPr/>
        </p:nvSpPr>
        <p:spPr bwMode="auto">
          <a:xfrm>
            <a:off x="500034" y="428604"/>
            <a:ext cx="8545541" cy="717410"/>
          </a:xfrm>
          <a:prstGeom prst="rect">
            <a:avLst/>
          </a:prstGeom>
          <a:noFill/>
          <a:ln w="9525">
            <a:noFill/>
            <a:miter lim="800000"/>
            <a:headEnd/>
            <a:tailEnd/>
          </a:ln>
          <a:effectLst/>
        </p:spPr>
        <p:txBody>
          <a:bodyPr wrap="square">
            <a:spAutoFit/>
          </a:bodyPr>
          <a:lstStyle/>
          <a:p>
            <a:pPr algn="ctr">
              <a:spcBef>
                <a:spcPct val="50000"/>
              </a:spcBef>
            </a:pPr>
            <a:r>
              <a:rPr lang="en-US" sz="4000" dirty="0" smtClean="0"/>
              <a:t>Ask question: </a:t>
            </a:r>
            <a:endParaRPr lang="ru-RU" sz="4000" b="1" dirty="0">
              <a:solidFill>
                <a:schemeClr val="tx2">
                  <a:lumMod val="75000"/>
                </a:schemeClr>
              </a:solidFill>
              <a:latin typeface="Georgia" pitchFamily="18" charset="0"/>
            </a:endParaRPr>
          </a:p>
        </p:txBody>
      </p:sp>
    </p:spTree>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Text Box 7"/>
          <p:cNvSpPr txBox="1">
            <a:spLocks noChangeArrowheads="1"/>
          </p:cNvSpPr>
          <p:nvPr/>
        </p:nvSpPr>
        <p:spPr bwMode="auto">
          <a:xfrm>
            <a:off x="250825" y="1773238"/>
            <a:ext cx="8893175" cy="1569660"/>
          </a:xfrm>
          <a:prstGeom prst="rect">
            <a:avLst/>
          </a:prstGeom>
          <a:noFill/>
          <a:ln w="9525">
            <a:noFill/>
            <a:miter lim="800000"/>
            <a:headEnd/>
            <a:tailEnd/>
          </a:ln>
          <a:effectLst/>
        </p:spPr>
        <p:txBody>
          <a:bodyPr wrap="square">
            <a:spAutoFit/>
          </a:bodyPr>
          <a:lstStyle/>
          <a:p>
            <a:pPr>
              <a:spcBef>
                <a:spcPct val="50000"/>
              </a:spcBef>
            </a:pPr>
            <a:r>
              <a:rPr lang="ru-RU" sz="3200" b="1" dirty="0" smtClean="0">
                <a:solidFill>
                  <a:schemeClr val="tx2">
                    <a:lumMod val="75000"/>
                  </a:schemeClr>
                </a:solidFill>
                <a:latin typeface="Comic Sans MS" pitchFamily="66" charset="0"/>
              </a:rPr>
              <a:t> Получено штормовое предупреждение! Ожидается уменьшение видимости из-за дождя, ветер усилится, сильное волнение </a:t>
            </a:r>
            <a:endParaRPr lang="ru-RU" sz="3200" b="1" dirty="0">
              <a:solidFill>
                <a:schemeClr val="tx2">
                  <a:lumMod val="75000"/>
                </a:schemeClr>
              </a:solidFill>
              <a:latin typeface="Comic Sans MS" pitchFamily="66" charset="0"/>
            </a:endParaRPr>
          </a:p>
        </p:txBody>
      </p:sp>
      <p:sp>
        <p:nvSpPr>
          <p:cNvPr id="5" name="TextBox 4"/>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6" name="Text Box 5"/>
          <p:cNvSpPr txBox="1">
            <a:spLocks noChangeArrowheads="1"/>
          </p:cNvSpPr>
          <p:nvPr/>
        </p:nvSpPr>
        <p:spPr bwMode="auto">
          <a:xfrm>
            <a:off x="500034" y="428604"/>
            <a:ext cx="8545541" cy="707886"/>
          </a:xfrm>
          <a:prstGeom prst="rect">
            <a:avLst/>
          </a:prstGeom>
          <a:noFill/>
          <a:ln w="9525">
            <a:noFill/>
            <a:miter lim="800000"/>
            <a:headEnd/>
            <a:tailEnd/>
          </a:ln>
          <a:effectLst/>
        </p:spPr>
        <p:txBody>
          <a:bodyPr wrap="square">
            <a:spAutoFit/>
          </a:bodyPr>
          <a:lstStyle/>
          <a:p>
            <a:pPr algn="ctr">
              <a:spcBef>
                <a:spcPct val="50000"/>
              </a:spcBef>
            </a:pPr>
            <a:r>
              <a:rPr lang="en-US" sz="4000" dirty="0" smtClean="0"/>
              <a:t>Translate from Russian into English: </a:t>
            </a:r>
            <a:endParaRPr lang="ru-RU" sz="4000" b="1" dirty="0">
              <a:solidFill>
                <a:schemeClr val="tx2">
                  <a:lumMod val="75000"/>
                </a:schemeClr>
              </a:solidFill>
              <a:latin typeface="Georgia" pitchFamily="18" charset="0"/>
            </a:endParaRPr>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14612" y="6068817"/>
            <a:ext cx="378621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7" name="Text Box 7"/>
          <p:cNvSpPr txBox="1">
            <a:spLocks noChangeArrowheads="1"/>
          </p:cNvSpPr>
          <p:nvPr/>
        </p:nvSpPr>
        <p:spPr bwMode="auto">
          <a:xfrm>
            <a:off x="438120" y="2938458"/>
            <a:ext cx="8605868" cy="1015663"/>
          </a:xfrm>
          <a:prstGeom prst="rect">
            <a:avLst/>
          </a:prstGeom>
          <a:noFill/>
          <a:ln w="9525">
            <a:noFill/>
            <a:miter lim="800000"/>
            <a:headEnd/>
            <a:tailEnd/>
          </a:ln>
          <a:effectLst/>
        </p:spPr>
        <p:txBody>
          <a:bodyPr wrap="square">
            <a:spAutoFit/>
          </a:bodyPr>
          <a:lstStyle/>
          <a:p>
            <a:pPr algn="ctr">
              <a:spcBef>
                <a:spcPct val="50000"/>
              </a:spcBef>
            </a:pPr>
            <a:r>
              <a:rPr lang="en-US" sz="6000" b="1" dirty="0" smtClean="0">
                <a:solidFill>
                  <a:schemeClr val="tx2">
                    <a:lumMod val="75000"/>
                  </a:schemeClr>
                </a:solidFill>
                <a:latin typeface="Comic Sans MS" pitchFamily="66" charset="0"/>
              </a:rPr>
              <a:t> The vessel </a:t>
            </a:r>
            <a:r>
              <a:rPr lang="en-US" sz="6000" b="1" dirty="0" smtClean="0">
                <a:solidFill>
                  <a:srgbClr val="FF0000"/>
                </a:solidFill>
                <a:latin typeface="Comic Sans MS" pitchFamily="66" charset="0"/>
              </a:rPr>
              <a:t>is</a:t>
            </a:r>
            <a:r>
              <a:rPr lang="en-US" sz="6000" b="1" dirty="0" smtClean="0">
                <a:solidFill>
                  <a:schemeClr val="tx2">
                    <a:lumMod val="75000"/>
                  </a:schemeClr>
                </a:solidFill>
                <a:latin typeface="Comic Sans MS" pitchFamily="66" charset="0"/>
              </a:rPr>
              <a:t> aground </a:t>
            </a:r>
            <a:endParaRPr lang="ru-RU" sz="6000" b="1" dirty="0">
              <a:solidFill>
                <a:schemeClr val="tx2">
                  <a:lumMod val="75000"/>
                </a:schemeClr>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92" name="Group 452"/>
          <p:cNvGraphicFramePr>
            <a:graphicFrameLocks noGrp="1"/>
          </p:cNvGraphicFramePr>
          <p:nvPr>
            <p:ph/>
          </p:nvPr>
        </p:nvGraphicFramePr>
        <p:xfrm>
          <a:off x="113379" y="142852"/>
          <a:ext cx="8944467" cy="5939966"/>
        </p:xfrm>
        <a:graphic>
          <a:graphicData uri="http://schemas.openxmlformats.org/drawingml/2006/table">
            <a:tbl>
              <a:tblPr/>
              <a:tblGrid>
                <a:gridCol w="4228995"/>
                <a:gridCol w="939581"/>
                <a:gridCol w="944851"/>
                <a:gridCol w="943095"/>
                <a:gridCol w="944851"/>
                <a:gridCol w="943094"/>
              </a:tblGrid>
              <a:tr h="101617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Times New Roman" pitchFamily="18" charset="0"/>
                        </a:rPr>
                        <a:t>GREMLIN</a:t>
                      </a:r>
                      <a:endParaRPr kumimoji="0" lang="ru-RU" sz="2700" b="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 action="ppaction://hlinksldjump"/>
                        </a:rPr>
                        <a:t>10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3" action="ppaction://hlinksldjump"/>
                        </a:rPr>
                        <a:t>20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4" action="ppaction://hlinksldjump"/>
                        </a:rPr>
                        <a:t>30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5" action="ppaction://hlinksldjump"/>
                        </a:rPr>
                        <a:t>40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6" action="ppaction://hlinksldjump"/>
                        </a:rPr>
                        <a:t>50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r>
              <a:tr h="9841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Times New Roman" pitchFamily="18" charset="0"/>
                        </a:rPr>
                        <a:t>PUZZLES</a:t>
                      </a:r>
                      <a:endParaRPr kumimoji="0" lang="ru-RU" sz="2700" b="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7" action="ppaction://hlinksldjump"/>
                        </a:rPr>
                        <a:t>10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8" action="ppaction://hlinksldjump"/>
                        </a:rPr>
                        <a:t>20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9" action="ppaction://hlinksldjump"/>
                        </a:rPr>
                        <a:t>30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0" action="ppaction://hlinksldjump"/>
                        </a:rPr>
                        <a:t>40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1" action="ppaction://hlinksldjump"/>
                        </a:rPr>
                        <a:t>50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r>
              <a:tr h="9857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Times New Roman" pitchFamily="18" charset="0"/>
                        </a:rPr>
                        <a:t>LEXUS</a:t>
                      </a:r>
                      <a:endParaRPr kumimoji="0" lang="ru-RU" sz="2700" b="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2" action="ppaction://hlinksldjump"/>
                        </a:rPr>
                        <a:t>10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3" action="ppaction://hlinksldjump"/>
                        </a:rPr>
                        <a:t>20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4" action="ppaction://hlinksldjump"/>
                        </a:rPr>
                        <a:t>30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5" action="ppaction://hlinksldjump"/>
                        </a:rPr>
                        <a:t>40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6" action="ppaction://hlinksldjump"/>
                        </a:rPr>
                        <a:t>50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r>
              <a:tr h="9841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Times New Roman" pitchFamily="18" charset="0"/>
                        </a:rPr>
                        <a:t>SPEED  PC</a:t>
                      </a:r>
                      <a:endParaRPr kumimoji="0" lang="ru-RU" sz="2700" b="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7" action="ppaction://hlinksldjump"/>
                        </a:rPr>
                        <a:t>10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8" action="ppaction://hlinksldjump"/>
                        </a:rPr>
                        <a:t>20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19" action="ppaction://hlinksldjump"/>
                        </a:rPr>
                        <a:t>30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0" action="ppaction://hlinksldjump"/>
                        </a:rPr>
                        <a:t>40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1" action="ppaction://hlinksldjump"/>
                        </a:rPr>
                        <a:t>50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r>
              <a:tr h="9841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Times New Roman" pitchFamily="18" charset="0"/>
                        </a:rPr>
                        <a:t>SMC</a:t>
                      </a:r>
                      <a:endParaRPr kumimoji="0" lang="ru-RU" sz="2700" b="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2" action="ppaction://hlinksldjump"/>
                        </a:rPr>
                        <a:t>10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3" action="ppaction://hlinksldjump"/>
                        </a:rPr>
                        <a:t>20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4" action="ppaction://hlinksldjump"/>
                        </a:rPr>
                        <a:t>30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5" action="ppaction://hlinksldjump"/>
                        </a:rPr>
                        <a:t>40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6" action="ppaction://hlinksldjump"/>
                        </a:rPr>
                        <a:t>50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r>
              <a:tr h="9857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cs typeface="Times New Roman" pitchFamily="18" charset="0"/>
                        </a:rPr>
                        <a:t>BUSINESS MATH</a:t>
                      </a:r>
                      <a:endParaRPr kumimoji="0" lang="ru-RU" sz="2700" b="0" i="0" u="none" strike="noStrike" cap="none" spc="300" normalizeH="0" baseline="0" dirty="0" smtClean="0">
                        <a:ln>
                          <a:noFill/>
                        </a:ln>
                        <a:solidFill>
                          <a:srgbClr val="C00000"/>
                        </a:solidFill>
                        <a:effectLst>
                          <a:outerShdw blurRad="38100" dist="38100" dir="2700000" algn="tl">
                            <a:srgbClr val="000000">
                              <a:alpha val="43137"/>
                            </a:srgbClr>
                          </a:outerShdw>
                        </a:effectLst>
                        <a:latin typeface="Georgia" pitchFamily="18"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7" action="ppaction://hlinksldjump"/>
                        </a:rPr>
                        <a:t>10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8" action="ppaction://hlinksldjump"/>
                        </a:rPr>
                        <a:t>20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29" action="ppaction://hlinksldjump"/>
                        </a:rPr>
                        <a:t>30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30" action="ppaction://hlinksldjump"/>
                        </a:rPr>
                        <a:t>40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Times New Roman" pitchFamily="18" charset="0"/>
                          <a:cs typeface="Times New Roman" pitchFamily="18" charset="0"/>
                          <a:hlinkClick r:id="rId31" action="ppaction://hlinksldjump"/>
                        </a:rPr>
                        <a:t>50</a:t>
                      </a:r>
                      <a:endParaRPr kumimoji="0" lang="ru-RU" sz="4000" b="0" i="0" u="none" strike="noStrike" cap="none" normalizeH="0" baseline="0" dirty="0" smtClean="0">
                        <a:ln>
                          <a:noFill/>
                        </a:ln>
                        <a:solidFill>
                          <a:srgbClr val="C00000"/>
                        </a:solidFill>
                        <a:effectLst/>
                        <a:latin typeface="Arial" charset="0"/>
                      </a:endParaRPr>
                    </a:p>
                  </a:txBody>
                  <a:tcPr anchor="ct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tcPr>
                </a:tc>
              </a:tr>
            </a:tbl>
          </a:graphicData>
        </a:graphic>
      </p:graphicFrame>
      <p:pic>
        <p:nvPicPr>
          <p:cNvPr id="3" name="Picture 3" descr="C:\Users\Надежда\Videos\Downloads\Pictures\Организатор клипов (Microsoft)\j0441443.png">
            <a:hlinkClick r:id="rId32" action="ppaction://hlinksldjump"/>
          </p:cNvPr>
          <p:cNvPicPr>
            <a:picLocks noChangeAspect="1" noChangeArrowheads="1"/>
          </p:cNvPicPr>
          <p:nvPr/>
        </p:nvPicPr>
        <p:blipFill>
          <a:blip r:embed="rId33" cstate="screen"/>
          <a:srcRect/>
          <a:stretch>
            <a:fillRect/>
          </a:stretch>
        </p:blipFill>
        <p:spPr bwMode="auto">
          <a:xfrm>
            <a:off x="8347081" y="6132486"/>
            <a:ext cx="725513" cy="72551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84" y="6068817"/>
            <a:ext cx="378621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12" name="Text Box 7"/>
          <p:cNvSpPr txBox="1">
            <a:spLocks noChangeArrowheads="1"/>
          </p:cNvSpPr>
          <p:nvPr/>
        </p:nvSpPr>
        <p:spPr bwMode="auto">
          <a:xfrm>
            <a:off x="428596" y="2143116"/>
            <a:ext cx="8615392" cy="2585323"/>
          </a:xfrm>
          <a:prstGeom prst="rect">
            <a:avLst/>
          </a:prstGeom>
          <a:noFill/>
          <a:ln w="9525">
            <a:noFill/>
            <a:miter lim="800000"/>
            <a:headEnd/>
            <a:tailEnd/>
          </a:ln>
          <a:effectLst/>
        </p:spPr>
        <p:txBody>
          <a:bodyPr wrap="square">
            <a:spAutoFit/>
          </a:bodyPr>
          <a:lstStyle/>
          <a:p>
            <a:pPr algn="ctr">
              <a:spcBef>
                <a:spcPct val="50000"/>
              </a:spcBef>
            </a:pPr>
            <a:r>
              <a:rPr lang="en-US" sz="5400" b="1" dirty="0" smtClean="0">
                <a:solidFill>
                  <a:schemeClr val="tx2">
                    <a:lumMod val="75000"/>
                  </a:schemeClr>
                </a:solidFill>
                <a:latin typeface="Comic Sans MS" pitchFamily="66" charset="0"/>
              </a:rPr>
              <a:t> My vessel  </a:t>
            </a:r>
            <a:r>
              <a:rPr lang="en-US" sz="5400" b="1" smtClean="0">
                <a:solidFill>
                  <a:srgbClr val="FF0000"/>
                </a:solidFill>
                <a:latin typeface="Comic Sans MS" pitchFamily="66" charset="0"/>
              </a:rPr>
              <a:t>is</a:t>
            </a:r>
            <a:r>
              <a:rPr lang="en-US" sz="5400" b="1" smtClean="0">
                <a:solidFill>
                  <a:schemeClr val="tx2">
                    <a:lumMod val="75000"/>
                  </a:schemeClr>
                </a:solidFill>
                <a:latin typeface="Comic Sans MS" pitchFamily="66" charset="0"/>
              </a:rPr>
              <a:t> </a:t>
            </a:r>
            <a:r>
              <a:rPr lang="en-US" sz="5400" b="1" smtClean="0">
                <a:solidFill>
                  <a:srgbClr val="FF0000"/>
                </a:solidFill>
                <a:latin typeface="Comic Sans MS" pitchFamily="66" charset="0"/>
              </a:rPr>
              <a:t>expected</a:t>
            </a:r>
            <a:r>
              <a:rPr lang="en-US" sz="5400" b="1" smtClean="0">
                <a:solidFill>
                  <a:schemeClr val="tx2">
                    <a:lumMod val="75000"/>
                  </a:schemeClr>
                </a:solidFill>
                <a:latin typeface="Comic Sans MS" pitchFamily="66" charset="0"/>
              </a:rPr>
              <a:t>  </a:t>
            </a:r>
            <a:r>
              <a:rPr lang="en-US" sz="5400" b="1" dirty="0" smtClean="0">
                <a:solidFill>
                  <a:schemeClr val="tx2">
                    <a:lumMod val="75000"/>
                  </a:schemeClr>
                </a:solidFill>
                <a:latin typeface="Comic Sans MS" pitchFamily="66" charset="0"/>
              </a:rPr>
              <a:t>to reach  you in 15 minutes  </a:t>
            </a:r>
            <a:endParaRPr lang="ru-RU" sz="5400" b="1" dirty="0">
              <a:solidFill>
                <a:schemeClr val="tx2">
                  <a:lumMod val="75000"/>
                </a:schemeClr>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29388" y="5643578"/>
            <a:ext cx="2643206"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7" name="Text Box 4"/>
          <p:cNvSpPr txBox="1">
            <a:spLocks noChangeArrowheads="1"/>
          </p:cNvSpPr>
          <p:nvPr/>
        </p:nvSpPr>
        <p:spPr bwMode="auto">
          <a:xfrm>
            <a:off x="0" y="1928802"/>
            <a:ext cx="9144000" cy="830997"/>
          </a:xfrm>
          <a:prstGeom prst="rect">
            <a:avLst/>
          </a:prstGeom>
          <a:noFill/>
          <a:ln w="9525">
            <a:noFill/>
            <a:miter lim="800000"/>
            <a:headEnd/>
            <a:tailEnd/>
          </a:ln>
          <a:effectLst/>
        </p:spPr>
        <p:txBody>
          <a:bodyPr wrap="square">
            <a:spAutoFit/>
          </a:bodyPr>
          <a:lstStyle/>
          <a:p>
            <a:r>
              <a:rPr lang="en-US" sz="4800" b="1" dirty="0" smtClean="0">
                <a:solidFill>
                  <a:schemeClr val="tx2">
                    <a:lumMod val="75000"/>
                  </a:schemeClr>
                </a:solidFill>
                <a:latin typeface="Comic Sans MS" pitchFamily="66" charset="0"/>
              </a:rPr>
              <a:t> Extinguishers are required</a:t>
            </a:r>
            <a:endParaRPr lang="ru-RU" sz="4800" dirty="0">
              <a:solidFill>
                <a:schemeClr val="tx2">
                  <a:lumMod val="75000"/>
                </a:schemeClr>
              </a:solidFill>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43372" y="5572140"/>
            <a:ext cx="378621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6" name="Text Box 4"/>
          <p:cNvSpPr txBox="1">
            <a:spLocks noChangeArrowheads="1"/>
          </p:cNvSpPr>
          <p:nvPr/>
        </p:nvSpPr>
        <p:spPr bwMode="auto">
          <a:xfrm>
            <a:off x="0" y="1928802"/>
            <a:ext cx="9144000" cy="1754326"/>
          </a:xfrm>
          <a:prstGeom prst="rect">
            <a:avLst/>
          </a:prstGeom>
          <a:noFill/>
          <a:ln w="9525">
            <a:noFill/>
            <a:miter lim="800000"/>
            <a:headEnd/>
            <a:tailEnd/>
          </a:ln>
          <a:effectLst/>
        </p:spPr>
        <p:txBody>
          <a:bodyPr wrap="square">
            <a:spAutoFit/>
          </a:bodyPr>
          <a:lstStyle/>
          <a:p>
            <a:pPr algn="ctr"/>
            <a:r>
              <a:rPr lang="en-US" sz="5400" b="1" dirty="0" smtClean="0">
                <a:solidFill>
                  <a:schemeClr val="tx2">
                    <a:lumMod val="75000"/>
                  </a:schemeClr>
                </a:solidFill>
                <a:latin typeface="Comic Sans MS" pitchFamily="66" charset="0"/>
              </a:rPr>
              <a:t> How many rafts did you launch and send</a:t>
            </a:r>
            <a:r>
              <a:rPr lang="ru-RU" sz="5400" b="1" dirty="0" smtClean="0">
                <a:solidFill>
                  <a:schemeClr val="tx2">
                    <a:lumMod val="75000"/>
                  </a:schemeClr>
                </a:solidFill>
                <a:latin typeface="Comic Sans MS" pitchFamily="66" charset="0"/>
              </a:rPr>
              <a:t>?</a:t>
            </a:r>
            <a:endParaRPr lang="ru-RU" sz="5400" dirty="0">
              <a:solidFill>
                <a:schemeClr val="tx2">
                  <a:lumMod val="75000"/>
                </a:schemeClr>
              </a:solidFill>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72066" y="5643578"/>
            <a:ext cx="378621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назад</a:t>
            </a:r>
            <a:endParaRPr lang="ru-RU" sz="3600" b="1" u="sng" dirty="0">
              <a:solidFill>
                <a:srgbClr val="7030A0"/>
              </a:solidFill>
              <a:latin typeface="Comic Sans MS" pitchFamily="66" charset="0"/>
            </a:endParaRPr>
          </a:p>
        </p:txBody>
      </p:sp>
      <p:sp>
        <p:nvSpPr>
          <p:cNvPr id="10" name="Text Box 4"/>
          <p:cNvSpPr txBox="1">
            <a:spLocks noChangeArrowheads="1"/>
          </p:cNvSpPr>
          <p:nvPr/>
        </p:nvSpPr>
        <p:spPr bwMode="auto">
          <a:xfrm>
            <a:off x="0" y="1000109"/>
            <a:ext cx="9144000" cy="3785652"/>
          </a:xfrm>
          <a:prstGeom prst="rect">
            <a:avLst/>
          </a:prstGeom>
          <a:noFill/>
          <a:ln w="9525">
            <a:noFill/>
            <a:miter lim="800000"/>
            <a:headEnd/>
            <a:tailEnd/>
          </a:ln>
          <a:effectLst/>
        </p:spPr>
        <p:txBody>
          <a:bodyPr wrap="square">
            <a:spAutoFit/>
          </a:bodyPr>
          <a:lstStyle/>
          <a:p>
            <a:pPr lvl="0"/>
            <a:r>
              <a:rPr lang="en-US" sz="4800" b="1" dirty="0" smtClean="0">
                <a:solidFill>
                  <a:schemeClr val="tx2">
                    <a:lumMod val="75000"/>
                  </a:schemeClr>
                </a:solidFill>
                <a:latin typeface="Comic Sans MS" pitchFamily="66" charset="0"/>
              </a:rPr>
              <a:t>Storm (gale) warning</a:t>
            </a:r>
            <a:r>
              <a:rPr lang="ru-RU" sz="4800" b="1" dirty="0" smtClean="0">
                <a:solidFill>
                  <a:schemeClr val="tx2">
                    <a:lumMod val="75000"/>
                  </a:schemeClr>
                </a:solidFill>
                <a:latin typeface="Comic Sans MS" pitchFamily="66" charset="0"/>
              </a:rPr>
              <a:t> </a:t>
            </a:r>
            <a:r>
              <a:rPr lang="en-US" sz="4800" b="1" dirty="0" smtClean="0">
                <a:solidFill>
                  <a:schemeClr val="tx2">
                    <a:lumMod val="75000"/>
                  </a:schemeClr>
                </a:solidFill>
                <a:latin typeface="Comic Sans MS" pitchFamily="66" charset="0"/>
              </a:rPr>
              <a:t>was</a:t>
            </a:r>
            <a:r>
              <a:rPr lang="ru-RU" sz="4800" b="1" dirty="0" smtClean="0">
                <a:solidFill>
                  <a:schemeClr val="tx2">
                    <a:lumMod val="75000"/>
                  </a:schemeClr>
                </a:solidFill>
                <a:latin typeface="Comic Sans MS" pitchFamily="66" charset="0"/>
              </a:rPr>
              <a:t> </a:t>
            </a:r>
            <a:r>
              <a:rPr lang="en-US" sz="4800" b="1" dirty="0" err="1" smtClean="0">
                <a:solidFill>
                  <a:schemeClr val="tx2">
                    <a:lumMod val="75000"/>
                  </a:schemeClr>
                </a:solidFill>
                <a:latin typeface="Comic Sans MS" pitchFamily="66" charset="0"/>
              </a:rPr>
              <a:t>received.Visibility</a:t>
            </a:r>
            <a:r>
              <a:rPr lang="ru-RU" sz="4800" b="1" dirty="0" smtClean="0">
                <a:solidFill>
                  <a:schemeClr val="tx2">
                    <a:lumMod val="75000"/>
                  </a:schemeClr>
                </a:solidFill>
                <a:latin typeface="Comic Sans MS" pitchFamily="66" charset="0"/>
              </a:rPr>
              <a:t> </a:t>
            </a:r>
            <a:r>
              <a:rPr lang="en-US" sz="4800" b="1" dirty="0" smtClean="0">
                <a:solidFill>
                  <a:schemeClr val="tx2">
                    <a:lumMod val="75000"/>
                  </a:schemeClr>
                </a:solidFill>
                <a:latin typeface="Comic Sans MS" pitchFamily="66" charset="0"/>
              </a:rPr>
              <a:t>is</a:t>
            </a:r>
            <a:r>
              <a:rPr lang="ru-RU" sz="4800" b="1" dirty="0" smtClean="0">
                <a:solidFill>
                  <a:schemeClr val="tx2">
                    <a:lumMod val="75000"/>
                  </a:schemeClr>
                </a:solidFill>
                <a:latin typeface="Comic Sans MS" pitchFamily="66" charset="0"/>
              </a:rPr>
              <a:t> </a:t>
            </a:r>
            <a:r>
              <a:rPr lang="en-US" sz="4800" b="1" dirty="0" smtClean="0">
                <a:solidFill>
                  <a:schemeClr val="tx2">
                    <a:lumMod val="75000"/>
                  </a:schemeClr>
                </a:solidFill>
                <a:latin typeface="Comic Sans MS" pitchFamily="66" charset="0"/>
              </a:rPr>
              <a:t>expected</a:t>
            </a:r>
            <a:r>
              <a:rPr lang="ru-RU" sz="4800" b="1" dirty="0" smtClean="0">
                <a:solidFill>
                  <a:schemeClr val="tx2">
                    <a:lumMod val="75000"/>
                  </a:schemeClr>
                </a:solidFill>
                <a:latin typeface="Comic Sans MS" pitchFamily="66" charset="0"/>
              </a:rPr>
              <a:t> </a:t>
            </a:r>
            <a:r>
              <a:rPr lang="en-US" sz="4800" b="1" dirty="0" smtClean="0">
                <a:solidFill>
                  <a:schemeClr val="tx2">
                    <a:lumMod val="75000"/>
                  </a:schemeClr>
                </a:solidFill>
                <a:latin typeface="Comic Sans MS" pitchFamily="66" charset="0"/>
              </a:rPr>
              <a:t>to decrease due to rain, wind will increase, the sea is  high</a:t>
            </a:r>
          </a:p>
          <a:p>
            <a:pPr lvl="0"/>
            <a:endParaRPr lang="ru-RU" sz="4800" dirty="0">
              <a:solidFill>
                <a:schemeClr val="tx2">
                  <a:lumMod val="75000"/>
                </a:schemeClr>
              </a:solidFill>
            </a:endParaRP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11" name="Rectangle 4"/>
          <p:cNvSpPr>
            <a:spLocks noChangeArrowheads="1"/>
          </p:cNvSpPr>
          <p:nvPr/>
        </p:nvSpPr>
        <p:spPr bwMode="auto">
          <a:xfrm>
            <a:off x="301625" y="1052513"/>
            <a:ext cx="8842375" cy="1555750"/>
          </a:xfrm>
          <a:prstGeom prst="rect">
            <a:avLst/>
          </a:prstGeom>
          <a:noFill/>
          <a:ln w="9525">
            <a:noFill/>
            <a:miter lim="800000"/>
            <a:headEnd/>
            <a:tailEnd/>
          </a:ln>
          <a:effectLst/>
        </p:spPr>
        <p:txBody>
          <a:bodyPr wrap="none" anchor="ctr">
            <a:spAutoFit/>
          </a:bodyPr>
          <a:lstStyle/>
          <a:p>
            <a:pPr algn="l"/>
            <a:r>
              <a:rPr lang="ru-RU" sz="4800" i="1" dirty="0">
                <a:solidFill>
                  <a:srgbClr val="333399"/>
                </a:solidFill>
                <a:latin typeface="Comic Sans MS" pitchFamily="66" charset="0"/>
              </a:rPr>
              <a:t>По компьютерам встречают,</a:t>
            </a:r>
          </a:p>
          <a:p>
            <a:pPr algn="l"/>
            <a:r>
              <a:rPr lang="ru-RU" sz="4800" i="1" dirty="0">
                <a:solidFill>
                  <a:srgbClr val="333399"/>
                </a:solidFill>
                <a:latin typeface="Comic Sans MS" pitchFamily="66" charset="0"/>
              </a:rPr>
              <a:t> по программам провожают.</a:t>
            </a:r>
            <a:r>
              <a:rPr lang="ru-RU" dirty="0"/>
              <a:t>   </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Rectangle 4"/>
          <p:cNvSpPr>
            <a:spLocks noChangeArrowheads="1"/>
          </p:cNvSpPr>
          <p:nvPr/>
        </p:nvSpPr>
        <p:spPr bwMode="auto">
          <a:xfrm>
            <a:off x="323850" y="1052513"/>
            <a:ext cx="8593138" cy="1555750"/>
          </a:xfrm>
          <a:prstGeom prst="rect">
            <a:avLst/>
          </a:prstGeom>
          <a:noFill/>
          <a:ln w="9525">
            <a:noFill/>
            <a:miter lim="800000"/>
            <a:headEnd/>
            <a:tailEnd/>
          </a:ln>
          <a:effectLst/>
        </p:spPr>
        <p:txBody>
          <a:bodyPr wrap="none" anchor="ctr">
            <a:spAutoFit/>
          </a:bodyPr>
          <a:lstStyle/>
          <a:p>
            <a:pPr algn="l"/>
            <a:r>
              <a:rPr lang="ru-RU" sz="4800" i="1" dirty="0">
                <a:solidFill>
                  <a:srgbClr val="333399"/>
                </a:solidFill>
                <a:latin typeface="Comic Sans MS" pitchFamily="66" charset="0"/>
              </a:rPr>
              <a:t>Каждая новая программа </a:t>
            </a:r>
          </a:p>
          <a:p>
            <a:pPr algn="l"/>
            <a:r>
              <a:rPr lang="ru-RU" sz="4800" i="1" dirty="0">
                <a:solidFill>
                  <a:srgbClr val="333399"/>
                </a:solidFill>
                <a:latin typeface="Comic Sans MS" pitchFamily="66" charset="0"/>
              </a:rPr>
              <a:t>- это хорошо забытая старая</a:t>
            </a:r>
            <a:r>
              <a:rPr lang="ru-RU" dirty="0"/>
              <a:t> </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3" action="ppaction://hlinksldjump"/>
              </a:rPr>
              <a:t>ответ</a:t>
            </a:r>
            <a:endParaRPr lang="ru-RU" sz="2800" b="1" dirty="0">
              <a:solidFill>
                <a:schemeClr val="tx2">
                  <a:lumMod val="75000"/>
                </a:schemeClr>
              </a:solidFill>
              <a:latin typeface="Comic Sans MS" pitchFamily="66" charset="0"/>
            </a:endParaRPr>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3731" name="Rectangle 3"/>
          <p:cNvSpPr>
            <a:spLocks noChangeArrowheads="1"/>
          </p:cNvSpPr>
          <p:nvPr/>
        </p:nvSpPr>
        <p:spPr bwMode="auto">
          <a:xfrm>
            <a:off x="0" y="2990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37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3732" name="Object 4"/>
          <p:cNvGraphicFramePr>
            <a:graphicFrameLocks noChangeAspect="1"/>
          </p:cNvGraphicFramePr>
          <p:nvPr/>
        </p:nvGraphicFramePr>
        <p:xfrm>
          <a:off x="1475656" y="548680"/>
          <a:ext cx="5832648" cy="4362335"/>
        </p:xfrm>
        <a:graphic>
          <a:graphicData uri="http://schemas.openxmlformats.org/presentationml/2006/ole">
            <p:oleObj spid="_x0000_s73732" name="Слайд" r:id="rId4" imgW="4570654" imgH="3427618" progId="PowerPoint.Slide.12">
              <p:embed/>
            </p:oleObj>
          </a:graphicData>
        </a:graphic>
      </p:graphicFrame>
      <p:sp>
        <p:nvSpPr>
          <p:cNvPr id="73734" name="Rectangle 6"/>
          <p:cNvSpPr>
            <a:spLocks noChangeArrowheads="1"/>
          </p:cNvSpPr>
          <p:nvPr/>
        </p:nvSpPr>
        <p:spPr bwMode="auto">
          <a:xfrm>
            <a:off x="0" y="3419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3" action="ppaction://hlinksldjump"/>
              </a:rPr>
              <a:t>ответ</a:t>
            </a:r>
            <a:endParaRPr lang="ru-RU" sz="2800" b="1" dirty="0">
              <a:solidFill>
                <a:schemeClr val="tx2">
                  <a:lumMod val="75000"/>
                </a:schemeClr>
              </a:solidFill>
              <a:latin typeface="Comic Sans MS" pitchFamily="66" charset="0"/>
            </a:endParaRPr>
          </a:p>
        </p:txBody>
      </p:sp>
      <p:graphicFrame>
        <p:nvGraphicFramePr>
          <p:cNvPr id="72705" name="Object 1"/>
          <p:cNvGraphicFramePr>
            <a:graphicFrameLocks noChangeAspect="1"/>
          </p:cNvGraphicFramePr>
          <p:nvPr/>
        </p:nvGraphicFramePr>
        <p:xfrm>
          <a:off x="971550" y="279400"/>
          <a:ext cx="6985000" cy="5222875"/>
        </p:xfrm>
        <a:graphic>
          <a:graphicData uri="http://schemas.openxmlformats.org/presentationml/2006/ole">
            <p:oleObj spid="_x0000_s72705" name="Слайд" r:id="rId4" imgW="4570654" imgH="3427618" progId="PowerPoint.Slide.12">
              <p:embed/>
            </p:oleObj>
          </a:graphicData>
        </a:graphic>
      </p:graphicFrame>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6" name="Рисунок 5"/>
          <p:cNvPicPr/>
          <p:nvPr/>
        </p:nvPicPr>
        <p:blipFill>
          <a:blip r:embed="rId3" cstate="print"/>
          <a:srcRect/>
          <a:stretch>
            <a:fillRect/>
          </a:stretch>
        </p:blipFill>
        <p:spPr bwMode="auto">
          <a:xfrm>
            <a:off x="1187624" y="764704"/>
            <a:ext cx="6336704" cy="4464496"/>
          </a:xfrm>
          <a:prstGeom prst="rect">
            <a:avLst/>
          </a:prstGeom>
          <a:noFill/>
        </p:spPr>
      </p:pic>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1115616" y="4725144"/>
            <a:ext cx="5456648"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По одежке встречают, по уму провожают</a:t>
            </a:r>
            <a:endParaRPr lang="ru-RU" sz="3600" b="1" u="sng" dirty="0">
              <a:solidFill>
                <a:srgbClr val="7030A0"/>
              </a:solidFill>
              <a:latin typeface="Comic Sans MS" pitchFamily="66" charset="0"/>
            </a:endParaRPr>
          </a:p>
        </p:txBody>
      </p:sp>
      <p:sp>
        <p:nvSpPr>
          <p:cNvPr id="4" name="Rectangle 4"/>
          <p:cNvSpPr>
            <a:spLocks noChangeArrowheads="1"/>
          </p:cNvSpPr>
          <p:nvPr/>
        </p:nvSpPr>
        <p:spPr bwMode="auto">
          <a:xfrm>
            <a:off x="301625" y="1052513"/>
            <a:ext cx="8842375" cy="1555750"/>
          </a:xfrm>
          <a:prstGeom prst="rect">
            <a:avLst/>
          </a:prstGeom>
          <a:noFill/>
          <a:ln w="9525">
            <a:noFill/>
            <a:miter lim="800000"/>
            <a:headEnd/>
            <a:tailEnd/>
          </a:ln>
          <a:effectLst/>
        </p:spPr>
        <p:txBody>
          <a:bodyPr wrap="none" anchor="ctr">
            <a:spAutoFit/>
          </a:bodyPr>
          <a:lstStyle/>
          <a:p>
            <a:pPr algn="l"/>
            <a:r>
              <a:rPr lang="ru-RU" sz="4800" i="1" dirty="0">
                <a:solidFill>
                  <a:srgbClr val="333399"/>
                </a:solidFill>
                <a:latin typeface="Comic Sans MS" pitchFamily="66" charset="0"/>
              </a:rPr>
              <a:t>По компьютерам встречают,</a:t>
            </a:r>
          </a:p>
          <a:p>
            <a:pPr algn="l"/>
            <a:r>
              <a:rPr lang="ru-RU" sz="4800" i="1" dirty="0">
                <a:solidFill>
                  <a:srgbClr val="333399"/>
                </a:solidFill>
                <a:latin typeface="Comic Sans MS" pitchFamily="66" charset="0"/>
              </a:rPr>
              <a:t> по программам провожают.</a:t>
            </a:r>
            <a:r>
              <a:rPr lang="ru-RU" dirty="0"/>
              <a:t>   </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hlinkClick r:id="rId2" action="ppaction://hlinksldjump"/>
          </p:cNvPr>
          <p:cNvSpPr txBox="1"/>
          <p:nvPr/>
        </p:nvSpPr>
        <p:spPr>
          <a:xfrm>
            <a:off x="7286644" y="6143644"/>
            <a:ext cx="1643074" cy="523220"/>
          </a:xfrm>
          <a:prstGeom prst="rect">
            <a:avLst/>
          </a:prstGeom>
          <a:noFill/>
        </p:spPr>
        <p:txBody>
          <a:bodyPr wrap="square" rtlCol="0">
            <a:spAutoFit/>
          </a:bodyPr>
          <a:lstStyle/>
          <a:p>
            <a:pPr algn="ctr"/>
            <a:r>
              <a:rPr lang="ru-RU" sz="2800" b="1" dirty="0" smtClean="0">
                <a:solidFill>
                  <a:srgbClr val="002060"/>
                </a:solidFill>
                <a:latin typeface="Comic Sans MS" pitchFamily="66" charset="0"/>
                <a:hlinkClick r:id="rId2" action="ppaction://hlinksldjump"/>
              </a:rPr>
              <a:t>ответ</a:t>
            </a:r>
            <a:endParaRPr lang="ru-RU" sz="2800" b="1" dirty="0">
              <a:solidFill>
                <a:srgbClr val="002060"/>
              </a:solidFill>
              <a:latin typeface="Comic Sans MS" pitchFamily="66" charset="0"/>
            </a:endParaRPr>
          </a:p>
        </p:txBody>
      </p:sp>
      <p:sp>
        <p:nvSpPr>
          <p:cNvPr id="9" name="Прямоугольник 8"/>
          <p:cNvSpPr/>
          <p:nvPr/>
        </p:nvSpPr>
        <p:spPr>
          <a:xfrm>
            <a:off x="1187624" y="332656"/>
            <a:ext cx="7560840" cy="645113"/>
          </a:xfrm>
          <a:prstGeom prst="rect">
            <a:avLst/>
          </a:prstGeom>
        </p:spPr>
        <p:txBody>
          <a:bodyPr wrap="square">
            <a:spAutoFit/>
          </a:bodyPr>
          <a:lstStyle/>
          <a:p>
            <a:pPr>
              <a:lnSpc>
                <a:spcPct val="107000"/>
              </a:lnSpc>
              <a:spcAft>
                <a:spcPts val="0"/>
              </a:spcAft>
            </a:pPr>
            <a:r>
              <a:rPr lang="en-US" sz="3600" i="1" dirty="0" smtClean="0">
                <a:latin typeface="Times New Roman" panose="02020603050405020304" pitchFamily="18" charset="0"/>
                <a:ea typeface="Calibri" panose="020F0502020204030204" pitchFamily="34" charset="0"/>
                <a:cs typeface="Times New Roman" panose="02020603050405020304" pitchFamily="18" charset="0"/>
              </a:rPr>
              <a:t>Call synonym</a:t>
            </a:r>
            <a:endParaRPr lang="ru-RU" sz="36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475656" y="2564904"/>
            <a:ext cx="6120679" cy="830997"/>
          </a:xfrm>
          <a:prstGeom prst="rect">
            <a:avLst/>
          </a:prstGeom>
        </p:spPr>
        <p:txBody>
          <a:bodyPr wrap="square">
            <a:spAutoFit/>
          </a:bodyPr>
          <a:lstStyle/>
          <a:p>
            <a:pPr marL="342900" indent="-342900">
              <a:spcBef>
                <a:spcPct val="50000"/>
              </a:spcBef>
            </a:pPr>
            <a:r>
              <a:rPr lang="en-US" sz="4800" i="1" dirty="0" smtClean="0">
                <a:solidFill>
                  <a:srgbClr val="333399"/>
                </a:solidFill>
                <a:latin typeface="Comic Sans MS" pitchFamily="66" charset="0"/>
              </a:rPr>
              <a:t>to   help</a:t>
            </a:r>
            <a:endParaRPr lang="ru-RU" sz="4800" i="1" dirty="0">
              <a:solidFill>
                <a:srgbClr val="333399"/>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653136"/>
            <a:ext cx="6840760"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Новое – хорошо забытое старое</a:t>
            </a:r>
            <a:endParaRPr lang="ru-RU" sz="3600" b="1" u="sng" dirty="0">
              <a:solidFill>
                <a:srgbClr val="7030A0"/>
              </a:solidFill>
              <a:latin typeface="Comic Sans MS" pitchFamily="66" charset="0"/>
            </a:endParaRPr>
          </a:p>
        </p:txBody>
      </p:sp>
      <p:sp>
        <p:nvSpPr>
          <p:cNvPr id="7" name="Rectangle 4"/>
          <p:cNvSpPr>
            <a:spLocks noChangeArrowheads="1"/>
          </p:cNvSpPr>
          <p:nvPr/>
        </p:nvSpPr>
        <p:spPr bwMode="auto">
          <a:xfrm>
            <a:off x="323850" y="1052513"/>
            <a:ext cx="8593138" cy="1555750"/>
          </a:xfrm>
          <a:prstGeom prst="rect">
            <a:avLst/>
          </a:prstGeom>
          <a:noFill/>
          <a:ln w="9525">
            <a:noFill/>
            <a:miter lim="800000"/>
            <a:headEnd/>
            <a:tailEnd/>
          </a:ln>
          <a:effectLst/>
        </p:spPr>
        <p:txBody>
          <a:bodyPr wrap="none" anchor="ctr">
            <a:spAutoFit/>
          </a:bodyPr>
          <a:lstStyle/>
          <a:p>
            <a:pPr algn="l"/>
            <a:r>
              <a:rPr lang="ru-RU" sz="4800" i="1" dirty="0">
                <a:solidFill>
                  <a:srgbClr val="333399"/>
                </a:solidFill>
                <a:latin typeface="Comic Sans MS" pitchFamily="66" charset="0"/>
              </a:rPr>
              <a:t>Каждая новая программа </a:t>
            </a:r>
          </a:p>
          <a:p>
            <a:pPr algn="l"/>
            <a:r>
              <a:rPr lang="ru-RU" sz="4800" i="1" dirty="0">
                <a:solidFill>
                  <a:srgbClr val="333399"/>
                </a:solidFill>
                <a:latin typeface="Comic Sans MS" pitchFamily="66" charset="0"/>
              </a:rPr>
              <a:t>- это хорошо забытая старая</a:t>
            </a:r>
            <a:r>
              <a:rPr lang="ru-RU" dirty="0"/>
              <a:t> </a:t>
            </a:r>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3" action="ppaction://hlinksldjump"/>
          </p:cNvPr>
          <p:cNvSpPr txBox="1"/>
          <p:nvPr/>
        </p:nvSpPr>
        <p:spPr>
          <a:xfrm>
            <a:off x="1187624" y="5373216"/>
            <a:ext cx="6840760"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3" action="ppaction://hlinksldjump"/>
              </a:rPr>
              <a:t>Умный в гору не пойдет –умный гору обойдет</a:t>
            </a:r>
            <a:endParaRPr lang="ru-RU" sz="3600" b="1" u="sng" dirty="0">
              <a:solidFill>
                <a:srgbClr val="7030A0"/>
              </a:solidFill>
              <a:latin typeface="Comic Sans MS" pitchFamily="66" charset="0"/>
            </a:endParaRPr>
          </a:p>
        </p:txBody>
      </p:sp>
      <p:sp>
        <p:nvSpPr>
          <p:cNvPr id="68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8611" name="Rectangle 3"/>
          <p:cNvSpPr>
            <a:spLocks noChangeArrowheads="1"/>
          </p:cNvSpPr>
          <p:nvPr/>
        </p:nvSpPr>
        <p:spPr bwMode="auto">
          <a:xfrm>
            <a:off x="0" y="2990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86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8612" name="Object 4"/>
          <p:cNvGraphicFramePr>
            <a:graphicFrameLocks noChangeAspect="1"/>
          </p:cNvGraphicFramePr>
          <p:nvPr/>
        </p:nvGraphicFramePr>
        <p:xfrm>
          <a:off x="1137479" y="620688"/>
          <a:ext cx="5872965" cy="4392488"/>
        </p:xfrm>
        <a:graphic>
          <a:graphicData uri="http://schemas.openxmlformats.org/presentationml/2006/ole">
            <p:oleObj spid="_x0000_s68612" name="Слайд" r:id="rId4" imgW="4570654" imgH="3427618" progId="PowerPoint.Slide.12">
              <p:embed/>
            </p:oleObj>
          </a:graphicData>
        </a:graphic>
      </p:graphicFrame>
      <p:sp>
        <p:nvSpPr>
          <p:cNvPr id="68614" name="Rectangle 6"/>
          <p:cNvSpPr>
            <a:spLocks noChangeArrowheads="1"/>
          </p:cNvSpPr>
          <p:nvPr/>
        </p:nvSpPr>
        <p:spPr bwMode="auto">
          <a:xfrm>
            <a:off x="0" y="3419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3" action="ppaction://hlinksldjump"/>
          </p:cNvPr>
          <p:cNvSpPr txBox="1"/>
          <p:nvPr/>
        </p:nvSpPr>
        <p:spPr>
          <a:xfrm>
            <a:off x="1259632" y="5517232"/>
            <a:ext cx="6264696"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3" action="ppaction://hlinksldjump"/>
              </a:rPr>
              <a:t>Семь раз отмерь – </a:t>
            </a:r>
          </a:p>
          <a:p>
            <a:pPr algn="ctr"/>
            <a:r>
              <a:rPr lang="ru-RU" sz="3600" b="1" u="sng" dirty="0" smtClean="0">
                <a:solidFill>
                  <a:srgbClr val="7030A0"/>
                </a:solidFill>
                <a:latin typeface="Comic Sans MS" pitchFamily="66" charset="0"/>
                <a:hlinkClick r:id="rId3" action="ppaction://hlinksldjump"/>
              </a:rPr>
              <a:t>один раз отрежь </a:t>
            </a:r>
            <a:endParaRPr lang="ru-RU" sz="3600" b="1" u="sng" dirty="0">
              <a:solidFill>
                <a:srgbClr val="7030A0"/>
              </a:solidFill>
              <a:latin typeface="Comic Sans MS" pitchFamily="66" charset="0"/>
            </a:endParaRPr>
          </a:p>
        </p:txBody>
      </p:sp>
      <p:graphicFrame>
        <p:nvGraphicFramePr>
          <p:cNvPr id="67585" name="Object 1"/>
          <p:cNvGraphicFramePr>
            <a:graphicFrameLocks noChangeAspect="1"/>
          </p:cNvGraphicFramePr>
          <p:nvPr/>
        </p:nvGraphicFramePr>
        <p:xfrm>
          <a:off x="971600" y="0"/>
          <a:ext cx="6985000" cy="5222875"/>
        </p:xfrm>
        <a:graphic>
          <a:graphicData uri="http://schemas.openxmlformats.org/presentationml/2006/ole">
            <p:oleObj spid="_x0000_s67585" name="Слайд" r:id="rId4" imgW="4570654" imgH="3427618" progId="PowerPoint.Slide.12">
              <p:embed/>
            </p:oleObj>
          </a:graphicData>
        </a:graphic>
      </p:graphicFrame>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action="ppaction://hlinksldjump"/>
          </p:cNvPr>
          <p:cNvSpPr txBox="1"/>
          <p:nvPr/>
        </p:nvSpPr>
        <p:spPr>
          <a:xfrm>
            <a:off x="2714612" y="5517233"/>
            <a:ext cx="3786214"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600" b="1" u="sng" dirty="0" smtClean="0">
                <a:solidFill>
                  <a:srgbClr val="7030A0"/>
                </a:solidFill>
                <a:latin typeface="Comic Sans MS" pitchFamily="66" charset="0"/>
                <a:hlinkClick r:id="rId2" action="ppaction://hlinksldjump"/>
              </a:rPr>
              <a:t>Куй железо пока горячо</a:t>
            </a:r>
            <a:endParaRPr lang="ru-RU" sz="3600" b="1" u="sng" dirty="0">
              <a:solidFill>
                <a:srgbClr val="7030A0"/>
              </a:solidFill>
              <a:latin typeface="Comic Sans MS" pitchFamily="66" charset="0"/>
            </a:endParaRPr>
          </a:p>
        </p:txBody>
      </p:sp>
      <p:pic>
        <p:nvPicPr>
          <p:cNvPr id="9" name="Рисунок 8"/>
          <p:cNvPicPr/>
          <p:nvPr/>
        </p:nvPicPr>
        <p:blipFill>
          <a:blip r:embed="rId3" cstate="print"/>
          <a:srcRect/>
          <a:stretch>
            <a:fillRect/>
          </a:stretch>
        </p:blipFill>
        <p:spPr bwMode="auto">
          <a:xfrm>
            <a:off x="1331640" y="764704"/>
            <a:ext cx="5832648" cy="4392488"/>
          </a:xfrm>
          <a:prstGeom prst="rect">
            <a:avLst/>
          </a:prstGeom>
          <a:noFill/>
        </p:spPr>
      </p:pic>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Заголовок 1"/>
          <p:cNvSpPr>
            <a:spLocks noGrp="1"/>
          </p:cNvSpPr>
          <p:nvPr>
            <p:ph type="title"/>
          </p:nvPr>
        </p:nvSpPr>
        <p:spPr>
          <a:xfrm>
            <a:off x="838200" y="365125"/>
            <a:ext cx="5606008" cy="903635"/>
          </a:xfrm>
        </p:spPr>
        <p:txBody>
          <a:bodyPr/>
          <a:lstStyle/>
          <a:p>
            <a:r>
              <a:rPr lang="en-US" dirty="0" smtClean="0"/>
              <a:t>O - </a:t>
            </a:r>
            <a:r>
              <a:rPr lang="ru-RU" dirty="0" smtClean="0"/>
              <a:t>Человек за бортом</a:t>
            </a:r>
            <a:endParaRPr lang="ru-RU" dirty="0"/>
          </a:p>
        </p:txBody>
      </p:sp>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35696" y="1772816"/>
            <a:ext cx="5811728" cy="3840480"/>
          </a:xfrm>
        </p:spPr>
      </p:pic>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4" name="Заголовок 1"/>
          <p:cNvSpPr>
            <a:spLocks noGrp="1"/>
          </p:cNvSpPr>
          <p:nvPr>
            <p:ph type="title"/>
          </p:nvPr>
        </p:nvSpPr>
        <p:spPr>
          <a:xfrm>
            <a:off x="881743" y="408214"/>
            <a:ext cx="7578690" cy="1076570"/>
          </a:xfrm>
        </p:spPr>
        <p:txBody>
          <a:bodyPr>
            <a:normAutofit fontScale="90000"/>
          </a:bodyPr>
          <a:lstStyle/>
          <a:p>
            <a:r>
              <a:rPr lang="en-US" dirty="0" smtClean="0"/>
              <a:t>W - </a:t>
            </a:r>
            <a:r>
              <a:rPr lang="ru-RU" dirty="0" smtClean="0"/>
              <a:t>Мне требуется медицинская помощь</a:t>
            </a:r>
            <a:r>
              <a:rPr lang="en-US" dirty="0" smtClean="0"/>
              <a:t> </a:t>
            </a:r>
            <a:endParaRPr lang="ru-RU" dirty="0"/>
          </a:p>
        </p:txBody>
      </p:sp>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35696" y="1628800"/>
            <a:ext cx="5803819" cy="3610520"/>
          </a:xfrm>
        </p:spPr>
      </p:pic>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7" name="Заголовок 1"/>
          <p:cNvSpPr>
            <a:spLocks noGrp="1"/>
          </p:cNvSpPr>
          <p:nvPr>
            <p:ph type="title"/>
          </p:nvPr>
        </p:nvSpPr>
        <p:spPr>
          <a:xfrm>
            <a:off x="251520" y="365125"/>
            <a:ext cx="8568952" cy="1623715"/>
          </a:xfrm>
        </p:spPr>
        <p:txBody>
          <a:bodyPr>
            <a:normAutofit fontScale="90000"/>
          </a:bodyPr>
          <a:lstStyle/>
          <a:p>
            <a:r>
              <a:rPr lang="en-US" dirty="0" smtClean="0"/>
              <a:t>J </a:t>
            </a:r>
            <a:r>
              <a:rPr lang="ru-RU" dirty="0" smtClean="0"/>
              <a:t/>
            </a:r>
            <a:br>
              <a:rPr lang="ru-RU" dirty="0" smtClean="0"/>
            </a:br>
            <a:r>
              <a:rPr lang="ru-RU" dirty="0" smtClean="0"/>
              <a:t>У меня пожар, и я имею на борту опасный</a:t>
            </a:r>
            <a:r>
              <a:rPr lang="en-US" dirty="0" smtClean="0"/>
              <a:t> </a:t>
            </a:r>
            <a:r>
              <a:rPr lang="ru-RU" dirty="0" smtClean="0"/>
              <a:t>груз: </a:t>
            </a:r>
            <a:r>
              <a:rPr lang="en-US" dirty="0" smtClean="0"/>
              <a:t/>
            </a:r>
            <a:br>
              <a:rPr lang="en-US" dirty="0" smtClean="0"/>
            </a:br>
            <a:r>
              <a:rPr lang="ru-RU" dirty="0" smtClean="0"/>
              <a:t>Держитесь в стороне от меня</a:t>
            </a:r>
            <a:endParaRPr lang="ru-RU" dirty="0"/>
          </a:p>
        </p:txBody>
      </p:sp>
      <p:pic>
        <p:nvPicPr>
          <p:cNvPr id="8"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71600" y="2492896"/>
            <a:ext cx="6226136" cy="3637317"/>
          </a:xfrm>
        </p:spPr>
      </p:pic>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10" name="Заголовок 1"/>
          <p:cNvSpPr>
            <a:spLocks noGrp="1"/>
          </p:cNvSpPr>
          <p:nvPr>
            <p:ph type="title"/>
          </p:nvPr>
        </p:nvSpPr>
        <p:spPr>
          <a:xfrm>
            <a:off x="832757" y="424543"/>
            <a:ext cx="8311243" cy="772209"/>
          </a:xfrm>
        </p:spPr>
        <p:txBody>
          <a:bodyPr/>
          <a:lstStyle/>
          <a:p>
            <a:r>
              <a:rPr lang="en-US" dirty="0" smtClean="0"/>
              <a:t>I  - </a:t>
            </a:r>
            <a:r>
              <a:rPr lang="ru-RU" dirty="0" smtClean="0"/>
              <a:t>Я изменяю курс влево</a:t>
            </a:r>
            <a:endParaRPr lang="ru-RU" dirty="0"/>
          </a:p>
        </p:txBody>
      </p:sp>
      <p:pic>
        <p:nvPicPr>
          <p:cNvPr id="11" name="Объект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35696" y="1700808"/>
            <a:ext cx="5652251" cy="3322488"/>
          </a:xfrm>
        </p:spPr>
      </p:pic>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 name="Заголовок 1"/>
          <p:cNvSpPr>
            <a:spLocks noGrp="1"/>
          </p:cNvSpPr>
          <p:nvPr>
            <p:ph type="title"/>
          </p:nvPr>
        </p:nvSpPr>
        <p:spPr>
          <a:xfrm>
            <a:off x="838200" y="365125"/>
            <a:ext cx="7838256" cy="1335683"/>
          </a:xfrm>
        </p:spPr>
        <p:txBody>
          <a:bodyPr>
            <a:normAutofit fontScale="90000"/>
          </a:bodyPr>
          <a:lstStyle/>
          <a:p>
            <a:pPr algn="l"/>
            <a:r>
              <a:rPr lang="en-US" dirty="0" smtClean="0"/>
              <a:t>F –</a:t>
            </a:r>
            <a:br>
              <a:rPr lang="en-US" dirty="0" smtClean="0"/>
            </a:br>
            <a:r>
              <a:rPr lang="en-US" dirty="0" smtClean="0"/>
              <a:t> </a:t>
            </a:r>
            <a:r>
              <a:rPr lang="ru-RU" dirty="0" smtClean="0"/>
              <a:t>Я не управляюсь, держите </a:t>
            </a:r>
            <a:r>
              <a:rPr lang="ru-RU" dirty="0" err="1" smtClean="0"/>
              <a:t>cвязь</a:t>
            </a:r>
            <a:r>
              <a:rPr lang="ru-RU" dirty="0" smtClean="0"/>
              <a:t> со мной</a:t>
            </a:r>
            <a:endParaRPr lang="ru-RU" dirty="0"/>
          </a:p>
        </p:txBody>
      </p:sp>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49120" y="2540001"/>
            <a:ext cx="6022609" cy="2833216"/>
          </a:xfrm>
        </p:spPr>
      </p:pic>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4941169"/>
            <a:ext cx="7488832"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u="sng" dirty="0" smtClean="0">
                <a:solidFill>
                  <a:srgbClr val="7030A0"/>
                </a:solidFill>
                <a:latin typeface="Comic Sans MS" pitchFamily="66" charset="0"/>
                <a:hlinkClick r:id="rId2" action="ppaction://hlinksldjump"/>
              </a:rPr>
              <a:t>OSCAR</a:t>
            </a:r>
            <a:r>
              <a:rPr lang="ru-RU" sz="3600" b="1" u="sng" dirty="0" smtClean="0">
                <a:solidFill>
                  <a:srgbClr val="7030A0"/>
                </a:solidFill>
                <a:latin typeface="Comic Sans MS" pitchFamily="66" charset="0"/>
                <a:hlinkClick r:id="rId2" action="ppaction://hlinksldjump"/>
              </a:rPr>
              <a:t> </a:t>
            </a:r>
            <a:endParaRPr lang="en-US" sz="3600" b="1" u="sng" dirty="0" smtClean="0">
              <a:solidFill>
                <a:srgbClr val="7030A0"/>
              </a:solidFill>
              <a:latin typeface="Comic Sans MS" pitchFamily="66" charset="0"/>
              <a:hlinkClick r:id="rId2" action="ppaction://hlinksldjump"/>
            </a:endParaRPr>
          </a:p>
          <a:p>
            <a:pPr algn="ctr"/>
            <a:r>
              <a:rPr lang="en-US" sz="3600" b="1" u="sng" dirty="0" smtClean="0">
                <a:solidFill>
                  <a:srgbClr val="7030A0"/>
                </a:solidFill>
                <a:latin typeface="Comic Sans MS" pitchFamily="66" charset="0"/>
                <a:hlinkClick r:id="rId2" action="ppaction://hlinksldjump"/>
              </a:rPr>
              <a:t>Man overboard</a:t>
            </a:r>
            <a:endParaRPr lang="ru-RU" sz="3600" b="1" u="sng" dirty="0">
              <a:solidFill>
                <a:srgbClr val="7030A0"/>
              </a:solidFill>
              <a:latin typeface="Comic Sans MS" pitchFamily="66" charset="0"/>
            </a:endParaRPr>
          </a:p>
        </p:txBody>
      </p:sp>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072640" y="1700808"/>
            <a:ext cx="5379680" cy="3228980"/>
          </a:xfrm>
        </p:spPr>
      </p:pic>
      <p:sp>
        <p:nvSpPr>
          <p:cNvPr id="8" name="Заголовок 7"/>
          <p:cNvSpPr>
            <a:spLocks noGrp="1"/>
          </p:cNvSpPr>
          <p:nvPr>
            <p:ph type="title"/>
          </p:nvPr>
        </p:nvSpPr>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900113" y="5805488"/>
            <a:ext cx="3311525" cy="366712"/>
          </a:xfrm>
          <a:prstGeom prst="rect">
            <a:avLst/>
          </a:prstGeom>
          <a:noFill/>
          <a:ln w="9525">
            <a:noFill/>
            <a:miter lim="800000"/>
            <a:headEnd/>
            <a:tailEnd/>
          </a:ln>
          <a:effectLst/>
        </p:spPr>
        <p:txBody>
          <a:bodyPr>
            <a:spAutoFit/>
          </a:bodyPr>
          <a:lstStyle/>
          <a:p>
            <a:pPr>
              <a:spcBef>
                <a:spcPct val="50000"/>
              </a:spcBef>
            </a:pPr>
            <a:endParaRPr lang="ru-RU"/>
          </a:p>
        </p:txBody>
      </p:sp>
      <p:sp>
        <p:nvSpPr>
          <p:cNvPr id="15" name="TextBox 14">
            <a:hlinkClick r:id="rId2" action="ppaction://hlinksldjump"/>
          </p:cNvPr>
          <p:cNvSpPr txBox="1"/>
          <p:nvPr/>
        </p:nvSpPr>
        <p:spPr>
          <a:xfrm>
            <a:off x="7286644" y="6143644"/>
            <a:ext cx="1643074" cy="523220"/>
          </a:xfrm>
          <a:prstGeom prst="rect">
            <a:avLst/>
          </a:prstGeom>
          <a:noFill/>
        </p:spPr>
        <p:txBody>
          <a:bodyPr wrap="square" rtlCol="0">
            <a:spAutoFit/>
          </a:bodyPr>
          <a:lstStyle/>
          <a:p>
            <a:pPr algn="ctr"/>
            <a:r>
              <a:rPr lang="ru-RU" sz="2800" b="1" dirty="0" smtClean="0">
                <a:solidFill>
                  <a:srgbClr val="002060"/>
                </a:solidFill>
                <a:latin typeface="Comic Sans MS" pitchFamily="66" charset="0"/>
                <a:hlinkClick r:id="rId2" action="ppaction://hlinksldjump"/>
              </a:rPr>
              <a:t>ответ</a:t>
            </a:r>
            <a:endParaRPr lang="ru-RU" sz="2800" b="1" dirty="0">
              <a:solidFill>
                <a:srgbClr val="002060"/>
              </a:solidFill>
              <a:latin typeface="Comic Sans MS" pitchFamily="66" charset="0"/>
            </a:endParaRPr>
          </a:p>
        </p:txBody>
      </p:sp>
      <p:sp>
        <p:nvSpPr>
          <p:cNvPr id="14" name="Rectangle 4"/>
          <p:cNvSpPr>
            <a:spLocks noChangeArrowheads="1"/>
          </p:cNvSpPr>
          <p:nvPr/>
        </p:nvSpPr>
        <p:spPr bwMode="auto">
          <a:xfrm>
            <a:off x="323528" y="1052736"/>
            <a:ext cx="6912768" cy="3300091"/>
          </a:xfrm>
          <a:prstGeom prst="rect">
            <a:avLst/>
          </a:prstGeom>
          <a:noFill/>
          <a:ln w="9525">
            <a:noFill/>
            <a:miter lim="800000"/>
            <a:headEnd/>
            <a:tailEnd/>
          </a:ln>
          <a:effectLst/>
        </p:spPr>
        <p:txBody>
          <a:bodyPr wrap="square" anchor="ctr">
            <a:spAutoFit/>
          </a:bodyPr>
          <a:lstStyle/>
          <a:p>
            <a:pPr marL="342900" indent="-342900">
              <a:spcBef>
                <a:spcPct val="50000"/>
              </a:spcBef>
              <a:buAutoNum type="arabicParenR"/>
            </a:pPr>
            <a:r>
              <a:rPr lang="en-US" sz="4800" i="1" dirty="0" smtClean="0">
                <a:solidFill>
                  <a:srgbClr val="333399"/>
                </a:solidFill>
                <a:latin typeface="Comic Sans MS" pitchFamily="66" charset="0"/>
              </a:rPr>
              <a:t>to reduce </a:t>
            </a:r>
          </a:p>
          <a:p>
            <a:pPr marL="342900" indent="-342900">
              <a:spcBef>
                <a:spcPct val="50000"/>
              </a:spcBef>
              <a:buAutoNum type="arabicParenR"/>
            </a:pPr>
            <a:endParaRPr lang="en-US" sz="4800" i="1" dirty="0" smtClean="0">
              <a:solidFill>
                <a:srgbClr val="333399"/>
              </a:solidFill>
              <a:latin typeface="Comic Sans MS" pitchFamily="66" charset="0"/>
            </a:endParaRPr>
          </a:p>
          <a:p>
            <a:pPr marL="342900" indent="-342900">
              <a:spcBef>
                <a:spcPct val="50000"/>
              </a:spcBef>
              <a:buAutoNum type="arabicParenR"/>
            </a:pPr>
            <a:r>
              <a:rPr lang="en-US" sz="4800" i="1" dirty="0" smtClean="0">
                <a:solidFill>
                  <a:srgbClr val="333399"/>
                </a:solidFill>
                <a:latin typeface="Comic Sans MS" pitchFamily="66" charset="0"/>
              </a:rPr>
              <a:t>aft</a:t>
            </a:r>
            <a:endParaRPr lang="ru-RU" sz="4800" i="1" dirty="0" smtClean="0">
              <a:solidFill>
                <a:srgbClr val="333399"/>
              </a:solidFill>
              <a:latin typeface="Comic Sans MS" pitchFamily="66" charset="0"/>
            </a:endParaRPr>
          </a:p>
          <a:p>
            <a:pPr algn="l"/>
            <a:r>
              <a:rPr lang="ru-RU" dirty="0" smtClean="0"/>
              <a:t>   </a:t>
            </a:r>
            <a:endParaRPr lang="ru-RU" dirty="0"/>
          </a:p>
        </p:txBody>
      </p:sp>
      <p:sp>
        <p:nvSpPr>
          <p:cNvPr id="5" name="Прямоугольник 4"/>
          <p:cNvSpPr/>
          <p:nvPr/>
        </p:nvSpPr>
        <p:spPr>
          <a:xfrm>
            <a:off x="1475656" y="332656"/>
            <a:ext cx="5810988" cy="583750"/>
          </a:xfrm>
          <a:prstGeom prst="rect">
            <a:avLst/>
          </a:prstGeom>
        </p:spPr>
        <p:txBody>
          <a:bodyPr wrap="square">
            <a:spAutoFit/>
          </a:bodyPr>
          <a:lstStyle/>
          <a:p>
            <a:pPr>
              <a:lnSpc>
                <a:spcPct val="107000"/>
              </a:lnSpc>
              <a:spcAft>
                <a:spcPts val="0"/>
              </a:spcAft>
            </a:pPr>
            <a:r>
              <a:rPr lang="en-US" sz="3200" i="1" dirty="0" smtClean="0">
                <a:latin typeface="Times New Roman" panose="02020603050405020304" pitchFamily="18" charset="0"/>
                <a:ea typeface="Calibri" panose="020F0502020204030204" pitchFamily="34" charset="0"/>
                <a:cs typeface="Times New Roman" panose="02020603050405020304" pitchFamily="18" charset="0"/>
              </a:rPr>
              <a:t>Give antonyms</a:t>
            </a:r>
            <a:endParaRPr lang="ru-RU" sz="3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7704" y="5517232"/>
            <a:ext cx="6664824"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u="sng" dirty="0" smtClean="0">
                <a:solidFill>
                  <a:srgbClr val="7030A0"/>
                </a:solidFill>
                <a:latin typeface="Comic Sans MS" pitchFamily="66" charset="0"/>
                <a:hlinkClick r:id="rId2" action="ppaction://hlinksldjump"/>
              </a:rPr>
              <a:t>WHISKEY</a:t>
            </a:r>
          </a:p>
          <a:p>
            <a:pPr algn="ctr"/>
            <a:r>
              <a:rPr lang="en-US" sz="3600" b="1" u="sng" dirty="0" smtClean="0">
                <a:solidFill>
                  <a:srgbClr val="7030A0"/>
                </a:solidFill>
                <a:latin typeface="Comic Sans MS" pitchFamily="66" charset="0"/>
                <a:hlinkClick r:id="rId2" action="ppaction://hlinksldjump"/>
              </a:rPr>
              <a:t>I </a:t>
            </a:r>
            <a:r>
              <a:rPr lang="en-US" sz="3600" b="1" u="sng" dirty="0" err="1" smtClean="0">
                <a:solidFill>
                  <a:srgbClr val="7030A0"/>
                </a:solidFill>
                <a:latin typeface="Comic Sans MS" pitchFamily="66" charset="0"/>
                <a:hlinkClick r:id="rId2" action="ppaction://hlinksldjump"/>
              </a:rPr>
              <a:t>reguire</a:t>
            </a:r>
            <a:r>
              <a:rPr lang="en-US" sz="3600" b="1" u="sng" dirty="0" smtClean="0">
                <a:solidFill>
                  <a:srgbClr val="7030A0"/>
                </a:solidFill>
                <a:latin typeface="Comic Sans MS" pitchFamily="66" charset="0"/>
                <a:hlinkClick r:id="rId2" action="ppaction://hlinksldjump"/>
              </a:rPr>
              <a:t> medical assistance</a:t>
            </a:r>
            <a:endParaRPr lang="ru-RU" sz="3600" b="1" u="sng" dirty="0">
              <a:solidFill>
                <a:srgbClr val="7030A0"/>
              </a:solidFill>
              <a:latin typeface="Comic Sans MS" pitchFamily="66" charset="0"/>
            </a:endParaRPr>
          </a:p>
        </p:txBody>
      </p:sp>
      <p:pic>
        <p:nvPicPr>
          <p:cNvPr id="7"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79712" y="1412776"/>
            <a:ext cx="5109313" cy="3178472"/>
          </a:xfrm>
        </p:spPr>
      </p:pic>
      <p:sp>
        <p:nvSpPr>
          <p:cNvPr id="9" name="Заголовок 8"/>
          <p:cNvSpPr>
            <a:spLocks noGrp="1"/>
          </p:cNvSpPr>
          <p:nvPr>
            <p:ph type="title"/>
          </p:nvPr>
        </p:nvSpPr>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4869160"/>
            <a:ext cx="8280920" cy="1754326"/>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u="sng" dirty="0" smtClean="0">
                <a:solidFill>
                  <a:srgbClr val="7030A0"/>
                </a:solidFill>
                <a:latin typeface="Comic Sans MS" pitchFamily="66" charset="0"/>
                <a:hlinkClick r:id="rId2" action="ppaction://hlinksldjump"/>
              </a:rPr>
              <a:t>JULIETT I am on fire and have dangerous cargo on</a:t>
            </a:r>
            <a:r>
              <a:rPr lang="ru-RU" sz="3600" b="1" u="sng" dirty="0" smtClean="0">
                <a:solidFill>
                  <a:srgbClr val="7030A0"/>
                </a:solidFill>
                <a:latin typeface="Comic Sans MS" pitchFamily="66" charset="0"/>
                <a:hlinkClick r:id="rId2" action="ppaction://hlinksldjump"/>
              </a:rPr>
              <a:t> </a:t>
            </a:r>
            <a:r>
              <a:rPr lang="en-US" sz="3600" b="1" u="sng" dirty="0" smtClean="0">
                <a:solidFill>
                  <a:srgbClr val="7030A0"/>
                </a:solidFill>
                <a:latin typeface="Comic Sans MS" pitchFamily="66" charset="0"/>
                <a:hlinkClick r:id="rId2" action="ppaction://hlinksldjump"/>
              </a:rPr>
              <a:t>board</a:t>
            </a:r>
            <a:r>
              <a:rPr lang="ru-RU" sz="3600" b="1" u="sng" dirty="0" smtClean="0">
                <a:solidFill>
                  <a:srgbClr val="7030A0"/>
                </a:solidFill>
                <a:latin typeface="Comic Sans MS" pitchFamily="66" charset="0"/>
                <a:hlinkClick r:id="rId2" action="ppaction://hlinksldjump"/>
              </a:rPr>
              <a:t>:</a:t>
            </a:r>
            <a:r>
              <a:rPr lang="en-US" sz="3600" b="1" u="sng" dirty="0" smtClean="0">
                <a:solidFill>
                  <a:srgbClr val="7030A0"/>
                </a:solidFill>
                <a:latin typeface="Comic Sans MS" pitchFamily="66" charset="0"/>
                <a:hlinkClick r:id="rId2" action="ppaction://hlinksldjump"/>
              </a:rPr>
              <a:t>keep well clear of me</a:t>
            </a:r>
            <a:r>
              <a:rPr lang="ru-RU" sz="3600" b="1" u="sng" dirty="0" smtClean="0">
                <a:solidFill>
                  <a:srgbClr val="7030A0"/>
                </a:solidFill>
                <a:latin typeface="Comic Sans MS" pitchFamily="66" charset="0"/>
              </a:rPr>
              <a:t> </a:t>
            </a:r>
            <a:endParaRPr lang="ru-RU" sz="3600" b="1" u="sng" dirty="0">
              <a:solidFill>
                <a:srgbClr val="7030A0"/>
              </a:solidFill>
              <a:latin typeface="Comic Sans MS" pitchFamily="66" charset="0"/>
            </a:endParaRPr>
          </a:p>
        </p:txBody>
      </p:sp>
      <p:pic>
        <p:nvPicPr>
          <p:cNvPr id="8"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15616" y="836713"/>
            <a:ext cx="6048672" cy="3533642"/>
          </a:xfrm>
        </p:spPr>
      </p:pic>
      <p:sp>
        <p:nvSpPr>
          <p:cNvPr id="10" name="Заголовок 9"/>
          <p:cNvSpPr>
            <a:spLocks noGrp="1"/>
          </p:cNvSpPr>
          <p:nvPr>
            <p:ph type="title"/>
          </p:nvPr>
        </p:nvSpPr>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5429264"/>
            <a:ext cx="6624736" cy="1200329"/>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u="sng" dirty="0" smtClean="0">
                <a:solidFill>
                  <a:srgbClr val="7030A0"/>
                </a:solidFill>
                <a:latin typeface="Comic Sans MS" pitchFamily="66" charset="0"/>
                <a:hlinkClick r:id="rId2" action="ppaction://hlinksldjump"/>
              </a:rPr>
              <a:t>INDIA - I am altering my course to port</a:t>
            </a:r>
            <a:endParaRPr lang="ru-RU" sz="3600" b="1" u="sng" dirty="0">
              <a:solidFill>
                <a:srgbClr val="7030A0"/>
              </a:solidFill>
              <a:latin typeface="Comic Sans MS" pitchFamily="66" charset="0"/>
            </a:endParaRPr>
          </a:p>
        </p:txBody>
      </p:sp>
      <p:pic>
        <p:nvPicPr>
          <p:cNvPr id="8" name="Объект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907704" y="1196752"/>
            <a:ext cx="5407249" cy="3178472"/>
          </a:xfrm>
        </p:spPr>
      </p:pic>
      <p:sp>
        <p:nvSpPr>
          <p:cNvPr id="5" name="Заголовок 4"/>
          <p:cNvSpPr>
            <a:spLocks noGrp="1"/>
          </p:cNvSpPr>
          <p:nvPr>
            <p:ph type="title"/>
          </p:nvPr>
        </p:nvSpPr>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Text Box 8"/>
          <p:cNvSpPr txBox="1">
            <a:spLocks noChangeArrowheads="1"/>
          </p:cNvSpPr>
          <p:nvPr/>
        </p:nvSpPr>
        <p:spPr bwMode="auto">
          <a:xfrm>
            <a:off x="2483768" y="5517232"/>
            <a:ext cx="5615657" cy="1231106"/>
          </a:xfrm>
          <a:prstGeom prst="rect">
            <a:avLst/>
          </a:prstGeom>
          <a:noFill/>
          <a:ln w="9525">
            <a:noFill/>
            <a:miter lim="800000"/>
            <a:headEnd/>
            <a:tailEnd/>
          </a:ln>
          <a:effectLst/>
        </p:spPr>
        <p:txBody>
          <a:bodyPr wrap="square">
            <a:spAutoFit/>
          </a:bodyPr>
          <a:lstStyle/>
          <a:p>
            <a:pPr algn="ctr"/>
            <a:r>
              <a:rPr lang="en-US" sz="2800" b="1" dirty="0" smtClean="0">
                <a:solidFill>
                  <a:srgbClr val="A50021"/>
                </a:solidFill>
                <a:effectLst>
                  <a:outerShdw blurRad="38100" dist="38100" dir="2700000" algn="tl">
                    <a:srgbClr val="000000"/>
                  </a:outerShdw>
                </a:effectLst>
                <a:latin typeface="Comic Sans MS" pitchFamily="66" charset="0"/>
                <a:hlinkClick r:id="rId2" action="ppaction://hlinksldjump"/>
              </a:rPr>
              <a:t>FOXTROT I am disable</a:t>
            </a:r>
            <a:r>
              <a:rPr lang="ru-RU" sz="2800" b="1" dirty="0" smtClean="0">
                <a:solidFill>
                  <a:srgbClr val="A50021"/>
                </a:solidFill>
                <a:effectLst>
                  <a:outerShdw blurRad="38100" dist="38100" dir="2700000" algn="tl">
                    <a:srgbClr val="000000"/>
                  </a:outerShdw>
                </a:effectLst>
                <a:latin typeface="Comic Sans MS" pitchFamily="66" charset="0"/>
                <a:hlinkClick r:id="rId2" action="ppaction://hlinksldjump"/>
              </a:rPr>
              <a:t>;</a:t>
            </a:r>
            <a:r>
              <a:rPr lang="en-US" sz="2800" b="1" dirty="0" smtClean="0">
                <a:solidFill>
                  <a:srgbClr val="A50021"/>
                </a:solidFill>
                <a:effectLst>
                  <a:outerShdw blurRad="38100" dist="38100" dir="2700000" algn="tl">
                    <a:srgbClr val="000000"/>
                  </a:outerShdw>
                </a:effectLst>
                <a:latin typeface="Comic Sans MS" pitchFamily="66" charset="0"/>
                <a:hlinkClick r:id="rId2" action="ppaction://hlinksldjump"/>
              </a:rPr>
              <a:t>communicate with me</a:t>
            </a:r>
            <a:r>
              <a:rPr lang="en-US" sz="2800" b="1" dirty="0" smtClean="0">
                <a:solidFill>
                  <a:srgbClr val="A50021"/>
                </a:solidFill>
                <a:effectLst>
                  <a:outerShdw blurRad="38100" dist="38100" dir="2700000" algn="tl">
                    <a:srgbClr val="000000"/>
                  </a:outerShdw>
                </a:effectLst>
                <a:latin typeface="Comic Sans MS" pitchFamily="66" charset="0"/>
              </a:rPr>
              <a:t> </a:t>
            </a:r>
          </a:p>
          <a:p>
            <a:pPr algn="ctr"/>
            <a:endParaRPr lang="ru-RU" dirty="0"/>
          </a:p>
        </p:txBody>
      </p:sp>
      <p:pic>
        <p:nvPicPr>
          <p:cNvPr id="6"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47664" y="1268760"/>
            <a:ext cx="5257267" cy="2473176"/>
          </a:xfrm>
        </p:spPr>
      </p:pic>
      <p:sp>
        <p:nvSpPr>
          <p:cNvPr id="8" name="Заголовок 7"/>
          <p:cNvSpPr>
            <a:spLocks noGrp="1"/>
          </p:cNvSpPr>
          <p:nvPr>
            <p:ph type="title"/>
          </p:nvPr>
        </p:nvSpPr>
        <p:spPr/>
        <p:txBody>
          <a:bodyPr/>
          <a:lstStyle/>
          <a:p>
            <a:endParaRPr lang="ru-RU"/>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97284" name="Picture 4" descr="Выпуск &quot;Анекдоты после работы от 12.11.2008&quot; рассылки &quot;Анекд…"/>
          <p:cNvPicPr>
            <a:picLocks noChangeAspect="1" noChangeArrowheads="1"/>
          </p:cNvPicPr>
          <p:nvPr/>
        </p:nvPicPr>
        <p:blipFill>
          <a:blip r:embed="rId3" cstate="print"/>
          <a:srcRect/>
          <a:stretch>
            <a:fillRect/>
          </a:stretch>
        </p:blipFill>
        <p:spPr bwMode="auto">
          <a:xfrm>
            <a:off x="1214414" y="1214422"/>
            <a:ext cx="6096000" cy="4333875"/>
          </a:xfrm>
          <a:prstGeom prst="rect">
            <a:avLst/>
          </a:prstGeom>
          <a:noFill/>
        </p:spPr>
      </p:pic>
      <p:sp>
        <p:nvSpPr>
          <p:cNvPr id="126978" name="Text Box 2"/>
          <p:cNvSpPr txBox="1">
            <a:spLocks noChangeArrowheads="1"/>
          </p:cNvSpPr>
          <p:nvPr/>
        </p:nvSpPr>
        <p:spPr bwMode="auto">
          <a:xfrm flipH="1">
            <a:off x="4572000" y="4581128"/>
            <a:ext cx="1008112" cy="6480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0" i="0" u="none" strike="noStrike" cap="none" normalizeH="0" baseline="0" dirty="0" smtClean="0">
                <a:ln>
                  <a:noFill/>
                </a:ln>
                <a:solidFill>
                  <a:schemeClr val="tx1"/>
                </a:solidFill>
                <a:effectLst/>
                <a:latin typeface="Calibri" pitchFamily="34" charset="0"/>
              </a:rPr>
              <a:t>?</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9" name="Rectangle 1"/>
          <p:cNvSpPr>
            <a:spLocks noChangeArrowheads="1"/>
          </p:cNvSpPr>
          <p:nvPr/>
        </p:nvSpPr>
        <p:spPr bwMode="auto">
          <a:xfrm>
            <a:off x="785786" y="714356"/>
            <a:ext cx="7818662" cy="2642636"/>
          </a:xfrm>
          <a:prstGeom prst="rect">
            <a:avLst/>
          </a:prstGeom>
          <a:noFill/>
          <a:ln w="9525">
            <a:noFill/>
            <a:miter lim="800000"/>
            <a:headEnd/>
            <a:tailEnd/>
          </a:ln>
          <a:effectLst/>
        </p:spPr>
        <p:txBody>
          <a:bodyPr anchor="ctr">
            <a:prstTxWarp prst="textPlain">
              <a:avLst/>
            </a:prstTxWarp>
            <a:spAutoFit/>
          </a:bodyPr>
          <a:lstStyle/>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Жил </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ea typeface="Calibri" pitchFamily="34" charset="0"/>
                <a:cs typeface="Times New Roman" pitchFamily="18" charset="0"/>
              </a:rPr>
              <a:t>–</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был игрок, он был далек от всякой науки</a:t>
            </a:r>
            <a:endParaRPr lang="ru-RU" sz="11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Любой урок ему не впрок, ему б монетку в руки</a:t>
            </a:r>
            <a:endParaRPr lang="ru-RU" sz="11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Что в жертву рок его обрек не мог он знать заранее</a:t>
            </a:r>
            <a:endParaRPr lang="ru-RU" sz="11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Один бросок, другой бросок </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ea typeface="Calibri" pitchFamily="34" charset="0"/>
                <a:cs typeface="Times New Roman" pitchFamily="18" charset="0"/>
              </a:rPr>
              <a:t>–</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и выигрыш в кармане!</a:t>
            </a:r>
            <a:endParaRPr lang="ru-RU" sz="11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Приходит срок и наутек пускается удача</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ea typeface="Calibri" pitchFamily="34" charset="0"/>
                <a:cs typeface="Times New Roman" pitchFamily="18" charset="0"/>
              </a:rPr>
              <a:t>…</a:t>
            </a:r>
            <a:endParaRPr lang="ru-RU" sz="11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Один бросок, другой бросок </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ea typeface="Calibri" pitchFamily="34" charset="0"/>
                <a:cs typeface="Times New Roman" pitchFamily="18" charset="0"/>
              </a:rPr>
              <a:t>–</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 и выигрыша нету</a:t>
            </a:r>
            <a:r>
              <a:rPr lang="ru-RU" sz="1200" b="1" dirty="0" smtClean="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a:t>
            </a:r>
            <a:r>
              <a:rPr lang="ru-RU" sz="1200" b="1" dirty="0" smtClean="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ea typeface="Calibri" pitchFamily="34" charset="0"/>
                <a:cs typeface="Times New Roman" pitchFamily="18" charset="0"/>
              </a:rPr>
              <a:t>»</a:t>
            </a:r>
          </a:p>
          <a:p>
            <a:pPr eaLnBrk="0" hangingPunct="0">
              <a:defRPr/>
            </a:pPr>
            <a:endParaRPr lang="ru-RU" sz="1200" b="1" dirty="0" smtClean="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cs typeface="Times New Roman" pitchFamily="18" charset="0"/>
            </a:endParaRPr>
          </a:p>
          <a:p>
            <a:pPr eaLnBrk="0" hangingPunct="0">
              <a:defRPr/>
            </a:pPr>
            <a:endParaRPr lang="ru-RU" sz="11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a:p>
            <a:pPr eaLnBrk="0" hangingPunct="0">
              <a:defRPr/>
            </a:pP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Какова вероятность выигрыша при игре </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ahoma"/>
                <a:ea typeface="Calibri" pitchFamily="34" charset="0"/>
                <a:cs typeface="Times New Roman" pitchFamily="18" charset="0"/>
              </a:rPr>
              <a:t>«</a:t>
            </a:r>
            <a:r>
              <a:rPr lang="ru-RU" sz="1200"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latin typeface="Times New Roman" pitchFamily="18" charset="0"/>
                <a:ea typeface="Calibri" pitchFamily="34" charset="0"/>
                <a:cs typeface="Times New Roman" pitchFamily="18" charset="0"/>
              </a:rPr>
              <a:t>Орлянка" ? </a:t>
            </a:r>
            <a:endParaRPr lang="ru-RU" b="1" dirty="0">
              <a:ln w="1905"/>
              <a:gradFill flip="none"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2700000" scaled="1"/>
                <a:tileRect/>
              </a:gradFill>
              <a:effectLst>
                <a:innerShdw blurRad="69850" dist="43180" dir="5400000">
                  <a:srgbClr val="000000">
                    <a:alpha val="65000"/>
                  </a:srgbClr>
                </a:innerShdw>
              </a:effectLst>
            </a:endParaRPr>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pic>
        <p:nvPicPr>
          <p:cNvPr id="9" name="Рисунок 8" descr="Визуальная головоломка &quot;Пропавшая звезда&quot;"/>
          <p:cNvPicPr/>
          <p:nvPr/>
        </p:nvPicPr>
        <p:blipFill>
          <a:blip r:embed="rId3" cstate="print"/>
          <a:srcRect/>
          <a:stretch>
            <a:fillRect/>
          </a:stretch>
        </p:blipFill>
        <p:spPr bwMode="auto">
          <a:xfrm>
            <a:off x="1857356" y="1643050"/>
            <a:ext cx="4857784" cy="4429156"/>
          </a:xfrm>
          <a:prstGeom prst="rect">
            <a:avLst/>
          </a:prstGeom>
          <a:noFill/>
          <a:ln w="9525">
            <a:noFill/>
            <a:miter lim="800000"/>
            <a:headEnd/>
            <a:tailEnd/>
          </a:ln>
        </p:spPr>
      </p:pic>
      <p:sp>
        <p:nvSpPr>
          <p:cNvPr id="14" name="Rectangle 4"/>
          <p:cNvSpPr>
            <a:spLocks noChangeArrowheads="1"/>
          </p:cNvSpPr>
          <p:nvPr/>
        </p:nvSpPr>
        <p:spPr bwMode="auto">
          <a:xfrm>
            <a:off x="357158" y="0"/>
            <a:ext cx="8643092" cy="830997"/>
          </a:xfrm>
          <a:prstGeom prst="rect">
            <a:avLst/>
          </a:prstGeom>
          <a:noFill/>
          <a:ln w="9525">
            <a:noFill/>
            <a:miter lim="800000"/>
            <a:headEnd/>
            <a:tailEnd/>
          </a:ln>
          <a:effectLst/>
        </p:spPr>
        <p:txBody>
          <a:bodyPr wrap="square" anchor="ctr">
            <a:spAutoFit/>
          </a:bodyPr>
          <a:lstStyle/>
          <a:p>
            <a:pPr algn="ctr"/>
            <a:r>
              <a:rPr lang="ru-RU" sz="2400" b="1" dirty="0" smtClean="0">
                <a:solidFill>
                  <a:schemeClr val="tx2">
                    <a:lumMod val="75000"/>
                  </a:schemeClr>
                </a:solidFill>
                <a:effectLst>
                  <a:outerShdw blurRad="38100" dist="38100" dir="2700000" algn="tl">
                    <a:srgbClr val="000000"/>
                  </a:outerShdw>
                </a:effectLst>
                <a:latin typeface="Comic Sans MS" pitchFamily="66" charset="0"/>
              </a:rPr>
              <a:t>Найдите в этом узоре спрятанную равноконечную звездочку</a:t>
            </a:r>
            <a:endParaRPr lang="ru-RU" sz="1600" dirty="0">
              <a:solidFill>
                <a:schemeClr val="tx2">
                  <a:lumMod val="75000"/>
                </a:schemeClr>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14" name="Rectangle 1"/>
          <p:cNvSpPr>
            <a:spLocks noChangeArrowheads="1"/>
          </p:cNvSpPr>
          <p:nvPr/>
        </p:nvSpPr>
        <p:spPr bwMode="auto">
          <a:xfrm>
            <a:off x="0" y="571479"/>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Курсант получил десять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English </a:t>
            </a:r>
            <a:r>
              <a:rPr kumimoji="0" lang="ru-RU"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хвостов.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За каждые 3 оторванных хвоста ему полагается снятие еще одного, бонусного.</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Сколько тем должен сдать курсант, чтобы получить зачет по иностранному языку</a:t>
            </a: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4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43834" y="6143644"/>
            <a:ext cx="1357322" cy="523220"/>
          </a:xfrm>
          <a:prstGeom prst="rect">
            <a:avLst/>
          </a:prstGeom>
          <a:noFill/>
        </p:spPr>
        <p:txBody>
          <a:bodyPr wrap="square" rtlCol="0">
            <a:spAutoFit/>
          </a:bodyPr>
          <a:lstStyle/>
          <a:p>
            <a:pPr algn="ctr"/>
            <a:r>
              <a:rPr lang="ru-RU" sz="2800" b="1" dirty="0" smtClean="0">
                <a:solidFill>
                  <a:schemeClr val="tx2">
                    <a:lumMod val="75000"/>
                  </a:schemeClr>
                </a:solidFill>
                <a:latin typeface="Comic Sans MS" pitchFamily="66" charset="0"/>
                <a:hlinkClick r:id="rId2" action="ppaction://hlinksldjump"/>
              </a:rPr>
              <a:t>ответ</a:t>
            </a:r>
            <a:endParaRPr lang="ru-RU" sz="2800" b="1" dirty="0">
              <a:solidFill>
                <a:schemeClr val="tx2">
                  <a:lumMod val="75000"/>
                </a:schemeClr>
              </a:solidFill>
              <a:latin typeface="Comic Sans MS" pitchFamily="66" charset="0"/>
            </a:endParaRPr>
          </a:p>
        </p:txBody>
      </p:sp>
      <p:sp>
        <p:nvSpPr>
          <p:cNvPr id="51201" name="Rectangle 1"/>
          <p:cNvSpPr>
            <a:spLocks noChangeArrowheads="1"/>
          </p:cNvSpPr>
          <p:nvPr/>
        </p:nvSpPr>
        <p:spPr bwMode="auto">
          <a:xfrm>
            <a:off x="0" y="571479"/>
            <a:ext cx="9144000" cy="41306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После тяжелой битвы с пиратами собрались радист Штурвалов, механик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Лампочкин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штурман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Моторкин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электрик Передатчиков в кают </a:t>
            </a:r>
            <a:r>
              <a:rPr kumimoji="0" lang="ru-RU"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компании выяснить потери, подсчитать убытки. В первую очередь осмотрели одежду: ботинки, тельняшки, ремни, кители. Штурман </a:t>
            </a:r>
            <a:r>
              <a:rPr kumimoji="0" lang="ru-RU"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Моторкин</a:t>
            </a: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всегда носит свою форменную одежду, но сегодня он был без ремня и без тельняшки. У радиста брюки не падали, а  китель не является частью его формы.  Тельняшку радиста в драке порвали, но часы уцелели. В целой обуви был только механик, который не надел наушники. Штурман тоже не носит наушники. Очки механику сломали.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Чей свисток уцелел в драке?</a:t>
            </a:r>
            <a:endParaRPr kumimoji="0" lang="ru-RU" sz="3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4746508"/>
            <a:ext cx="4786346"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u="sng" dirty="0" smtClean="0">
                <a:solidFill>
                  <a:srgbClr val="7030A0"/>
                </a:solidFill>
                <a:latin typeface="Comic Sans MS" pitchFamily="66" charset="0"/>
                <a:hlinkClick r:id="rId2" action="ppaction://hlinksldjump"/>
              </a:rPr>
              <a:t>6 </a:t>
            </a:r>
            <a:endParaRPr lang="ru-RU" sz="5400" b="1" u="sng" dirty="0">
              <a:solidFill>
                <a:srgbClr val="7030A0"/>
              </a:solidFill>
              <a:latin typeface="Comic Sans MS" pitchFamily="66" charset="0"/>
            </a:endParaRPr>
          </a:p>
        </p:txBody>
      </p:sp>
      <p:pic>
        <p:nvPicPr>
          <p:cNvPr id="134146" name="Picture 2" descr="C3 егэ математика 2012 :: Academy"/>
          <p:cNvPicPr>
            <a:picLocks noChangeAspect="1" noChangeArrowheads="1"/>
          </p:cNvPicPr>
          <p:nvPr/>
        </p:nvPicPr>
        <p:blipFill>
          <a:blip r:embed="rId3" cstate="print"/>
          <a:srcRect/>
          <a:stretch>
            <a:fillRect/>
          </a:stretch>
        </p:blipFill>
        <p:spPr bwMode="auto">
          <a:xfrm>
            <a:off x="1500165" y="500042"/>
            <a:ext cx="6245185" cy="3929090"/>
          </a:xfrm>
          <a:prstGeom prst="rect">
            <a:avLst/>
          </a:prstGeom>
          <a:noFill/>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hlinkClick r:id="rId2" action="ppaction://hlinksldjump"/>
          </p:cNvPr>
          <p:cNvSpPr txBox="1"/>
          <p:nvPr/>
        </p:nvSpPr>
        <p:spPr>
          <a:xfrm>
            <a:off x="7286644" y="6143644"/>
            <a:ext cx="1643074" cy="523220"/>
          </a:xfrm>
          <a:prstGeom prst="rect">
            <a:avLst/>
          </a:prstGeom>
          <a:noFill/>
        </p:spPr>
        <p:txBody>
          <a:bodyPr wrap="square" rtlCol="0">
            <a:spAutoFit/>
          </a:bodyPr>
          <a:lstStyle/>
          <a:p>
            <a:pPr algn="ctr"/>
            <a:r>
              <a:rPr lang="ru-RU" sz="2800" b="1" dirty="0" smtClean="0">
                <a:solidFill>
                  <a:srgbClr val="002060"/>
                </a:solidFill>
                <a:latin typeface="Comic Sans MS" pitchFamily="66" charset="0"/>
                <a:hlinkClick r:id="rId2" action="ppaction://hlinksldjump"/>
              </a:rPr>
              <a:t>ответ</a:t>
            </a:r>
            <a:endParaRPr lang="ru-RU" sz="2800" b="1" dirty="0">
              <a:solidFill>
                <a:srgbClr val="002060"/>
              </a:solidFill>
              <a:latin typeface="Comic Sans MS" pitchFamily="66" charset="0"/>
            </a:endParaRPr>
          </a:p>
        </p:txBody>
      </p:sp>
      <p:sp>
        <p:nvSpPr>
          <p:cNvPr id="13" name="Прямоугольник 12"/>
          <p:cNvSpPr/>
          <p:nvPr/>
        </p:nvSpPr>
        <p:spPr>
          <a:xfrm>
            <a:off x="827584" y="476672"/>
            <a:ext cx="6303988" cy="523220"/>
          </a:xfrm>
          <a:prstGeom prst="rect">
            <a:avLst/>
          </a:prstGeom>
        </p:spPr>
        <p:txBody>
          <a:bodyPr wrap="square">
            <a:spAutoFit/>
          </a:bodyPr>
          <a:lstStyle/>
          <a:p>
            <a:r>
              <a:rPr lang="en-US" sz="2800" i="1" dirty="0" smtClean="0">
                <a:latin typeface="Times New Roman" panose="02020603050405020304" pitchFamily="18" charset="0"/>
                <a:ea typeface="Calibri" panose="020F0502020204030204" pitchFamily="34" charset="0"/>
                <a:cs typeface="Times New Roman" panose="02020603050405020304" pitchFamily="18" charset="0"/>
              </a:rPr>
              <a:t>Call all possible forms of the word</a:t>
            </a:r>
            <a:endParaRPr lang="ru-RU" sz="2800" i="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27584" y="1340768"/>
            <a:ext cx="7200800" cy="4708981"/>
          </a:xfrm>
          <a:prstGeom prst="rect">
            <a:avLst/>
          </a:prstGeom>
        </p:spPr>
        <p:txBody>
          <a:bodyPr wrap="square">
            <a:spAutoFit/>
          </a:bodyPr>
          <a:lstStyle/>
          <a:p>
            <a:pPr marL="342900" indent="-342900">
              <a:spcBef>
                <a:spcPct val="50000"/>
              </a:spcBef>
            </a:pPr>
            <a:r>
              <a:rPr lang="en-US" sz="4000" i="1" dirty="0" smtClean="0">
                <a:solidFill>
                  <a:schemeClr val="accent3">
                    <a:lumMod val="75000"/>
                  </a:schemeClr>
                </a:solidFill>
                <a:latin typeface="Comic Sans MS" pitchFamily="66" charset="0"/>
              </a:rPr>
              <a:t>To discover</a:t>
            </a:r>
          </a:p>
          <a:p>
            <a:pPr marL="342900" indent="-342900">
              <a:spcBef>
                <a:spcPct val="50000"/>
              </a:spcBef>
              <a:buAutoNum type="arabicPeriod"/>
            </a:pPr>
            <a:r>
              <a:rPr lang="en-US" sz="4000" i="1" dirty="0" smtClean="0">
                <a:solidFill>
                  <a:srgbClr val="333399"/>
                </a:solidFill>
                <a:latin typeface="Comic Sans MS" pitchFamily="66" charset="0"/>
              </a:rPr>
              <a:t>Columbus…. America</a:t>
            </a:r>
          </a:p>
          <a:p>
            <a:pPr marL="342900" indent="-342900">
              <a:spcBef>
                <a:spcPct val="50000"/>
              </a:spcBef>
              <a:buAutoNum type="arabicPeriod"/>
            </a:pPr>
            <a:r>
              <a:rPr lang="en-US" sz="4000" i="1" dirty="0" smtClean="0">
                <a:solidFill>
                  <a:srgbClr val="333399"/>
                </a:solidFill>
                <a:latin typeface="Comic Sans MS" pitchFamily="66" charset="0"/>
              </a:rPr>
              <a:t>Columbus was a …. of a new continent</a:t>
            </a:r>
          </a:p>
          <a:p>
            <a:pPr marL="342900" indent="-342900">
              <a:spcBef>
                <a:spcPct val="50000"/>
              </a:spcBef>
              <a:buAutoNum type="arabicPeriod"/>
            </a:pPr>
            <a:r>
              <a:rPr lang="en-US" sz="4000" i="1" dirty="0" smtClean="0">
                <a:solidFill>
                  <a:srgbClr val="333399"/>
                </a:solidFill>
                <a:latin typeface="Comic Sans MS" pitchFamily="66" charset="0"/>
              </a:rPr>
              <a:t>Columbus made a ….of a new continent</a:t>
            </a:r>
            <a:endParaRPr lang="ru-RU" sz="4000" i="1" dirty="0">
              <a:solidFill>
                <a:srgbClr val="333399"/>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612" y="5434628"/>
            <a:ext cx="3786214"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u="sng" dirty="0" smtClean="0">
                <a:solidFill>
                  <a:srgbClr val="7030A0"/>
                </a:solidFill>
                <a:latin typeface="Comic Sans MS" pitchFamily="66" charset="0"/>
                <a:hlinkClick r:id="rId2" action="ppaction://hlinksldjump"/>
              </a:rPr>
              <a:t>1 / 2</a:t>
            </a:r>
            <a:endParaRPr lang="ru-RU" sz="5400" b="1" u="sng" dirty="0">
              <a:solidFill>
                <a:srgbClr val="7030A0"/>
              </a:solidFill>
              <a:latin typeface="Comic Sans MS" pitchFamily="66" charset="0"/>
            </a:endParaRPr>
          </a:p>
        </p:txBody>
      </p:sp>
      <p:pic>
        <p:nvPicPr>
          <p:cNvPr id="6" name="Picture 96" descr="MPj01777380000[1]">
            <a:hlinkClick r:id="rId3" action="ppaction://hlinksldjump"/>
          </p:cNvPr>
          <p:cNvPicPr>
            <a:picLocks noChangeAspect="1" noChangeArrowheads="1"/>
          </p:cNvPicPr>
          <p:nvPr/>
        </p:nvPicPr>
        <p:blipFill>
          <a:blip r:embed="rId4" cstate="print"/>
          <a:srcRect l="8855" t="51172" r="38020" b="17317"/>
          <a:stretch>
            <a:fillRect/>
          </a:stretch>
        </p:blipFill>
        <p:spPr bwMode="auto">
          <a:xfrm>
            <a:off x="3071801" y="1643050"/>
            <a:ext cx="3051167" cy="2714644"/>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612" y="5291752"/>
            <a:ext cx="3786214"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u="sng" dirty="0" smtClean="0">
                <a:solidFill>
                  <a:srgbClr val="7030A0"/>
                </a:solidFill>
                <a:latin typeface="Comic Sans MS" pitchFamily="66" charset="0"/>
                <a:hlinkClick r:id="rId2" action="ppaction://hlinksldjump"/>
              </a:rPr>
              <a:t>назад</a:t>
            </a:r>
            <a:endParaRPr lang="ru-RU" sz="5400" b="1" u="sng" dirty="0">
              <a:solidFill>
                <a:srgbClr val="7030A0"/>
              </a:solidFill>
              <a:latin typeface="Comic Sans MS" pitchFamily="66" charset="0"/>
            </a:endParaRPr>
          </a:p>
        </p:txBody>
      </p:sp>
      <p:pic>
        <p:nvPicPr>
          <p:cNvPr id="5" name="Рисунок 4" descr="Визуальная головоломка &quot;Пропавшая звезда&quot; ответ"/>
          <p:cNvPicPr/>
          <p:nvPr/>
        </p:nvPicPr>
        <p:blipFill>
          <a:blip r:embed="rId3" cstate="print"/>
          <a:srcRect/>
          <a:stretch>
            <a:fillRect/>
          </a:stretch>
        </p:blipFill>
        <p:spPr bwMode="auto">
          <a:xfrm>
            <a:off x="1928794" y="642918"/>
            <a:ext cx="5000660" cy="435771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612" y="5072074"/>
            <a:ext cx="3786214"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u="sng" dirty="0" smtClean="0">
                <a:solidFill>
                  <a:srgbClr val="7030A0"/>
                </a:solidFill>
                <a:latin typeface="Comic Sans MS" pitchFamily="66" charset="0"/>
                <a:hlinkClick r:id="rId2" action="ppaction://hlinksldjump"/>
              </a:rPr>
              <a:t>8</a:t>
            </a:r>
            <a:r>
              <a:rPr lang="ru-RU" sz="5400" b="1" u="sng" dirty="0" smtClean="0">
                <a:solidFill>
                  <a:srgbClr val="7030A0"/>
                </a:solidFill>
                <a:latin typeface="Comic Sans MS" pitchFamily="66" charset="0"/>
              </a:rPr>
              <a:t> тем </a:t>
            </a:r>
            <a:endParaRPr lang="ru-RU" sz="5400" b="1" u="sng" dirty="0">
              <a:solidFill>
                <a:srgbClr val="7030A0"/>
              </a:solidFill>
              <a:latin typeface="Comic Sans MS" pitchFamily="66" charset="0"/>
            </a:endParaRPr>
          </a:p>
        </p:txBody>
      </p:sp>
      <p:pic>
        <p:nvPicPr>
          <p:cNvPr id="131074" name="Picture 2" descr="Прикольные картинки на Live4Fun - смешные картинки и фото-пр…"/>
          <p:cNvPicPr>
            <a:picLocks noChangeAspect="1" noChangeArrowheads="1"/>
          </p:cNvPicPr>
          <p:nvPr/>
        </p:nvPicPr>
        <p:blipFill>
          <a:blip r:embed="rId3" cstate="print"/>
          <a:srcRect/>
          <a:stretch>
            <a:fillRect/>
          </a:stretch>
        </p:blipFill>
        <p:spPr bwMode="auto">
          <a:xfrm>
            <a:off x="2071670" y="785794"/>
            <a:ext cx="5238744" cy="4038585"/>
          </a:xfrm>
          <a:prstGeom prst="rect">
            <a:avLst/>
          </a:prstGeom>
          <a:noFill/>
        </p:spPr>
      </p:pic>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480" y="5220314"/>
            <a:ext cx="6000792" cy="92333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u="sng" dirty="0" err="1" smtClean="0">
                <a:solidFill>
                  <a:srgbClr val="7030A0"/>
                </a:solidFill>
                <a:latin typeface="Comic Sans MS" pitchFamily="66" charset="0"/>
                <a:hlinkClick r:id="rId2" action="ppaction://hlinksldjump"/>
              </a:rPr>
              <a:t>Лампочкин</a:t>
            </a:r>
            <a:endParaRPr lang="ru-RU" sz="5400" b="1" u="sng" dirty="0">
              <a:solidFill>
                <a:srgbClr val="7030A0"/>
              </a:solidFill>
              <a:latin typeface="Comic Sans MS" pitchFamily="66" charset="0"/>
            </a:endParaRPr>
          </a:p>
        </p:txBody>
      </p:sp>
      <p:graphicFrame>
        <p:nvGraphicFramePr>
          <p:cNvPr id="5" name="Таблица 4"/>
          <p:cNvGraphicFramePr>
            <a:graphicFrameLocks noGrp="1"/>
          </p:cNvGraphicFramePr>
          <p:nvPr/>
        </p:nvGraphicFramePr>
        <p:xfrm>
          <a:off x="1524000" y="836710"/>
          <a:ext cx="6096000" cy="2983704"/>
        </p:xfrm>
        <a:graphic>
          <a:graphicData uri="http://schemas.openxmlformats.org/drawingml/2006/table">
            <a:tbl>
              <a:tblPr/>
              <a:tblGrid>
                <a:gridCol w="2032000"/>
                <a:gridCol w="2032000"/>
                <a:gridCol w="2032000"/>
              </a:tblGrid>
              <a:tr h="745926">
                <a:tc>
                  <a:txBody>
                    <a:bodyPr/>
                    <a:lstStyle/>
                    <a:p>
                      <a:pPr algn="just">
                        <a:lnSpc>
                          <a:spcPct val="107000"/>
                        </a:lnSpc>
                        <a:spcAft>
                          <a:spcPts val="0"/>
                        </a:spcAft>
                      </a:pPr>
                      <a:r>
                        <a:rPr lang="ru-RU" sz="2000" dirty="0">
                          <a:latin typeface="Times New Roman"/>
                          <a:ea typeface="Calibri"/>
                          <a:cs typeface="Times New Roman"/>
                        </a:rPr>
                        <a:t>Радист Штурвалов</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latin typeface="Times New Roman"/>
                          <a:ea typeface="Calibri"/>
                          <a:cs typeface="Times New Roman"/>
                        </a:rPr>
                        <a:t>Ремень</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smtClean="0">
                          <a:latin typeface="Times New Roman"/>
                          <a:ea typeface="Calibri"/>
                          <a:cs typeface="Times New Roman"/>
                        </a:rPr>
                        <a:t>Часы</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926">
                <a:tc>
                  <a:txBody>
                    <a:bodyPr/>
                    <a:lstStyle/>
                    <a:p>
                      <a:pPr algn="just">
                        <a:lnSpc>
                          <a:spcPct val="107000"/>
                        </a:lnSpc>
                        <a:spcAft>
                          <a:spcPts val="0"/>
                        </a:spcAft>
                      </a:pPr>
                      <a:r>
                        <a:rPr lang="ru-RU" sz="2000">
                          <a:latin typeface="Times New Roman"/>
                          <a:ea typeface="Calibri"/>
                          <a:cs typeface="Times New Roman"/>
                        </a:rPr>
                        <a:t>Механик Лампочкин</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latin typeface="Times New Roman"/>
                          <a:ea typeface="Calibri"/>
                          <a:cs typeface="Times New Roman"/>
                        </a:rPr>
                        <a:t>Ботинки</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solidFill>
                            <a:srgbClr val="FF0000"/>
                          </a:solidFill>
                          <a:latin typeface="Times New Roman"/>
                          <a:ea typeface="Calibri"/>
                          <a:cs typeface="Times New Roman"/>
                        </a:rPr>
                        <a:t>Свисток</a:t>
                      </a:r>
                      <a:endParaRPr lang="ru-RU" sz="18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926">
                <a:tc>
                  <a:txBody>
                    <a:bodyPr/>
                    <a:lstStyle/>
                    <a:p>
                      <a:pPr algn="just">
                        <a:lnSpc>
                          <a:spcPct val="107000"/>
                        </a:lnSpc>
                        <a:spcAft>
                          <a:spcPts val="0"/>
                        </a:spcAft>
                      </a:pPr>
                      <a:r>
                        <a:rPr lang="ru-RU" sz="2000" dirty="0">
                          <a:latin typeface="Times New Roman"/>
                          <a:ea typeface="Calibri"/>
                          <a:cs typeface="Times New Roman"/>
                        </a:rPr>
                        <a:t>Штурман </a:t>
                      </a:r>
                      <a:r>
                        <a:rPr lang="ru-RU" sz="2000" dirty="0" err="1" smtClean="0">
                          <a:latin typeface="Times New Roman"/>
                          <a:ea typeface="Calibri"/>
                          <a:cs typeface="Times New Roman"/>
                        </a:rPr>
                        <a:t>Моторкин</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a:latin typeface="Times New Roman"/>
                          <a:ea typeface="Calibri"/>
                          <a:cs typeface="Times New Roman"/>
                        </a:rPr>
                        <a:t>Китель</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latin typeface="Times New Roman"/>
                          <a:ea typeface="Calibri"/>
                          <a:cs typeface="Times New Roman"/>
                        </a:rPr>
                        <a:t>Очки</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926">
                <a:tc>
                  <a:txBody>
                    <a:bodyPr/>
                    <a:lstStyle/>
                    <a:p>
                      <a:pPr algn="just">
                        <a:lnSpc>
                          <a:spcPct val="107000"/>
                        </a:lnSpc>
                        <a:spcAft>
                          <a:spcPts val="0"/>
                        </a:spcAft>
                      </a:pPr>
                      <a:r>
                        <a:rPr lang="ru-RU" sz="2000">
                          <a:latin typeface="Times New Roman"/>
                          <a:ea typeface="Calibri"/>
                          <a:cs typeface="Times New Roman"/>
                        </a:rPr>
                        <a:t>Электрик Передатчиков</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smtClean="0">
                          <a:latin typeface="Times New Roman"/>
                          <a:ea typeface="Calibri"/>
                          <a:cs typeface="Times New Roman"/>
                        </a:rPr>
                        <a:t>Тельняшка</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dirty="0">
                          <a:latin typeface="Times New Roman"/>
                          <a:ea typeface="Calibri"/>
                          <a:cs typeface="Times New Roman"/>
                        </a:rPr>
                        <a:t>Наушники</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4" name="WordArt 13"/>
          <p:cNvSpPr>
            <a:spLocks noChangeArrowheads="1" noChangeShapeType="1" noTextEdit="1"/>
          </p:cNvSpPr>
          <p:nvPr/>
        </p:nvSpPr>
        <p:spPr bwMode="auto">
          <a:xfrm>
            <a:off x="611188" y="857232"/>
            <a:ext cx="8086725" cy="4537075"/>
          </a:xfrm>
          <a:prstGeom prst="rect">
            <a:avLst/>
          </a:prstGeom>
        </p:spPr>
        <p:txBody>
          <a:bodyPr wrap="none" fromWordArt="1">
            <a:prstTxWarp prst="textInflateBottom">
              <a:avLst>
                <a:gd name="adj" fmla="val 68083"/>
              </a:avLst>
            </a:prstTxWarp>
          </a:bodyPr>
          <a:lstStyle/>
          <a:p>
            <a:pPr algn="ctr"/>
            <a:r>
              <a:rPr lang="ru-RU" sz="6600" b="1" kern="10" dirty="0" smtClean="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rPr>
              <a:t>ПОДВЕДЕНИЕ </a:t>
            </a:r>
          </a:p>
          <a:p>
            <a:pPr algn="ctr"/>
            <a:r>
              <a:rPr lang="ru-RU" sz="6600" b="1" kern="10" dirty="0" smtClean="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rPr>
              <a:t>ИТОГОВ ИГРЫ</a:t>
            </a:r>
            <a:endParaRPr lang="ru-RU" sz="6600" b="1" kern="10" dirty="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endParaRPr>
          </a:p>
        </p:txBody>
      </p:sp>
      <p:sp>
        <p:nvSpPr>
          <p:cNvPr id="5" name="Управляющая кнопка: далее 4">
            <a:hlinkClick r:id="" action="ppaction://hlinkshowjump?jump=nextslide" highlightClick="1"/>
          </p:cNvPr>
          <p:cNvSpPr/>
          <p:nvPr/>
        </p:nvSpPr>
        <p:spPr>
          <a:xfrm>
            <a:off x="7929586" y="6072206"/>
            <a:ext cx="928694" cy="642918"/>
          </a:xfrm>
          <a:prstGeom prst="actionButtonForwardNex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061" name="WordArt 13"/>
          <p:cNvSpPr>
            <a:spLocks noChangeArrowheads="1" noChangeShapeType="1" noTextEdit="1"/>
          </p:cNvSpPr>
          <p:nvPr/>
        </p:nvSpPr>
        <p:spPr bwMode="auto">
          <a:xfrm>
            <a:off x="611188" y="1268413"/>
            <a:ext cx="8086725" cy="4537075"/>
          </a:xfrm>
          <a:prstGeom prst="rect">
            <a:avLst/>
          </a:prstGeom>
        </p:spPr>
        <p:txBody>
          <a:bodyPr wrap="none" fromWordArt="1">
            <a:prstTxWarp prst="textInflateBottom">
              <a:avLst>
                <a:gd name="adj" fmla="val 68083"/>
              </a:avLst>
            </a:prstTxWarp>
          </a:bodyPr>
          <a:lstStyle/>
          <a:p>
            <a:pPr algn="ctr"/>
            <a:r>
              <a:rPr lang="ru-RU" sz="6600" b="1" kern="10" dirty="0" smtClean="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rPr>
              <a:t>ПОЗДРАВЛЯЕМ</a:t>
            </a:r>
          </a:p>
          <a:p>
            <a:pPr algn="ctr"/>
            <a:r>
              <a:rPr lang="ru-RU" sz="6600" b="1" kern="10" dirty="0" smtClean="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rPr>
              <a:t>ПОБЕДИТЕЛЕЙ</a:t>
            </a:r>
            <a:endParaRPr lang="ru-RU" sz="6600" b="1" kern="10" dirty="0">
              <a:ln w="2540">
                <a:solidFill>
                  <a:schemeClr val="tx1"/>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53882" dir="2700000" algn="ctr" rotWithShape="0">
                  <a:srgbClr val="9999FF">
                    <a:alpha val="80000"/>
                  </a:srgbClr>
                </a:outerShdw>
              </a:effectLst>
              <a:latin typeface="Times New Roman"/>
              <a:cs typeface="Times New Roman"/>
            </a:endParaRPr>
          </a:p>
        </p:txBody>
      </p:sp>
      <p:pic>
        <p:nvPicPr>
          <p:cNvPr id="2066" name="Picture 18" descr="0071"/>
          <p:cNvPicPr>
            <a:picLocks noChangeAspect="1" noChangeArrowheads="1" noCrop="1"/>
          </p:cNvPicPr>
          <p:nvPr/>
        </p:nvPicPr>
        <p:blipFill>
          <a:blip r:embed="rId2" cstate="print"/>
          <a:srcRect/>
          <a:stretch>
            <a:fillRect/>
          </a:stretch>
        </p:blipFill>
        <p:spPr bwMode="auto">
          <a:xfrm>
            <a:off x="4427538" y="115888"/>
            <a:ext cx="1871662" cy="1733550"/>
          </a:xfrm>
          <a:prstGeom prst="rect">
            <a:avLst/>
          </a:prstGeom>
          <a:noFill/>
        </p:spPr>
      </p:pic>
      <p:pic>
        <p:nvPicPr>
          <p:cNvPr id="2067" name="Picture 19" descr="0071"/>
          <p:cNvPicPr>
            <a:picLocks noChangeAspect="1" noChangeArrowheads="1" noCrop="1"/>
          </p:cNvPicPr>
          <p:nvPr/>
        </p:nvPicPr>
        <p:blipFill>
          <a:blip r:embed="rId2" cstate="print"/>
          <a:srcRect/>
          <a:stretch>
            <a:fillRect/>
          </a:stretch>
        </p:blipFill>
        <p:spPr bwMode="auto">
          <a:xfrm>
            <a:off x="6767513" y="0"/>
            <a:ext cx="2376487" cy="2200275"/>
          </a:xfrm>
          <a:prstGeom prst="rect">
            <a:avLst/>
          </a:prstGeom>
          <a:noFill/>
        </p:spPr>
      </p:pic>
      <p:pic>
        <p:nvPicPr>
          <p:cNvPr id="2068" name="Picture 20" descr="0071"/>
          <p:cNvPicPr>
            <a:picLocks noChangeAspect="1" noChangeArrowheads="1" noCrop="1"/>
          </p:cNvPicPr>
          <p:nvPr/>
        </p:nvPicPr>
        <p:blipFill>
          <a:blip r:embed="rId2" cstate="print"/>
          <a:srcRect/>
          <a:stretch>
            <a:fillRect/>
          </a:stretch>
        </p:blipFill>
        <p:spPr bwMode="auto">
          <a:xfrm>
            <a:off x="6084888" y="1196975"/>
            <a:ext cx="936625" cy="868363"/>
          </a:xfrm>
          <a:prstGeom prst="rect">
            <a:avLst/>
          </a:prstGeom>
          <a:noFill/>
        </p:spPr>
      </p:pic>
      <p:pic>
        <p:nvPicPr>
          <p:cNvPr id="2069" name="Picture 21" descr="0071"/>
          <p:cNvPicPr>
            <a:picLocks noChangeAspect="1" noChangeArrowheads="1" noCrop="1"/>
          </p:cNvPicPr>
          <p:nvPr/>
        </p:nvPicPr>
        <p:blipFill>
          <a:blip r:embed="rId2" cstate="print"/>
          <a:srcRect/>
          <a:stretch>
            <a:fillRect/>
          </a:stretch>
        </p:blipFill>
        <p:spPr bwMode="auto">
          <a:xfrm>
            <a:off x="323850" y="0"/>
            <a:ext cx="1727200" cy="1598613"/>
          </a:xfrm>
          <a:prstGeom prst="rect">
            <a:avLst/>
          </a:prstGeom>
          <a:noFill/>
        </p:spPr>
      </p:pic>
      <p:pic>
        <p:nvPicPr>
          <p:cNvPr id="2070" name="Picture 22" descr="0071"/>
          <p:cNvPicPr>
            <a:picLocks noChangeAspect="1" noChangeArrowheads="1" noCrop="1"/>
          </p:cNvPicPr>
          <p:nvPr/>
        </p:nvPicPr>
        <p:blipFill>
          <a:blip r:embed="rId2" cstate="print"/>
          <a:srcRect/>
          <a:stretch>
            <a:fillRect/>
          </a:stretch>
        </p:blipFill>
        <p:spPr bwMode="auto">
          <a:xfrm>
            <a:off x="2771775" y="765175"/>
            <a:ext cx="792163" cy="733425"/>
          </a:xfrm>
          <a:prstGeom prst="rect">
            <a:avLst/>
          </a:prstGeom>
          <a:noFill/>
        </p:spPr>
      </p:pic>
      <p:pic>
        <p:nvPicPr>
          <p:cNvPr id="2071" name="Picture 23" descr="0071"/>
          <p:cNvPicPr>
            <a:picLocks noChangeAspect="1" noChangeArrowheads="1" noCrop="1"/>
          </p:cNvPicPr>
          <p:nvPr/>
        </p:nvPicPr>
        <p:blipFill>
          <a:blip r:embed="rId2" cstate="print"/>
          <a:srcRect/>
          <a:stretch>
            <a:fillRect/>
          </a:stretch>
        </p:blipFill>
        <p:spPr bwMode="auto">
          <a:xfrm>
            <a:off x="500034" y="3857628"/>
            <a:ext cx="1547813" cy="1431925"/>
          </a:xfrm>
          <a:prstGeom prst="rect">
            <a:avLst/>
          </a:prstGeom>
          <a:noFill/>
        </p:spPr>
      </p:pic>
      <p:pic>
        <p:nvPicPr>
          <p:cNvPr id="2072" name="Picture 24" descr="0071"/>
          <p:cNvPicPr>
            <a:picLocks noChangeAspect="1" noChangeArrowheads="1" noCrop="1"/>
          </p:cNvPicPr>
          <p:nvPr/>
        </p:nvPicPr>
        <p:blipFill>
          <a:blip r:embed="rId2" cstate="print"/>
          <a:srcRect/>
          <a:stretch>
            <a:fillRect/>
          </a:stretch>
        </p:blipFill>
        <p:spPr bwMode="auto">
          <a:xfrm>
            <a:off x="5795963" y="5949950"/>
            <a:ext cx="792162" cy="733425"/>
          </a:xfrm>
          <a:prstGeom prst="rect">
            <a:avLst/>
          </a:prstGeom>
          <a:noFill/>
        </p:spPr>
      </p:pic>
      <p:pic>
        <p:nvPicPr>
          <p:cNvPr id="2073" name="Picture 25" descr="0071"/>
          <p:cNvPicPr>
            <a:picLocks noChangeAspect="1" noChangeArrowheads="1" noCrop="1"/>
          </p:cNvPicPr>
          <p:nvPr/>
        </p:nvPicPr>
        <p:blipFill>
          <a:blip r:embed="rId2" cstate="print"/>
          <a:srcRect/>
          <a:stretch>
            <a:fillRect/>
          </a:stretch>
        </p:blipFill>
        <p:spPr bwMode="auto">
          <a:xfrm>
            <a:off x="1357290" y="5929330"/>
            <a:ext cx="792163" cy="733425"/>
          </a:xfrm>
          <a:prstGeom prst="rect">
            <a:avLst/>
          </a:prstGeom>
          <a:noFill/>
        </p:spPr>
      </p:pic>
      <p:pic>
        <p:nvPicPr>
          <p:cNvPr id="2074" name="Picture 26" descr="0071"/>
          <p:cNvPicPr>
            <a:picLocks noChangeAspect="1" noChangeArrowheads="1" noCrop="1"/>
          </p:cNvPicPr>
          <p:nvPr/>
        </p:nvPicPr>
        <p:blipFill>
          <a:blip r:embed="rId2" cstate="print"/>
          <a:srcRect/>
          <a:stretch>
            <a:fillRect/>
          </a:stretch>
        </p:blipFill>
        <p:spPr bwMode="auto">
          <a:xfrm>
            <a:off x="7524750" y="3357563"/>
            <a:ext cx="792163" cy="733425"/>
          </a:xfrm>
          <a:prstGeom prst="rect">
            <a:avLst/>
          </a:prstGeom>
          <a:noFill/>
        </p:spPr>
      </p:pic>
      <p:pic>
        <p:nvPicPr>
          <p:cNvPr id="2075" name="Picture 27" descr="0071"/>
          <p:cNvPicPr>
            <a:picLocks noChangeAspect="1" noChangeArrowheads="1" noCrop="1"/>
          </p:cNvPicPr>
          <p:nvPr/>
        </p:nvPicPr>
        <p:blipFill>
          <a:blip r:embed="rId2" cstate="print"/>
          <a:srcRect/>
          <a:stretch>
            <a:fillRect/>
          </a:stretch>
        </p:blipFill>
        <p:spPr bwMode="auto">
          <a:xfrm>
            <a:off x="7092950" y="5445125"/>
            <a:ext cx="792163" cy="733425"/>
          </a:xfrm>
          <a:prstGeom prst="rect">
            <a:avLst/>
          </a:prstGeom>
          <a:noFill/>
        </p:spPr>
      </p:pic>
      <p:pic>
        <p:nvPicPr>
          <p:cNvPr id="2076" name="Picture 28" descr="0071"/>
          <p:cNvPicPr>
            <a:picLocks noChangeAspect="1" noChangeArrowheads="1" noCrop="1"/>
          </p:cNvPicPr>
          <p:nvPr/>
        </p:nvPicPr>
        <p:blipFill>
          <a:blip r:embed="rId2" cstate="print"/>
          <a:srcRect/>
          <a:stretch>
            <a:fillRect/>
          </a:stretch>
        </p:blipFill>
        <p:spPr bwMode="auto">
          <a:xfrm>
            <a:off x="3286116" y="5572140"/>
            <a:ext cx="936625" cy="866775"/>
          </a:xfrm>
          <a:prstGeom prst="rect">
            <a:avLst/>
          </a:prstGeom>
          <a:noFill/>
        </p:spPr>
      </p:pic>
      <p:sp>
        <p:nvSpPr>
          <p:cNvPr id="14" name="Управляющая кнопка: далее 13">
            <a:hlinkClick r:id="" action="ppaction://hlinkshowjump?jump=endshow" highlightClick="1"/>
          </p:cNvPr>
          <p:cNvSpPr/>
          <p:nvPr/>
        </p:nvSpPr>
        <p:spPr>
          <a:xfrm>
            <a:off x="7929586" y="6072206"/>
            <a:ext cx="928694" cy="642918"/>
          </a:xfrm>
          <a:prstGeom prst="actionButtonForwardNex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538" y="71414"/>
            <a:ext cx="7429552" cy="707886"/>
          </a:xfrm>
          <a:prstGeom prst="rect">
            <a:avLst/>
          </a:prstGeom>
          <a:noFill/>
        </p:spPr>
        <p:txBody>
          <a:bodyPr wrap="square" rtlCol="0">
            <a:spAutoFit/>
          </a:bodyPr>
          <a:lstStyle/>
          <a:p>
            <a:pPr algn="ctr"/>
            <a:r>
              <a:rPr lang="ru-RU" sz="2000" b="1" dirty="0" smtClean="0">
                <a:solidFill>
                  <a:schemeClr val="tx2">
                    <a:lumMod val="75000"/>
                  </a:schemeClr>
                </a:solidFill>
                <a:effectLst>
                  <a:glow rad="101600">
                    <a:schemeClr val="accent4">
                      <a:lumMod val="40000"/>
                      <a:lumOff val="60000"/>
                      <a:alpha val="40000"/>
                    </a:schemeClr>
                  </a:glow>
                </a:effectLst>
                <a:latin typeface="Georgia" pitchFamily="18" charset="0"/>
              </a:rPr>
              <a:t>Интернет-источники использованных в презентации фотографий и репродукций картин</a:t>
            </a:r>
            <a:endParaRPr lang="ru-RU" sz="2000" b="1" dirty="0">
              <a:solidFill>
                <a:schemeClr val="tx2">
                  <a:lumMod val="75000"/>
                </a:schemeClr>
              </a:solidFill>
              <a:effectLst>
                <a:glow rad="101600">
                  <a:schemeClr val="accent4">
                    <a:lumMod val="40000"/>
                    <a:lumOff val="60000"/>
                    <a:alpha val="40000"/>
                  </a:schemeClr>
                </a:glow>
              </a:effectLst>
              <a:latin typeface="Georgia" pitchFamily="18" charset="0"/>
            </a:endParaRPr>
          </a:p>
        </p:txBody>
      </p:sp>
      <p:sp>
        <p:nvSpPr>
          <p:cNvPr id="5" name="TextBox 4"/>
          <p:cNvSpPr txBox="1"/>
          <p:nvPr/>
        </p:nvSpPr>
        <p:spPr>
          <a:xfrm>
            <a:off x="285720" y="857232"/>
            <a:ext cx="8643998" cy="4093428"/>
          </a:xfrm>
          <a:prstGeom prst="rect">
            <a:avLst/>
          </a:prstGeom>
          <a:noFill/>
        </p:spPr>
        <p:txBody>
          <a:bodyPr wrap="square" rtlCol="0">
            <a:spAutoFit/>
          </a:bodyPr>
          <a:lstStyle/>
          <a:p>
            <a:r>
              <a:rPr lang="ru-RU" sz="2000" u="sng" dirty="0" smtClean="0">
                <a:hlinkClick r:id="rId2"/>
              </a:rPr>
              <a:t>http://www.studio-portret.ru/foto5_6_9.htm</a:t>
            </a:r>
            <a:endParaRPr lang="ru-RU" sz="2000" u="sng" dirty="0" smtClean="0"/>
          </a:p>
          <a:p>
            <a:r>
              <a:rPr lang="ru-RU" sz="2000" u="sng" dirty="0" smtClean="0">
                <a:hlinkClick r:id="rId3"/>
              </a:rPr>
              <a:t>http://pushkin.niv.ru/pushkin/family/portrety.htm</a:t>
            </a:r>
            <a:endParaRPr lang="ru-RU" sz="2000" u="sng" dirty="0" smtClean="0"/>
          </a:p>
          <a:p>
            <a:r>
              <a:rPr lang="ru-RU" sz="2000" u="sng" dirty="0" smtClean="0">
                <a:hlinkClick r:id="rId4"/>
              </a:rPr>
              <a:t>http://www.art-portrets.ru/portret_tolstoy.html</a:t>
            </a:r>
            <a:endParaRPr lang="ru-RU" sz="2000" u="sng" dirty="0" smtClean="0"/>
          </a:p>
          <a:p>
            <a:r>
              <a:rPr lang="ru-RU" sz="2000" u="sng" dirty="0" smtClean="0">
                <a:hlinkClick r:id="rId5"/>
              </a:rPr>
              <a:t>http://art-on-web.ru/img/art_picasso/all/</a:t>
            </a:r>
            <a:endParaRPr lang="ru-RU" sz="2000" u="sng" dirty="0" smtClean="0"/>
          </a:p>
          <a:p>
            <a:r>
              <a:rPr lang="ru-RU" sz="2000" u="sng" dirty="0" smtClean="0">
                <a:hlinkClick r:id="rId6"/>
              </a:rPr>
              <a:t>http://art-on-web.ru/img/avazovski/</a:t>
            </a:r>
            <a:endParaRPr lang="ru-RU" sz="2000" u="sng" dirty="0" smtClean="0"/>
          </a:p>
          <a:p>
            <a:r>
              <a:rPr lang="ru-RU" sz="2000" u="sng" dirty="0" smtClean="0">
                <a:hlinkClick r:id="rId7"/>
              </a:rPr>
              <a:t>http://art-on-web.ru/img/malevich/</a:t>
            </a:r>
            <a:endParaRPr lang="ru-RU" sz="2000" u="sng" dirty="0" smtClean="0"/>
          </a:p>
          <a:p>
            <a:r>
              <a:rPr lang="ru-RU" sz="2000" u="sng" dirty="0" smtClean="0">
                <a:hlinkClick r:id="rId8"/>
              </a:rPr>
              <a:t>http://www.vlasta-tula.ru/articles/show-28.htm</a:t>
            </a:r>
            <a:endParaRPr lang="ru-RU" sz="2000" u="sng" dirty="0" smtClean="0"/>
          </a:p>
          <a:p>
            <a:r>
              <a:rPr lang="ru-RU" sz="2000" u="sng" dirty="0" smtClean="0">
                <a:hlinkClick r:id="rId9"/>
              </a:rPr>
              <a:t>http://fantasyclub.ru/forum/index.php?showtopic=21982</a:t>
            </a:r>
            <a:endParaRPr lang="ru-RU" sz="2000" u="sng" dirty="0" smtClean="0"/>
          </a:p>
          <a:p>
            <a:r>
              <a:rPr lang="ru-RU" sz="2000" dirty="0" smtClean="0">
                <a:hlinkClick r:id="rId10"/>
              </a:rPr>
              <a:t>http://www.wallon.ru/photo/games/11-0-5689</a:t>
            </a:r>
            <a:endParaRPr lang="ru-RU" sz="2000" dirty="0" smtClean="0"/>
          </a:p>
          <a:p>
            <a:r>
              <a:rPr lang="ru-RU" sz="2000" dirty="0" smtClean="0">
                <a:hlinkClick r:id="rId11"/>
              </a:rPr>
              <a:t>http://www.sevastopol.info/monument/</a:t>
            </a:r>
            <a:endParaRPr lang="ru-RU" sz="2000" dirty="0" smtClean="0"/>
          </a:p>
          <a:p>
            <a:r>
              <a:rPr lang="ru-RU" sz="2000" dirty="0" smtClean="0">
                <a:hlinkClick r:id="rId12"/>
              </a:rPr>
              <a:t>http://hotwalls.ru/kolyuchaya_provoloka-wallpapers.html</a:t>
            </a:r>
            <a:endParaRPr lang="ru-RU" sz="2000" dirty="0" smtClean="0"/>
          </a:p>
          <a:p>
            <a:r>
              <a:rPr lang="ru-RU" sz="2000" dirty="0" smtClean="0">
                <a:hlinkClick r:id="rId13"/>
              </a:rPr>
              <a:t>http://hotwalls.ru/moto-desktop-wallpapers.html</a:t>
            </a:r>
            <a:endParaRPr lang="ru-RU" sz="2000" dirty="0" smtClean="0"/>
          </a:p>
          <a:p>
            <a:endParaRPr lang="ru-RU" sz="2000" b="1" dirty="0">
              <a:solidFill>
                <a:schemeClr val="tx2">
                  <a:lumMod val="75000"/>
                </a:schemeClr>
              </a:solidFill>
              <a:effectLst>
                <a:glow rad="101600">
                  <a:schemeClr val="accent4">
                    <a:lumMod val="40000"/>
                    <a:lumOff val="60000"/>
                    <a:alpha val="40000"/>
                  </a:schemeClr>
                </a:glow>
              </a:effectLst>
              <a:latin typeface="Georgia" pitchFamily="18" charset="0"/>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action="ppaction://hlinksldjump"/>
          </p:cNvPr>
          <p:cNvSpPr txBox="1"/>
          <p:nvPr/>
        </p:nvSpPr>
        <p:spPr>
          <a:xfrm>
            <a:off x="7286644" y="6143644"/>
            <a:ext cx="1643074" cy="523220"/>
          </a:xfrm>
          <a:prstGeom prst="rect">
            <a:avLst/>
          </a:prstGeom>
          <a:noFill/>
        </p:spPr>
        <p:txBody>
          <a:bodyPr wrap="square" rtlCol="0">
            <a:spAutoFit/>
          </a:bodyPr>
          <a:lstStyle/>
          <a:p>
            <a:pPr algn="ctr"/>
            <a:r>
              <a:rPr lang="ru-RU" sz="2800" b="1" dirty="0" smtClean="0">
                <a:solidFill>
                  <a:srgbClr val="002060"/>
                </a:solidFill>
                <a:latin typeface="Comic Sans MS" pitchFamily="66" charset="0"/>
                <a:hlinkClick r:id="rId2" action="ppaction://hlinksldjump"/>
              </a:rPr>
              <a:t>ответ</a:t>
            </a:r>
            <a:endParaRPr lang="ru-RU" sz="2800" b="1" dirty="0">
              <a:solidFill>
                <a:srgbClr val="002060"/>
              </a:solidFill>
              <a:latin typeface="Comic Sans MS" pitchFamily="66" charset="0"/>
            </a:endParaRPr>
          </a:p>
        </p:txBody>
      </p:sp>
      <p:sp>
        <p:nvSpPr>
          <p:cNvPr id="7" name="Прямоугольник 6"/>
          <p:cNvSpPr/>
          <p:nvPr/>
        </p:nvSpPr>
        <p:spPr>
          <a:xfrm>
            <a:off x="978149" y="476672"/>
            <a:ext cx="5178027" cy="461665"/>
          </a:xfrm>
          <a:prstGeom prst="rect">
            <a:avLst/>
          </a:prstGeom>
        </p:spPr>
        <p:txBody>
          <a:bodyPr wrap="square">
            <a:spAutoFit/>
          </a:bodyPr>
          <a:lstStyle/>
          <a:p>
            <a:r>
              <a:rPr lang="en-US" sz="2400" i="1" dirty="0" smtClean="0"/>
              <a:t>Add the necessary word and translate</a:t>
            </a:r>
            <a:endParaRPr lang="ru-RU" sz="2400" i="1" dirty="0"/>
          </a:p>
        </p:txBody>
      </p:sp>
      <p:sp>
        <p:nvSpPr>
          <p:cNvPr id="8" name="Прямоугольник 7"/>
          <p:cNvSpPr/>
          <p:nvPr/>
        </p:nvSpPr>
        <p:spPr>
          <a:xfrm>
            <a:off x="539552" y="1052736"/>
            <a:ext cx="8352928" cy="4691028"/>
          </a:xfrm>
          <a:prstGeom prst="rect">
            <a:avLst/>
          </a:prstGeom>
        </p:spPr>
        <p:txBody>
          <a:bodyPr wrap="square">
            <a:spAutoFit/>
          </a:bodyPr>
          <a:lstStyle/>
          <a:p>
            <a:pPr marL="342900" indent="-342900">
              <a:lnSpc>
                <a:spcPct val="107000"/>
              </a:lnSpc>
              <a:spcBef>
                <a:spcPct val="50000"/>
              </a:spcBef>
              <a:spcAft>
                <a:spcPts val="0"/>
              </a:spcAft>
              <a:buAutoNum type="arabicParenR"/>
            </a:pPr>
            <a:r>
              <a:rPr lang="en-US" sz="4400" i="1" dirty="0" smtClean="0">
                <a:solidFill>
                  <a:srgbClr val="333399"/>
                </a:solidFill>
                <a:latin typeface="Comic Sans MS" pitchFamily="66" charset="0"/>
              </a:rPr>
              <a:t>…  is reduced by mist</a:t>
            </a:r>
          </a:p>
          <a:p>
            <a:pPr marL="342900" indent="-342900">
              <a:lnSpc>
                <a:spcPct val="107000"/>
              </a:lnSpc>
              <a:spcBef>
                <a:spcPct val="50000"/>
              </a:spcBef>
              <a:spcAft>
                <a:spcPts val="0"/>
              </a:spcAft>
              <a:buAutoNum type="arabicParenR"/>
            </a:pPr>
            <a:r>
              <a:rPr lang="en-US" sz="4400" i="1" dirty="0" smtClean="0">
                <a:solidFill>
                  <a:srgbClr val="333399"/>
                </a:solidFill>
                <a:latin typeface="Comic Sans MS" pitchFamily="66" charset="0"/>
              </a:rPr>
              <a:t>Keep…. of me</a:t>
            </a:r>
          </a:p>
          <a:p>
            <a:pPr marL="342900" indent="-342900">
              <a:lnSpc>
                <a:spcPct val="107000"/>
              </a:lnSpc>
              <a:spcBef>
                <a:spcPct val="50000"/>
              </a:spcBef>
              <a:spcAft>
                <a:spcPts val="0"/>
              </a:spcAft>
              <a:buAutoNum type="arabicParenR"/>
            </a:pPr>
            <a:r>
              <a:rPr lang="en-US" sz="4400" i="1" dirty="0" smtClean="0">
                <a:solidFill>
                  <a:srgbClr val="333399"/>
                </a:solidFill>
                <a:latin typeface="Comic Sans MS" pitchFamily="66" charset="0"/>
              </a:rPr>
              <a:t>Stand by … for letting go</a:t>
            </a:r>
          </a:p>
          <a:p>
            <a:pPr marL="342900" indent="-342900">
              <a:lnSpc>
                <a:spcPct val="107000"/>
              </a:lnSpc>
              <a:spcBef>
                <a:spcPct val="50000"/>
              </a:spcBef>
              <a:spcAft>
                <a:spcPts val="0"/>
              </a:spcAft>
              <a:buAutoNum type="arabicParenR"/>
            </a:pPr>
            <a:r>
              <a:rPr lang="en-US" sz="4400" i="1" dirty="0" smtClean="0">
                <a:solidFill>
                  <a:srgbClr val="333399"/>
                </a:solidFill>
                <a:latin typeface="Comic Sans MS" pitchFamily="66" charset="0"/>
              </a:rPr>
              <a:t>What’s the weather…. </a:t>
            </a:r>
            <a:r>
              <a:rPr lang="en-US" sz="4400" i="1" dirty="0">
                <a:solidFill>
                  <a:srgbClr val="333399"/>
                </a:solidFill>
                <a:latin typeface="Comic Sans MS" pitchFamily="66" charset="0"/>
              </a:rPr>
              <a:t>f</a:t>
            </a:r>
            <a:r>
              <a:rPr lang="en-US" sz="4400" i="1" dirty="0" smtClean="0">
                <a:solidFill>
                  <a:srgbClr val="333399"/>
                </a:solidFill>
                <a:latin typeface="Comic Sans MS" pitchFamily="66" charset="0"/>
              </a:rPr>
              <a:t>or this area?</a:t>
            </a:r>
            <a:endParaRPr lang="ru-RU" sz="4400" i="1" dirty="0">
              <a:solidFill>
                <a:srgbClr val="333399"/>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hlinkClick r:id="rId2" action="ppaction://hlinksldjump"/>
          </p:cNvPr>
          <p:cNvSpPr txBox="1"/>
          <p:nvPr/>
        </p:nvSpPr>
        <p:spPr>
          <a:xfrm>
            <a:off x="7286644" y="6143644"/>
            <a:ext cx="1643074" cy="523220"/>
          </a:xfrm>
          <a:prstGeom prst="rect">
            <a:avLst/>
          </a:prstGeom>
          <a:noFill/>
        </p:spPr>
        <p:txBody>
          <a:bodyPr wrap="square" rtlCol="0">
            <a:spAutoFit/>
          </a:bodyPr>
          <a:lstStyle/>
          <a:p>
            <a:pPr algn="ctr"/>
            <a:r>
              <a:rPr lang="ru-RU" sz="2800" b="1" dirty="0" smtClean="0">
                <a:solidFill>
                  <a:srgbClr val="002060"/>
                </a:solidFill>
                <a:latin typeface="Comic Sans MS" pitchFamily="66" charset="0"/>
                <a:hlinkClick r:id="rId2" action="ppaction://hlinksldjump"/>
              </a:rPr>
              <a:t>ответ</a:t>
            </a:r>
            <a:endParaRPr lang="ru-RU" sz="2800" b="1" dirty="0">
              <a:solidFill>
                <a:srgbClr val="002060"/>
              </a:solidFill>
              <a:latin typeface="Comic Sans MS" pitchFamily="66" charset="0"/>
            </a:endParaRPr>
          </a:p>
        </p:txBody>
      </p:sp>
      <p:sp>
        <p:nvSpPr>
          <p:cNvPr id="4" name="Прямоугольник 3"/>
          <p:cNvSpPr/>
          <p:nvPr/>
        </p:nvSpPr>
        <p:spPr>
          <a:xfrm>
            <a:off x="1115616" y="260648"/>
            <a:ext cx="5109946" cy="461665"/>
          </a:xfrm>
          <a:prstGeom prst="rect">
            <a:avLst/>
          </a:prstGeom>
        </p:spPr>
        <p:txBody>
          <a:bodyPr wrap="square">
            <a:spAutoFit/>
          </a:bodyPr>
          <a:lstStyle/>
          <a:p>
            <a:r>
              <a:rPr lang="en-US" sz="2400" dirty="0" smtClean="0"/>
              <a:t>Answer the question</a:t>
            </a:r>
          </a:p>
        </p:txBody>
      </p:sp>
      <p:sp>
        <p:nvSpPr>
          <p:cNvPr id="5" name="Прямоугольник 4"/>
          <p:cNvSpPr/>
          <p:nvPr/>
        </p:nvSpPr>
        <p:spPr>
          <a:xfrm>
            <a:off x="251520" y="836712"/>
            <a:ext cx="8712968" cy="5001369"/>
          </a:xfrm>
          <a:prstGeom prst="rect">
            <a:avLst/>
          </a:prstGeom>
        </p:spPr>
        <p:txBody>
          <a:bodyPr wrap="square">
            <a:spAutoFit/>
          </a:bodyPr>
          <a:lstStyle/>
          <a:p>
            <a:pPr marL="533400" indent="-533400">
              <a:defRPr/>
            </a:pPr>
            <a:r>
              <a:rPr lang="en-US" sz="2800" dirty="0" smtClean="0"/>
              <a:t>       One day on board a ship a radio officer, a navigator and an engineer had a discussion what facilities are more difficult to work with: an engine, a helm (wheel) or a transmitter. The engineer did not want (refused)  to keep watch at the helm, but the radio officer agreed to work with the engineer’s facility. But in reality the work was to be done in the radio room, on the bridge and in the hold. The radio officer lost his way and didn’t find the hold where he was told to go, but where the navigator turned out to be. The engineer did the radio officer’s job. Where is the radio officer?</a:t>
            </a:r>
            <a:endParaRPr lang="ru-RU" sz="2800" dirty="0" smtClean="0"/>
          </a:p>
          <a:p>
            <a:endParaRPr lang="ru-RU" sz="1100"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p:cNvPr>
          <p:cNvSpPr txBox="1"/>
          <p:nvPr/>
        </p:nvSpPr>
        <p:spPr>
          <a:xfrm>
            <a:off x="2786050" y="5786454"/>
            <a:ext cx="3786214" cy="830997"/>
          </a:xfrm>
          <a:prstGeom prst="rect">
            <a:avLst/>
          </a:prstGeom>
          <a:noFill/>
        </p:spPr>
        <p:txBody>
          <a:bodyPr wrap="square" rtlCol="0">
            <a:spAutoFit/>
          </a:bodyPr>
          <a:lstStyle/>
          <a:p>
            <a:pPr algn="ctr"/>
            <a:r>
              <a:rPr lang="en-US" sz="4800" b="1" u="sng" dirty="0" smtClean="0">
                <a:solidFill>
                  <a:srgbClr val="7030A0"/>
                </a:solidFill>
                <a:latin typeface="Comic Sans MS" pitchFamily="66" charset="0"/>
                <a:hlinkClick r:id="rId2" action="ppaction://hlinksldjump"/>
              </a:rPr>
              <a:t>to assist</a:t>
            </a:r>
            <a:endParaRPr lang="ru-RU" sz="4800" b="1" u="sng" dirty="0">
              <a:solidFill>
                <a:srgbClr val="7030A0"/>
              </a:solidFill>
              <a:latin typeface="Comic Sans MS" pitchFamily="66" charset="0"/>
            </a:endParaRPr>
          </a:p>
        </p:txBody>
      </p:sp>
      <p:sp>
        <p:nvSpPr>
          <p:cNvPr id="6" name="Прямоугольник 5"/>
          <p:cNvSpPr/>
          <p:nvPr/>
        </p:nvSpPr>
        <p:spPr>
          <a:xfrm>
            <a:off x="1187624" y="332656"/>
            <a:ext cx="7560840" cy="645113"/>
          </a:xfrm>
          <a:prstGeom prst="rect">
            <a:avLst/>
          </a:prstGeom>
        </p:spPr>
        <p:txBody>
          <a:bodyPr wrap="square">
            <a:spAutoFit/>
          </a:bodyPr>
          <a:lstStyle/>
          <a:p>
            <a:pPr>
              <a:lnSpc>
                <a:spcPct val="107000"/>
              </a:lnSpc>
              <a:spcAft>
                <a:spcPts val="0"/>
              </a:spcAft>
            </a:pPr>
            <a:r>
              <a:rPr lang="en-US" sz="3600" i="1" dirty="0" smtClean="0">
                <a:latin typeface="Times New Roman" panose="02020603050405020304" pitchFamily="18" charset="0"/>
                <a:ea typeface="Calibri" panose="020F0502020204030204" pitchFamily="34" charset="0"/>
                <a:cs typeface="Times New Roman" panose="02020603050405020304" pitchFamily="18" charset="0"/>
              </a:rPr>
              <a:t>Call synonym</a:t>
            </a:r>
            <a:endParaRPr lang="ru-RU" sz="36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475656" y="2564904"/>
            <a:ext cx="6120679" cy="830997"/>
          </a:xfrm>
          <a:prstGeom prst="rect">
            <a:avLst/>
          </a:prstGeom>
        </p:spPr>
        <p:txBody>
          <a:bodyPr wrap="square">
            <a:spAutoFit/>
          </a:bodyPr>
          <a:lstStyle/>
          <a:p>
            <a:pPr marL="342900" indent="-342900">
              <a:spcBef>
                <a:spcPct val="50000"/>
              </a:spcBef>
            </a:pPr>
            <a:r>
              <a:rPr lang="en-US" sz="4800" i="1" dirty="0" smtClean="0">
                <a:solidFill>
                  <a:srgbClr val="333399"/>
                </a:solidFill>
                <a:latin typeface="Comic Sans MS" pitchFamily="66" charset="0"/>
              </a:rPr>
              <a:t>to   help</a:t>
            </a:r>
            <a:endParaRPr lang="ru-RU" sz="4800" i="1" dirty="0">
              <a:solidFill>
                <a:srgbClr val="333399"/>
              </a:solidFill>
              <a:latin typeface="Comic Sans MS" pitchFamily="66" charset="0"/>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967</Words>
  <Application>Microsoft Office PowerPoint</Application>
  <PresentationFormat>Экран (4:3)</PresentationFormat>
  <Paragraphs>228</Paragraphs>
  <Slides>66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66</vt:i4>
      </vt:variant>
    </vt:vector>
  </HeadingPairs>
  <TitlesOfParts>
    <vt:vector size="68" baseType="lpstr">
      <vt:lpstr>Тема Office</vt:lpstr>
      <vt:lpstr>Слайд</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O - Человек за бортом</vt:lpstr>
      <vt:lpstr>W - Мне требуется медицинская помощь </vt:lpstr>
      <vt:lpstr>J  У меня пожар, и я имею на борту опасный груз:  Держитесь в стороне от меня</vt:lpstr>
      <vt:lpstr>I  - Я изменяю курс влево</vt:lpstr>
      <vt:lpstr>F –  Я не управляюсь, держите cвязь со мной</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tso1</cp:lastModifiedBy>
  <cp:revision>159</cp:revision>
  <dcterms:modified xsi:type="dcterms:W3CDTF">2014-12-09T02:54:46Z</dcterms:modified>
</cp:coreProperties>
</file>