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41FF9F-F233-4D10-B230-F72EFC40A62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E9DAD2-9E30-4E80-9E57-5C385A39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C9ED53-D659-4CD9-8829-7C268BEEFC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90DB7-A5FE-4414-8766-C24568BDBA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68220DD-B385-43ED-9E1F-7BBCDEA0A57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FE99354-4183-45F5-BE0F-EF74DF2ED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895A-9EAD-43CB-86EC-5194B0363D0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5913-7609-4974-94D6-A49B1250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6BF3-3DC1-4F37-8187-BDA897FFB4B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DC53-1DA2-4C17-809B-E014F289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63C3-FC1B-4D26-9BF7-4299AEC2AB1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5119-25A9-45DB-AE3B-87027EC83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282A-EF3F-4102-93FE-7C49E048FB2D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EB63-509F-42D1-9409-17F5B991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01FF-4CF7-4553-97DA-278BF4A456E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B454-1CE2-468B-A177-6DFEDCB24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C4CD-A0BC-452A-952F-806EAA8047B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A4BF-FB5D-4BA4-8EEB-6B8D4750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CAC9-D808-491E-AE3F-76B53C2FA50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C15B-0087-4BF8-8E23-44C71F51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59B4-6F16-4AE2-A7D8-E9E75CBB29D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9A8C-7E6D-4289-BA28-83E3FAD36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C3A3-A6C0-4256-8DD9-2AA79E128E9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1197-684B-447D-A7E6-C11BF213A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EBB3-86FF-484A-B04A-5F4ADBAAF3D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7584-2827-4214-9AE6-05309952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1704C67-0FCA-45B3-9FF5-0FF2EF78CA8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153E15B-8D56-44E5-88B5-0B53C47D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22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572" y="3573016"/>
            <a:ext cx="8424936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Сложение и вычитание десятичных дробей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C:\Users\Ольга\Desktop\ШЕВЧЕНКО ОА\анимации\proffes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3714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66850" y="5495925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414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д) 78,252 – 4,69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1673225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78,252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1790700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7050" y="2206625"/>
            <a:ext cx="184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4,69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19250" y="2852738"/>
            <a:ext cx="15843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47813" y="29067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73 562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60575" y="2632075"/>
            <a:ext cx="350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79838" y="1144588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73,562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611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1214 Выполните вычитание: </a:t>
            </a:r>
          </a:p>
        </p:txBody>
      </p:sp>
      <p:sp>
        <p:nvSpPr>
          <p:cNvPr id="25612" name="TextBox 28"/>
          <p:cNvSpPr txBox="1">
            <a:spLocks noChangeArrowheads="1"/>
          </p:cNvSpPr>
          <p:nvPr/>
        </p:nvSpPr>
        <p:spPr bwMode="auto">
          <a:xfrm>
            <a:off x="647700" y="3595688"/>
            <a:ext cx="2871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е) 6,6 – 5,99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03350" y="4221163"/>
            <a:ext cx="3097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6,6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403350" y="4797425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5,99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8713" y="4398963"/>
            <a:ext cx="43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cxnSp>
        <p:nvCxnSpPr>
          <p:cNvPr id="33" name="Прямая соединительная линия 32"/>
          <p:cNvCxnSpPr>
            <a:endCxn id="31" idx="2"/>
          </p:cNvCxnSpPr>
          <p:nvPr/>
        </p:nvCxnSpPr>
        <p:spPr>
          <a:xfrm>
            <a:off x="1466850" y="5443538"/>
            <a:ext cx="10175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44675" y="5470525"/>
            <a:ext cx="94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61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68463" y="5229225"/>
            <a:ext cx="35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44838" y="3595688"/>
            <a:ext cx="2881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0,61  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73363" y="2206625"/>
            <a:ext cx="86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90738" y="4224338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pic>
        <p:nvPicPr>
          <p:cNvPr id="25622" name="Picture 2" descr="C:\Users\Ольга\Desktop\ШЕВЧЕНКО ОА\анимации\day_dreaming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1406525"/>
            <a:ext cx="37433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9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2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2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3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3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30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6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  <p:bldP spid="10" grpId="0"/>
      <p:bldP spid="12" grpId="0"/>
      <p:bldP spid="22" grpId="0"/>
      <p:bldP spid="24" grpId="0"/>
      <p:bldP spid="26" grpId="0"/>
      <p:bldP spid="30" grpId="0"/>
      <p:bldP spid="31" grpId="0"/>
      <p:bldP spid="32" grpId="0"/>
      <p:bldP spid="34" grpId="0"/>
      <p:bldP spid="35" grpId="0"/>
      <p:bldP spid="36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61975" y="1044575"/>
            <a:ext cx="62277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I </a:t>
            </a:r>
            <a:r>
              <a:rPr lang="ru-RU" sz="2800">
                <a:latin typeface="Comic Sans MS" pitchFamily="66" charset="0"/>
              </a:rPr>
              <a:t>тракторист – 13,8 га, на 4,7 га </a:t>
            </a:r>
            <a:r>
              <a:rPr lang="en-US" sz="4000">
                <a:latin typeface="Comic Sans MS" pitchFamily="66" charset="0"/>
              </a:rPr>
              <a:t>&lt;</a:t>
            </a:r>
          </a:p>
          <a:p>
            <a:r>
              <a:rPr lang="en-US" sz="2800">
                <a:latin typeface="Comic Sans MS" pitchFamily="66" charset="0"/>
              </a:rPr>
              <a:t>II </a:t>
            </a:r>
            <a:r>
              <a:rPr lang="ru-RU" sz="2800">
                <a:latin typeface="Comic Sans MS" pitchFamily="66" charset="0"/>
              </a:rPr>
              <a:t>тракторист - ? га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7413" y="2257425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1)     13,8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5575" y="2354263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8175" y="2708275"/>
            <a:ext cx="1839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4,7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7525" y="3232150"/>
            <a:ext cx="765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63713" y="3257550"/>
            <a:ext cx="1900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18 5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51050" y="3073400"/>
            <a:ext cx="352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633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1216 Задача: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00113" y="38338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2)     13,8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87525" y="4357688"/>
            <a:ext cx="1196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18,5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76375" y="40036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omic Sans MS" pitchFamily="66" charset="0"/>
              </a:rPr>
              <a:t>+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855788" y="4881563"/>
            <a:ext cx="814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31963" y="4945063"/>
            <a:ext cx="176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32 3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43125" y="4802188"/>
            <a:ext cx="350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891088" y="1435100"/>
            <a:ext cx="2073275" cy="508000"/>
            <a:chOff x="6141444" y="1577403"/>
            <a:chExt cx="1721220" cy="626701"/>
          </a:xfrm>
        </p:grpSpPr>
        <p:sp>
          <p:nvSpPr>
            <p:cNvPr id="9" name="Дуга 8"/>
            <p:cNvSpPr/>
            <p:nvPr/>
          </p:nvSpPr>
          <p:spPr>
            <a:xfrm>
              <a:off x="6948019" y="1577403"/>
              <a:ext cx="914645" cy="626701"/>
            </a:xfrm>
            <a:prstGeom prst="arc">
              <a:avLst>
                <a:gd name="adj1" fmla="val 16200000"/>
                <a:gd name="adj2" fmla="val 495796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6141444" y="2204104"/>
              <a:ext cx="1349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авая фигурная скобка 16"/>
          <p:cNvSpPr/>
          <p:nvPr/>
        </p:nvSpPr>
        <p:spPr>
          <a:xfrm>
            <a:off x="6964363" y="1244600"/>
            <a:ext cx="577850" cy="769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99350" y="1244600"/>
            <a:ext cx="10937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Comic Sans MS" pitchFamily="66" charset="0"/>
              </a:rPr>
              <a:t> ? га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84450" y="3232150"/>
            <a:ext cx="355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(га) </a:t>
            </a:r>
            <a:r>
              <a:rPr lang="en-US" sz="2800">
                <a:latin typeface="Comic Sans MS" pitchFamily="66" charset="0"/>
              </a:rPr>
              <a:t>II </a:t>
            </a:r>
            <a:r>
              <a:rPr lang="ru-RU" sz="2800">
                <a:latin typeface="Comic Sans MS" pitchFamily="66" charset="0"/>
              </a:rPr>
              <a:t>тракт.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670175" y="4849813"/>
            <a:ext cx="384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(га) оба тракт.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1975" y="5473700"/>
            <a:ext cx="8031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latin typeface="Comic Sans MS" pitchFamily="66" charset="0"/>
              </a:rPr>
              <a:t>Ответ: </a:t>
            </a:r>
            <a:r>
              <a:rPr lang="ru-RU" sz="2800">
                <a:latin typeface="Comic Sans MS" pitchFamily="66" charset="0"/>
              </a:rPr>
              <a:t>32,3 гектара земли вспахали оба </a:t>
            </a:r>
          </a:p>
          <a:p>
            <a:r>
              <a:rPr lang="ru-RU" sz="2800">
                <a:latin typeface="Comic Sans MS" pitchFamily="66" charset="0"/>
              </a:rPr>
              <a:t>                                                     тракториста.</a:t>
            </a:r>
          </a:p>
        </p:txBody>
      </p:sp>
      <p:pic>
        <p:nvPicPr>
          <p:cNvPr id="26646" name="Picture 2" descr="C:\Users\Ольга\Desktop\ШЕВЧЕНКО ОА\анимации\01cd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2387600"/>
            <a:ext cx="2501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1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3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4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9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2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4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400"/>
                            </p:stCondLst>
                            <p:childTnLst>
                              <p:par>
                                <p:cTn id="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6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10" grpId="0"/>
      <p:bldP spid="12" grpId="0"/>
      <p:bldP spid="22" grpId="0"/>
      <p:bldP spid="24" grpId="0"/>
      <p:bldP spid="30" grpId="0"/>
      <p:bldP spid="31" grpId="0"/>
      <p:bldP spid="32" grpId="0"/>
      <p:bldP spid="34" grpId="0"/>
      <p:bldP spid="35" grpId="0"/>
      <p:bldP spid="17" grpId="0" animBg="1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2338" y="1108075"/>
            <a:ext cx="62277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Провод – 30 м</a:t>
            </a:r>
            <a:endParaRPr lang="en-US" sz="4000">
              <a:latin typeface="Comic Sans MS" pitchFamily="66" charset="0"/>
            </a:endParaRPr>
          </a:p>
          <a:p>
            <a:r>
              <a:rPr lang="ru-RU" sz="2800">
                <a:latin typeface="Comic Sans MS" pitchFamily="66" charset="0"/>
              </a:rPr>
              <a:t>Отрезали – 4,75 м</a:t>
            </a:r>
          </a:p>
          <a:p>
            <a:r>
              <a:rPr lang="ru-RU" sz="2800">
                <a:latin typeface="Comic Sans MS" pitchFamily="66" charset="0"/>
              </a:rPr>
              <a:t>Осталось - ? 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0638" y="2636838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30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2500" y="2735263"/>
            <a:ext cx="433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omic Sans MS" pitchFamily="66" charset="0"/>
              </a:rPr>
              <a:t>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9563" y="3106738"/>
            <a:ext cx="1839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4,75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76375" y="3762375"/>
            <a:ext cx="1146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58888" y="3765550"/>
            <a:ext cx="190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25 25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63713" y="2378075"/>
            <a:ext cx="352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657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1217 Задача: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52600" y="3489325"/>
            <a:ext cx="350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00338" y="3789363"/>
            <a:ext cx="3557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(м) осталось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52500" y="4652963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latin typeface="Comic Sans MS" pitchFamily="66" charset="0"/>
              </a:rPr>
              <a:t>Ответ:  </a:t>
            </a:r>
            <a:r>
              <a:rPr lang="ru-RU" sz="2800">
                <a:latin typeface="Comic Sans MS" pitchFamily="66" charset="0"/>
              </a:rPr>
              <a:t>25,25 м провода осталось в куске.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66913" y="2636838"/>
            <a:ext cx="865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pic>
        <p:nvPicPr>
          <p:cNvPr id="27662" name="Picture 2" descr="C:\Users\Ольга\Desktop\ШЕВЧЕНКО ОА\анимации\wir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108075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8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10" grpId="0"/>
      <p:bldP spid="12" grpId="0"/>
      <p:bldP spid="22" grpId="0"/>
      <p:bldP spid="24" grpId="0"/>
      <p:bldP spid="35" grpId="0"/>
      <p:bldP spid="41" grpId="0"/>
      <p:bldP spid="4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20914"/>
            <a:ext cx="7102008" cy="707886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Домашнее задание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475" y="1628775"/>
            <a:ext cx="6767513" cy="3387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Учебник п. 32 стр. 65 </a:t>
            </a:r>
          </a:p>
          <a:p>
            <a:pPr>
              <a:lnSpc>
                <a:spcPct val="150000"/>
              </a:lnSpc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№ 1255(а-в),</a:t>
            </a:r>
          </a:p>
          <a:p>
            <a:pPr>
              <a:lnSpc>
                <a:spcPct val="150000"/>
              </a:lnSpc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1256(а-е),</a:t>
            </a:r>
          </a:p>
          <a:p>
            <a:pPr>
              <a:lnSpc>
                <a:spcPct val="150000"/>
              </a:lnSpc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1258</a:t>
            </a:r>
          </a:p>
        </p:txBody>
      </p:sp>
      <p:pic>
        <p:nvPicPr>
          <p:cNvPr id="28675" name="Picture 2" descr="C:\Users\Ольга\Desktop\ШЕВЧЕНКО ОА\анимации\b63ec28e4af1a478cd73eba62fddc053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708275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400" y="692150"/>
            <a:ext cx="7704138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mic Sans MS" pitchFamily="66" charset="0"/>
              </a:rPr>
              <a:t>Урок закончен ! Можно отдыхать !</a:t>
            </a: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C:\Users\Ольга\Desktop\ШЕВЧЕНКО ОА\анимации\0_ab68a_2056c622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25" y="2852738"/>
            <a:ext cx="222726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Ольга\Desktop\ШЕВЧЕНКО ОА\анимации\0_ab671_d5aacbb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44675"/>
            <a:ext cx="27352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Ольга\Desktop\ШЕВЧЕНКО ОА\анимации\0_ab672_3a9e36e0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88" y="2205038"/>
            <a:ext cx="21145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Ольга\Desktop\ШЕВЧЕНКО ОА\анимации\92717600_0_8e2d2_233cfc4b_XL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8738" y="3454400"/>
            <a:ext cx="20986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692150"/>
            <a:ext cx="77057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Добрый день!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Тема сегодняшнего урока  «Сложение и вычитание десятичных дробей».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Слайды данной презентации надо просмотреть (до конца)   и записать всю информацию в классную тетрадь.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Переход к другому слайду надо осуществлять после появления в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фиолетовом прямоугольнике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«ЖМИ дальше»  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8027988" y="692150"/>
            <a:ext cx="288925" cy="30972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425" y="4724400"/>
            <a:ext cx="77041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Чего ждёшь? Переходи к следующему слайду –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«ЖМИ дальше»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000" dirty="0">
                <a:latin typeface="Comic Sans MS" pitchFamily="66" charset="0"/>
              </a:rPr>
              <a:t>уже появилось!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1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1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1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188" y="765175"/>
            <a:ext cx="77057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Перед объяснением нового материала хочу напомнить правило со страницы 60 учебника: «Если в конце десятичной дроби приписать нуль или отбросить нуль, то получится дробь, равная данной».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Пример: </a:t>
            </a:r>
            <a:r>
              <a:rPr lang="ru-RU" sz="2800" dirty="0">
                <a:latin typeface="Comic Sans MS" pitchFamily="66" charset="0"/>
              </a:rPr>
              <a:t>27,5 = 27,5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ru-RU" sz="2800" dirty="0">
                <a:latin typeface="Comic Sans MS" pitchFamily="66" charset="0"/>
              </a:rPr>
              <a:t> = 27,5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           0,87 = 0,87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ru-RU" sz="2800" dirty="0">
                <a:latin typeface="Comic Sans MS" pitchFamily="66" charset="0"/>
              </a:rPr>
              <a:t> = 0,87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          141 = 141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ru-RU" sz="2800" dirty="0">
                <a:latin typeface="Comic Sans MS" pitchFamily="66" charset="0"/>
              </a:rPr>
              <a:t> = 141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           60 = 60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ru-RU" sz="2800" dirty="0">
                <a:latin typeface="Comic Sans MS" pitchFamily="66" charset="0"/>
              </a:rPr>
              <a:t> = 60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1" name="Picture 2" descr="C:\Users\Ольга\Desktop\ШЕВЧЕНКО ОА\анимации\0_a1f3a_533483d3_orig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67400" y="2636838"/>
            <a:ext cx="2714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8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5325" y="1330325"/>
            <a:ext cx="770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Чтобы сложить или вычесть десятичные дроби, нужно: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638175" y="806450"/>
            <a:ext cx="789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3,7 + 2,651 =                3,7 – 2,651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175" y="1709738"/>
            <a:ext cx="789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1) Записать их друг под другом так, чтобы запятая была записана под запятой;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82750" y="2609850"/>
            <a:ext cx="115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3,7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5675" y="2643188"/>
            <a:ext cx="11525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3,7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8888" y="2852738"/>
            <a:ext cx="433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omic Sans MS" pitchFamily="66" charset="0"/>
              </a:rPr>
              <a:t>+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00563" y="2828925"/>
            <a:ext cx="43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omic Sans MS" pitchFamily="66" charset="0"/>
              </a:rPr>
              <a:t>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2275" y="3113088"/>
            <a:ext cx="1647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2,651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7900" y="3141663"/>
            <a:ext cx="16478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2,651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3875" y="3825875"/>
            <a:ext cx="1444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02200" y="3825875"/>
            <a:ext cx="1444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8175" y="4797425"/>
            <a:ext cx="789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2) Уравнять  в этих дробях количество знаков после запятой;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51100" y="2597150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8625" y="2636838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5788" y="5232400"/>
            <a:ext cx="798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3) Выполнить сложение или вычитание не обращая внимания на запятую;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5788" y="5940425"/>
            <a:ext cx="790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4) Поставить в ответе запятую под запятой в данных дробях.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66875" y="3852863"/>
            <a:ext cx="1647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6 351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68863" y="3854450"/>
            <a:ext cx="1647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1 049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08175" y="3657600"/>
            <a:ext cx="35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84763" y="3659188"/>
            <a:ext cx="35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43213" y="806450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6,351                  1,049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8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9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6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6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6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9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2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9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370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а) 0,769 + 42,389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1673225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0,769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1790700"/>
            <a:ext cx="433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2225" y="2206625"/>
            <a:ext cx="1839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42,389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98588" y="2870200"/>
            <a:ext cx="1444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68538" y="4221163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03338" y="29067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43 158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71650" y="2622550"/>
            <a:ext cx="352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67175" y="11303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43,158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1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1213 Выполните сложение: </a:t>
            </a:r>
          </a:p>
        </p:txBody>
      </p:sp>
      <p:sp>
        <p:nvSpPr>
          <p:cNvPr id="20492" name="TextBox 28"/>
          <p:cNvSpPr txBox="1">
            <a:spLocks noChangeArrowheads="1"/>
          </p:cNvSpPr>
          <p:nvPr/>
        </p:nvSpPr>
        <p:spPr bwMode="auto">
          <a:xfrm>
            <a:off x="647700" y="3595688"/>
            <a:ext cx="2979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б) 5,8 + 22,191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19250" y="4221163"/>
            <a:ext cx="88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5,8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31913" y="47974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22,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19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8713" y="4292600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6850" y="5443538"/>
            <a:ext cx="1446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76363" y="54594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27 991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20863" y="5241925"/>
            <a:ext cx="35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92500" y="3595688"/>
            <a:ext cx="1584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27,991    </a:t>
            </a:r>
          </a:p>
        </p:txBody>
      </p:sp>
      <p:pic>
        <p:nvPicPr>
          <p:cNvPr id="20500" name="Picture 2" descr="C:\Users\Ольга\Desktop\ШЕВЧЕНКО ОА\анимации\3877620-61ea758aa1885f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51500" y="1878013"/>
            <a:ext cx="2889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8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3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3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8" grpId="0"/>
      <p:bldP spid="22" grpId="0"/>
      <p:bldP spid="24" grpId="0"/>
      <p:bldP spid="26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370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в) 95,381 + 3,219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8425" y="1673225"/>
            <a:ext cx="2195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95,381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1878013"/>
            <a:ext cx="433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9563" y="2205038"/>
            <a:ext cx="1839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3,2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19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41450" y="2870200"/>
            <a:ext cx="15462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3338" y="4813300"/>
            <a:ext cx="86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03338" y="29067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98 600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44675" y="2630488"/>
            <a:ext cx="3508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24300" y="110807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98,600 = 98,6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1213 Выполните сложение: </a:t>
            </a:r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647700" y="3595688"/>
            <a:ext cx="4716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г) 8,9021 + 0,68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19250" y="4221163"/>
            <a:ext cx="1692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8,9021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95438" y="4797425"/>
            <a:ext cx="1411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0,68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58888" y="4437063"/>
            <a:ext cx="433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681163" y="5459413"/>
            <a:ext cx="1568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19250" y="5519738"/>
            <a:ext cx="1900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9 5821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20863" y="5241925"/>
            <a:ext cx="35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92538" y="3595688"/>
            <a:ext cx="1584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9,5821    </a:t>
            </a:r>
          </a:p>
        </p:txBody>
      </p:sp>
      <p:pic>
        <p:nvPicPr>
          <p:cNvPr id="21524" name="Picture 2" descr="C:\Users\Ольга\Desktop\ШЕВЧЕНКО ОА\анимации\f453746e8dd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4375"/>
            <a:ext cx="3371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9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3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7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7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2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8" grpId="0"/>
      <p:bldP spid="22" grpId="0"/>
      <p:bldP spid="24" grpId="0"/>
      <p:bldP spid="26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24300" y="2565400"/>
            <a:ext cx="169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13,75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370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д) 2,7 + 1,35 + 0,8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888" y="2565400"/>
            <a:ext cx="2195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2,7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088" y="2955925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2225" y="3068638"/>
            <a:ext cx="1839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,35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913" y="4221163"/>
            <a:ext cx="12033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87938" y="2559050"/>
            <a:ext cx="636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6988" y="4300538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4 85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76375" y="4108450"/>
            <a:ext cx="35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86225" y="1108075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4,85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1213 Выполните сложение: </a:t>
            </a:r>
          </a:p>
        </p:txBody>
      </p:sp>
      <p:sp>
        <p:nvSpPr>
          <p:cNvPr id="22541" name="TextBox 28"/>
          <p:cNvSpPr txBox="1">
            <a:spLocks noChangeArrowheads="1"/>
          </p:cNvSpPr>
          <p:nvPr/>
        </p:nvSpPr>
        <p:spPr bwMode="auto">
          <a:xfrm>
            <a:off x="647700" y="1717675"/>
            <a:ext cx="4068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е) 13,75 + 8,2 + 0,115 =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40200" y="3068638"/>
            <a:ext cx="1411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8,2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73450" y="2924175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+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981450" y="4210050"/>
            <a:ext cx="1568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51275" y="4246563"/>
            <a:ext cx="2405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22 065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56100" y="4089400"/>
            <a:ext cx="35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00563" y="1687513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22,065  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58888" y="3573463"/>
            <a:ext cx="219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0,8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25638" y="2565400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79613" y="3573463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40200" y="3563938"/>
            <a:ext cx="202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0,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87900" y="3070225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00</a:t>
            </a:r>
          </a:p>
        </p:txBody>
      </p:sp>
      <p:pic>
        <p:nvPicPr>
          <p:cNvPr id="22553" name="Picture 2" descr="C:\Users\Ольга\Desktop\ШЕВЧЕНКО ОА\анимации\402-boydreamgr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3378200"/>
            <a:ext cx="2260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3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7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9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6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6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7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7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1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1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6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10" grpId="0"/>
      <p:bldP spid="12" grpId="0"/>
      <p:bldP spid="18" grpId="0"/>
      <p:bldP spid="22" grpId="0"/>
      <p:bldP spid="24" grpId="0"/>
      <p:bldP spid="26" grpId="0"/>
      <p:bldP spid="31" grpId="0"/>
      <p:bldP spid="32" grpId="0"/>
      <p:bldP spid="34" grpId="0"/>
      <p:bldP spid="35" grpId="0"/>
      <p:bldP spid="36" grpId="0"/>
      <p:bldP spid="21" grpId="0"/>
      <p:bldP spid="23" grpId="0"/>
      <p:bldP spid="25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248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а) 9,4 – 7,3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1673225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9,4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1790700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9563" y="2206625"/>
            <a:ext cx="183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7,3</a:t>
            </a:r>
          </a:p>
        </p:txBody>
      </p:sp>
      <p:cxnSp>
        <p:nvCxnSpPr>
          <p:cNvPr id="15" name="Прямая соединительная линия 14"/>
          <p:cNvCxnSpPr>
            <a:endCxn id="12" idx="2"/>
          </p:cNvCxnSpPr>
          <p:nvPr/>
        </p:nvCxnSpPr>
        <p:spPr>
          <a:xfrm>
            <a:off x="1619250" y="2852738"/>
            <a:ext cx="8810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92263" y="29067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 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44675" y="2622550"/>
            <a:ext cx="350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33688" y="11303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2,1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1214 Выполните вычитание: 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647700" y="3595688"/>
            <a:ext cx="2979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б) 16,78 – 5,48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03350" y="4221163"/>
            <a:ext cx="3097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16,78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19250" y="4797425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5,48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8713" y="4398963"/>
            <a:ext cx="43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6850" y="5443538"/>
            <a:ext cx="1446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47800" y="5459413"/>
            <a:ext cx="1900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1 30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44675" y="5241925"/>
            <a:ext cx="35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92500" y="3595688"/>
            <a:ext cx="2879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11,30 = 11,3    </a:t>
            </a:r>
          </a:p>
        </p:txBody>
      </p:sp>
      <p:pic>
        <p:nvPicPr>
          <p:cNvPr id="23571" name="Picture 2" descr="C:\Users\Ольга\Desktop\ШЕВЧЕНКО ОА\анимации\3877620-61ea758aa1885f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84888" y="2790825"/>
            <a:ext cx="28876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9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2" grpId="0"/>
      <p:bldP spid="24" grpId="0"/>
      <p:bldP spid="26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647700" y="1144588"/>
            <a:ext cx="313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в) 7,79 – 3,79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1673225"/>
            <a:ext cx="165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7,79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1790700"/>
            <a:ext cx="43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47813" y="2206625"/>
            <a:ext cx="183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3,79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19250" y="2852738"/>
            <a:ext cx="1081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47813" y="2906713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4 00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63713" y="2622550"/>
            <a:ext cx="352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48038" y="1108075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4,00 = 4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56" y="0"/>
            <a:ext cx="357521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ЖМИ дальше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586" name="TextBox 27"/>
          <p:cNvSpPr txBox="1">
            <a:spLocks noChangeArrowheads="1"/>
          </p:cNvSpPr>
          <p:nvPr/>
        </p:nvSpPr>
        <p:spPr bwMode="auto">
          <a:xfrm>
            <a:off x="534988" y="584200"/>
            <a:ext cx="618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№ 1214 Выполните вычитание: </a:t>
            </a:r>
          </a:p>
        </p:txBody>
      </p:sp>
      <p:sp>
        <p:nvSpPr>
          <p:cNvPr id="24587" name="TextBox 28"/>
          <p:cNvSpPr txBox="1">
            <a:spLocks noChangeArrowheads="1"/>
          </p:cNvSpPr>
          <p:nvPr/>
        </p:nvSpPr>
        <p:spPr bwMode="auto">
          <a:xfrm>
            <a:off x="647700" y="3595688"/>
            <a:ext cx="2555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г) 11,1 – 2,8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03350" y="4221163"/>
            <a:ext cx="3097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1,</a:t>
            </a:r>
            <a:r>
              <a:rPr lang="ru-RU" sz="8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3600">
                <a:latin typeface="Comic Sans MS" pitchFamily="66" charset="0"/>
              </a:rPr>
              <a:t>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19250" y="4797425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2,8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8713" y="4398963"/>
            <a:ext cx="43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entury Gothic" pitchFamily="34" charset="0"/>
              </a:rPr>
              <a:t>-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6850" y="5443538"/>
            <a:ext cx="10001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19250" y="5459413"/>
            <a:ext cx="1900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8 3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44675" y="5241925"/>
            <a:ext cx="35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51163" y="3595688"/>
            <a:ext cx="2881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8,3    </a:t>
            </a:r>
          </a:p>
        </p:txBody>
      </p:sp>
      <p:pic>
        <p:nvPicPr>
          <p:cNvPr id="24595" name="Picture 2" descr="C:\Users\Ольга\Desktop\ШЕВЧЕНКО ОА\анимации\dog_cheating_cat_school_test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30788" y="2319338"/>
            <a:ext cx="31702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8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1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3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2" grpId="0"/>
      <p:bldP spid="24" grpId="0"/>
      <p:bldP spid="26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285</TotalTime>
  <Words>354</Words>
  <Application>Microsoft Office PowerPoint</Application>
  <PresentationFormat>Экран (4:3)</PresentationFormat>
  <Paragraphs>168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Century Gothic</vt:lpstr>
      <vt:lpstr>Arial</vt:lpstr>
      <vt:lpstr>Wingdings 2</vt:lpstr>
      <vt:lpstr>Calibri</vt:lpstr>
      <vt:lpstr>Comic Sans MS</vt:lpstr>
      <vt:lpstr>Остин</vt:lpstr>
      <vt:lpstr>Остин</vt:lpstr>
      <vt:lpstr>Остин</vt:lpstr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228</cp:revision>
  <dcterms:created xsi:type="dcterms:W3CDTF">2014-03-09T06:48:16Z</dcterms:created>
  <dcterms:modified xsi:type="dcterms:W3CDTF">2015-01-15T15:11:07Z</dcterms:modified>
</cp:coreProperties>
</file>