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96" r:id="rId2"/>
    <p:sldId id="280" r:id="rId3"/>
    <p:sldId id="281" r:id="rId4"/>
    <p:sldId id="282" r:id="rId5"/>
    <p:sldId id="283" r:id="rId6"/>
    <p:sldId id="284" r:id="rId7"/>
    <p:sldId id="285" r:id="rId8"/>
    <p:sldId id="287" r:id="rId9"/>
    <p:sldId id="286" r:id="rId10"/>
    <p:sldId id="291" r:id="rId11"/>
    <p:sldId id="292" r:id="rId12"/>
    <p:sldId id="293" r:id="rId13"/>
    <p:sldId id="294" r:id="rId14"/>
    <p:sldId id="288" r:id="rId15"/>
    <p:sldId id="295" r:id="rId16"/>
    <p:sldId id="256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BF1B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A36FD3-38D3-4F4B-B730-D00A1009BBE5}" type="datetimeFigureOut">
              <a:rPr lang="ru-RU" smtClean="0"/>
              <a:pPr/>
              <a:t>07.12.2014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8B1233-5E23-4A06-AA6B-A387A22EDE8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8B1233-5E23-4A06-AA6B-A387A22EDE8D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56E48-4FA6-4D21-B717-BED867635596}" type="datetimeFigureOut">
              <a:rPr lang="ru-RU" smtClean="0"/>
              <a:pPr/>
              <a:t>07.12.2014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F52FB-6352-40CA-8B80-3E8539A6F0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56E48-4FA6-4D21-B717-BED867635596}" type="datetimeFigureOut">
              <a:rPr lang="ru-RU" smtClean="0"/>
              <a:pPr/>
              <a:t>07.12.2014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F52FB-6352-40CA-8B80-3E8539A6F0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56E48-4FA6-4D21-B717-BED867635596}" type="datetimeFigureOut">
              <a:rPr lang="ru-RU" smtClean="0"/>
              <a:pPr/>
              <a:t>07.12.2014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F52FB-6352-40CA-8B80-3E8539A6F0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56E48-4FA6-4D21-B717-BED867635596}" type="datetimeFigureOut">
              <a:rPr lang="ru-RU" smtClean="0"/>
              <a:pPr/>
              <a:t>07.12.2014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F52FB-6352-40CA-8B80-3E8539A6F0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56E48-4FA6-4D21-B717-BED867635596}" type="datetimeFigureOut">
              <a:rPr lang="ru-RU" smtClean="0"/>
              <a:pPr/>
              <a:t>07.12.2014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F52FB-6352-40CA-8B80-3E8539A6F0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56E48-4FA6-4D21-B717-BED867635596}" type="datetimeFigureOut">
              <a:rPr lang="ru-RU" smtClean="0"/>
              <a:pPr/>
              <a:t>07.12.2014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F52FB-6352-40CA-8B80-3E8539A6F0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56E48-4FA6-4D21-B717-BED867635596}" type="datetimeFigureOut">
              <a:rPr lang="ru-RU" smtClean="0"/>
              <a:pPr/>
              <a:t>07.12.2014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F52FB-6352-40CA-8B80-3E8539A6F0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56E48-4FA6-4D21-B717-BED867635596}" type="datetimeFigureOut">
              <a:rPr lang="ru-RU" smtClean="0"/>
              <a:pPr/>
              <a:t>07.12.2014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F52FB-6352-40CA-8B80-3E8539A6F0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56E48-4FA6-4D21-B717-BED867635596}" type="datetimeFigureOut">
              <a:rPr lang="ru-RU" smtClean="0"/>
              <a:pPr/>
              <a:t>07.12.2014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F52FB-6352-40CA-8B80-3E8539A6F0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56E48-4FA6-4D21-B717-BED867635596}" type="datetimeFigureOut">
              <a:rPr lang="ru-RU" smtClean="0"/>
              <a:pPr/>
              <a:t>07.12.2014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F52FB-6352-40CA-8B80-3E8539A6F0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56E48-4FA6-4D21-B717-BED867635596}" type="datetimeFigureOut">
              <a:rPr lang="ru-RU" smtClean="0"/>
              <a:pPr/>
              <a:t>07.12.2014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F52FB-6352-40CA-8B80-3E8539A6F0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A56E48-4FA6-4D21-B717-BED867635596}" type="datetimeFigureOut">
              <a:rPr lang="ru-RU" smtClean="0"/>
              <a:pPr/>
              <a:t>07.12.2014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AF52FB-6352-40CA-8B80-3E8539A6F04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700808"/>
            <a:ext cx="8964488" cy="2785864"/>
          </a:xfrm>
        </p:spPr>
        <p:txBody>
          <a:bodyPr>
            <a:noAutofit/>
          </a:bodyPr>
          <a:lstStyle/>
          <a:p>
            <a:r>
              <a:rPr lang="ru-RU" sz="6600" b="1" dirty="0" smtClean="0">
                <a:solidFill>
                  <a:srgbClr val="0070C0"/>
                </a:solidFill>
                <a:latin typeface="Monotype Corsiva" pitchFamily="66" charset="0"/>
              </a:rPr>
              <a:t>«Мыслить ясно – </a:t>
            </a:r>
          </a:p>
          <a:p>
            <a:pPr algn="just"/>
            <a:r>
              <a:rPr lang="ru-RU" sz="6600" b="1" dirty="0" smtClean="0">
                <a:solidFill>
                  <a:srgbClr val="0070C0"/>
                </a:solidFill>
                <a:latin typeface="Monotype Corsiva" pitchFamily="66" charset="0"/>
              </a:rPr>
              <a:t>                  ясно излагать»</a:t>
            </a:r>
            <a:endParaRPr lang="ru-RU" sz="6600" b="1" dirty="0">
              <a:solidFill>
                <a:srgbClr val="0070C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683568" y="2132856"/>
            <a:ext cx="2808312" cy="9144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Лошадь  упала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0"/>
            <a:ext cx="3240360" cy="124705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Скользкая улица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0" y="3789040"/>
            <a:ext cx="2088232" cy="914400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</a:rPr>
              <a:t>глаза</a:t>
            </a:r>
            <a:endParaRPr lang="ru-RU" sz="4400" b="1" dirty="0">
              <a:solidFill>
                <a:srgbClr val="FF0000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627784" y="3645024"/>
            <a:ext cx="2880320" cy="127444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  <a:t>Тоска выплеснулась</a:t>
            </a:r>
            <a:endParaRPr lang="ru-RU" sz="32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Параллелограмм 6"/>
          <p:cNvSpPr/>
          <p:nvPr/>
        </p:nvSpPr>
        <p:spPr>
          <a:xfrm>
            <a:off x="0" y="5733256"/>
            <a:ext cx="2483768" cy="914400"/>
          </a:xfrm>
          <a:prstGeom prst="parallelogram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Зеваки смеются</a:t>
            </a:r>
            <a:endParaRPr lang="ru-RU" sz="3200" b="1" dirty="0"/>
          </a:p>
        </p:txBody>
      </p:sp>
      <p:sp>
        <p:nvSpPr>
          <p:cNvPr id="8" name="Равнобедренный треугольник 7"/>
          <p:cNvSpPr/>
          <p:nvPr/>
        </p:nvSpPr>
        <p:spPr>
          <a:xfrm>
            <a:off x="2843808" y="5373216"/>
            <a:ext cx="2592288" cy="1296144"/>
          </a:xfrm>
          <a:prstGeom prst="triangle">
            <a:avLst/>
          </a:prstGeom>
          <a:solidFill>
            <a:srgbClr val="FFFF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7200" b="1" dirty="0" smtClean="0">
                <a:solidFill>
                  <a:srgbClr val="C00000"/>
                </a:solidFill>
              </a:rPr>
              <a:t>я</a:t>
            </a:r>
            <a:endParaRPr lang="ru-RU" sz="7200" b="1" dirty="0">
              <a:solidFill>
                <a:srgbClr val="C00000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283968" y="260648"/>
            <a:ext cx="2592288" cy="914400"/>
          </a:xfrm>
          <a:prstGeom prst="roundRect">
            <a:avLst/>
          </a:prstGeom>
          <a:solidFill>
            <a:srgbClr val="1BF1B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</a:rPr>
              <a:t>Стоило жить!</a:t>
            </a:r>
            <a:endParaRPr lang="ru-RU" sz="36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2" name="Двойная стрелка вверх/вниз 11"/>
          <p:cNvSpPr/>
          <p:nvPr/>
        </p:nvSpPr>
        <p:spPr>
          <a:xfrm>
            <a:off x="7452320" y="692696"/>
            <a:ext cx="1691680" cy="5544616"/>
          </a:xfrm>
          <a:prstGeom prst="upDownArrow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wordArtVert" rtlCol="0" anchor="ctr"/>
          <a:lstStyle/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</a:rPr>
              <a:t>Хорошее отношение</a:t>
            </a:r>
            <a:endParaRPr lang="ru-RU" sz="28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3" name="Блок-схема: подготовка 12"/>
          <p:cNvSpPr/>
          <p:nvPr/>
        </p:nvSpPr>
        <p:spPr>
          <a:xfrm>
            <a:off x="7740352" y="0"/>
            <a:ext cx="1060704" cy="612648"/>
          </a:xfrm>
          <a:prstGeom prst="flowChartPreparatio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</a:rPr>
              <a:t>?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14" name="Блок-схема: подготовка 13"/>
          <p:cNvSpPr/>
          <p:nvPr/>
        </p:nvSpPr>
        <p:spPr>
          <a:xfrm>
            <a:off x="7740352" y="6245352"/>
            <a:ext cx="1060704" cy="612648"/>
          </a:xfrm>
          <a:prstGeom prst="flowChartPreparatio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</a:rPr>
              <a:t>?</a:t>
            </a:r>
            <a:endParaRPr lang="ru-RU" sz="4000" b="1" dirty="0">
              <a:solidFill>
                <a:srgbClr val="FF0000"/>
              </a:solidFill>
            </a:endParaRPr>
          </a:p>
        </p:txBody>
      </p:sp>
      <p:cxnSp>
        <p:nvCxnSpPr>
          <p:cNvPr id="16" name="Прямая со стрелкой 15"/>
          <p:cNvCxnSpPr>
            <a:stCxn id="24" idx="0"/>
          </p:cNvCxnSpPr>
          <p:nvPr/>
        </p:nvCxnSpPr>
        <p:spPr>
          <a:xfrm flipH="1" flipV="1">
            <a:off x="3563888" y="2708920"/>
            <a:ext cx="3024336" cy="864096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2555776" y="5229200"/>
            <a:ext cx="792088" cy="79208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flipV="1">
            <a:off x="1403648" y="5229200"/>
            <a:ext cx="360040" cy="43204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flipV="1">
            <a:off x="3563888" y="1268760"/>
            <a:ext cx="1944216" cy="1368152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2051720" y="3140968"/>
            <a:ext cx="1296144" cy="43204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flipV="1">
            <a:off x="4860032" y="5445224"/>
            <a:ext cx="1440160" cy="504056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>
            <a:off x="1835696" y="1268760"/>
            <a:ext cx="0" cy="79208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flipH="1">
            <a:off x="1259632" y="3140968"/>
            <a:ext cx="720080" cy="576064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Скругленный прямоугольник 23"/>
          <p:cNvSpPr/>
          <p:nvPr/>
        </p:nvSpPr>
        <p:spPr>
          <a:xfrm>
            <a:off x="5940152" y="3573016"/>
            <a:ext cx="1296144" cy="18002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  <a:t>Все мы…</a:t>
            </a:r>
            <a:endParaRPr lang="ru-RU" sz="3200" b="1" dirty="0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>
            <a:off x="7380312" y="548680"/>
            <a:ext cx="0" cy="5976664"/>
          </a:xfrm>
          <a:prstGeom prst="line">
            <a:avLst/>
          </a:prstGeom>
          <a:ln w="571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971600" y="5157192"/>
            <a:ext cx="2448272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 стрелкой 51"/>
          <p:cNvCxnSpPr/>
          <p:nvPr/>
        </p:nvCxnSpPr>
        <p:spPr>
          <a:xfrm>
            <a:off x="3491880" y="620688"/>
            <a:ext cx="792088" cy="0"/>
          </a:xfrm>
          <a:prstGeom prst="straightConnector1">
            <a:avLst/>
          </a:prstGeom>
          <a:ln w="762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683568" y="2132856"/>
            <a:ext cx="2808312" cy="9144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Лошадь  упала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0"/>
            <a:ext cx="3240360" cy="124705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Скользкая улица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0" y="3789040"/>
            <a:ext cx="2088232" cy="914400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</a:rPr>
              <a:t>глаза</a:t>
            </a:r>
            <a:endParaRPr lang="ru-RU" sz="4400" b="1" dirty="0">
              <a:solidFill>
                <a:srgbClr val="FF0000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627784" y="3645024"/>
            <a:ext cx="2880320" cy="127444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  <a:t>Тоска выплеснулась</a:t>
            </a:r>
            <a:endParaRPr lang="ru-RU" sz="32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Параллелограмм 6"/>
          <p:cNvSpPr/>
          <p:nvPr/>
        </p:nvSpPr>
        <p:spPr>
          <a:xfrm>
            <a:off x="0" y="5733256"/>
            <a:ext cx="2483768" cy="914400"/>
          </a:xfrm>
          <a:prstGeom prst="parallelogram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Зеваки смеются</a:t>
            </a:r>
            <a:endParaRPr lang="ru-RU" sz="3200" b="1" dirty="0"/>
          </a:p>
        </p:txBody>
      </p:sp>
      <p:sp>
        <p:nvSpPr>
          <p:cNvPr id="8" name="Равнобедренный треугольник 7"/>
          <p:cNvSpPr/>
          <p:nvPr/>
        </p:nvSpPr>
        <p:spPr>
          <a:xfrm>
            <a:off x="2843808" y="5373216"/>
            <a:ext cx="2592288" cy="1296144"/>
          </a:xfrm>
          <a:prstGeom prst="triangle">
            <a:avLst/>
          </a:prstGeom>
          <a:solidFill>
            <a:srgbClr val="FFFF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7200" b="1" dirty="0" smtClean="0">
                <a:solidFill>
                  <a:srgbClr val="C00000"/>
                </a:solidFill>
              </a:rPr>
              <a:t>я</a:t>
            </a:r>
            <a:endParaRPr lang="ru-RU" sz="7200" b="1" dirty="0">
              <a:solidFill>
                <a:srgbClr val="C00000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283968" y="260648"/>
            <a:ext cx="2592288" cy="914400"/>
          </a:xfrm>
          <a:prstGeom prst="roundRect">
            <a:avLst/>
          </a:prstGeom>
          <a:solidFill>
            <a:srgbClr val="1BF1B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</a:rPr>
              <a:t>Стоило жить!</a:t>
            </a:r>
            <a:endParaRPr lang="ru-RU" sz="36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2" name="Двойная стрелка вверх/вниз 11"/>
          <p:cNvSpPr/>
          <p:nvPr/>
        </p:nvSpPr>
        <p:spPr>
          <a:xfrm>
            <a:off x="7452320" y="692696"/>
            <a:ext cx="1691680" cy="5544616"/>
          </a:xfrm>
          <a:prstGeom prst="upDownArrow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wordArtVert" rtlCol="0" anchor="ctr"/>
          <a:lstStyle/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</a:rPr>
              <a:t>Хорошее отношение</a:t>
            </a:r>
            <a:endParaRPr lang="ru-RU" sz="28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3" name="Блок-схема: подготовка 12"/>
          <p:cNvSpPr/>
          <p:nvPr/>
        </p:nvSpPr>
        <p:spPr>
          <a:xfrm>
            <a:off x="7740352" y="0"/>
            <a:ext cx="1060704" cy="612648"/>
          </a:xfrm>
          <a:prstGeom prst="flowChartPreparatio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</a:rPr>
              <a:t>?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14" name="Блок-схема: подготовка 13"/>
          <p:cNvSpPr/>
          <p:nvPr/>
        </p:nvSpPr>
        <p:spPr>
          <a:xfrm>
            <a:off x="7740352" y="6245352"/>
            <a:ext cx="1060704" cy="612648"/>
          </a:xfrm>
          <a:prstGeom prst="flowChartPreparatio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</a:rPr>
              <a:t>?</a:t>
            </a:r>
            <a:endParaRPr lang="ru-RU" sz="4000" b="1" dirty="0">
              <a:solidFill>
                <a:srgbClr val="FF0000"/>
              </a:solidFill>
            </a:endParaRPr>
          </a:p>
        </p:txBody>
      </p:sp>
      <p:cxnSp>
        <p:nvCxnSpPr>
          <p:cNvPr id="16" name="Прямая со стрелкой 15"/>
          <p:cNvCxnSpPr>
            <a:stCxn id="24" idx="0"/>
          </p:cNvCxnSpPr>
          <p:nvPr/>
        </p:nvCxnSpPr>
        <p:spPr>
          <a:xfrm flipH="1" flipV="1">
            <a:off x="3563888" y="2708920"/>
            <a:ext cx="3024336" cy="864096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2555776" y="5229200"/>
            <a:ext cx="792088" cy="79208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flipV="1">
            <a:off x="1403648" y="5229200"/>
            <a:ext cx="360040" cy="43204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flipV="1">
            <a:off x="3563888" y="1268760"/>
            <a:ext cx="1944216" cy="1368152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2051720" y="3140968"/>
            <a:ext cx="1296144" cy="43204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flipV="1">
            <a:off x="4860032" y="5445224"/>
            <a:ext cx="1440160" cy="504056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>
            <a:off x="1835696" y="1268760"/>
            <a:ext cx="0" cy="79208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flipH="1">
            <a:off x="1259632" y="3140968"/>
            <a:ext cx="720080" cy="576064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Скругленный прямоугольник 23"/>
          <p:cNvSpPr/>
          <p:nvPr/>
        </p:nvSpPr>
        <p:spPr>
          <a:xfrm>
            <a:off x="5940152" y="3573016"/>
            <a:ext cx="1296144" cy="18002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  <a:t>Все мы…</a:t>
            </a:r>
            <a:endParaRPr lang="ru-RU" sz="3200" b="1" dirty="0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>
            <a:off x="7380312" y="548680"/>
            <a:ext cx="0" cy="5976664"/>
          </a:xfrm>
          <a:prstGeom prst="line">
            <a:avLst/>
          </a:prstGeom>
          <a:ln w="571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971600" y="5157192"/>
            <a:ext cx="2448272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 стрелкой 51"/>
          <p:cNvCxnSpPr/>
          <p:nvPr/>
        </p:nvCxnSpPr>
        <p:spPr>
          <a:xfrm>
            <a:off x="3491880" y="620688"/>
            <a:ext cx="792088" cy="0"/>
          </a:xfrm>
          <a:prstGeom prst="straightConnector1">
            <a:avLst/>
          </a:prstGeom>
          <a:ln w="762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Скругленный прямоугольник 24"/>
          <p:cNvSpPr/>
          <p:nvPr/>
        </p:nvSpPr>
        <p:spPr>
          <a:xfrm>
            <a:off x="4283968" y="1340768"/>
            <a:ext cx="3384376" cy="2088232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</a:rPr>
              <a:t>Чтобы</a:t>
            </a:r>
          </a:p>
          <a:p>
            <a:pPr algn="ctr"/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</a:rPr>
              <a:t>Тоже</a:t>
            </a:r>
          </a:p>
          <a:p>
            <a:pPr algn="ctr"/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</a:rPr>
              <a:t>Когда </a:t>
            </a:r>
          </a:p>
          <a:p>
            <a:pPr algn="ctr"/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</a:rPr>
              <a:t>Не только – но и</a:t>
            </a:r>
            <a:endParaRPr lang="ru-RU" sz="32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827584" y="408727"/>
            <a:ext cx="7380312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 всё ей казалось -</a:t>
            </a:r>
            <a:b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она жеребенок,</a:t>
            </a:r>
            <a:b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 стоило жить,</a:t>
            </a:r>
            <a:b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 работать стоило.</a:t>
            </a:r>
            <a:endParaRPr kumimoji="0" lang="ru-RU" sz="60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Содержимое 6" descr="хорошее отношение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68144" y="1778000"/>
            <a:ext cx="3275856" cy="5080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103876"/>
            <a:ext cx="8207896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 всё ей казалось -</a:t>
            </a:r>
            <a:b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она жеребенок,</a:t>
            </a:r>
            <a:b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</a:t>
            </a:r>
            <a: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стоило жить,</a:t>
            </a:r>
            <a:b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</a:t>
            </a:r>
            <a: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работать стоило.</a:t>
            </a:r>
            <a:endParaRPr kumimoji="0" lang="ru-RU" sz="60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3059832" y="2060848"/>
            <a:ext cx="2663825" cy="2016125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>
                <a:solidFill>
                  <a:srgbClr val="FF0000"/>
                </a:solidFill>
              </a:rPr>
              <a:t>СОЮЗ</a:t>
            </a:r>
          </a:p>
        </p:txBody>
      </p:sp>
      <p:sp>
        <p:nvSpPr>
          <p:cNvPr id="5" name="Овал 4"/>
          <p:cNvSpPr/>
          <p:nvPr/>
        </p:nvSpPr>
        <p:spPr>
          <a:xfrm>
            <a:off x="6227763" y="1341438"/>
            <a:ext cx="2376487" cy="1150937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1"/>
                </a:solidFill>
              </a:rPr>
              <a:t>Служебная часть речи</a:t>
            </a:r>
          </a:p>
        </p:txBody>
      </p:sp>
      <p:sp>
        <p:nvSpPr>
          <p:cNvPr id="6" name="Овал 5"/>
          <p:cNvSpPr/>
          <p:nvPr/>
        </p:nvSpPr>
        <p:spPr>
          <a:xfrm>
            <a:off x="827088" y="1412875"/>
            <a:ext cx="1873250" cy="10795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/>
              <a:t>Подчини-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/>
              <a:t>тельные</a:t>
            </a:r>
          </a:p>
        </p:txBody>
      </p:sp>
      <p:sp>
        <p:nvSpPr>
          <p:cNvPr id="7" name="Овал 6"/>
          <p:cNvSpPr/>
          <p:nvPr/>
        </p:nvSpPr>
        <p:spPr>
          <a:xfrm>
            <a:off x="0" y="2924175"/>
            <a:ext cx="2484438" cy="129698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1"/>
                </a:solidFill>
              </a:rPr>
              <a:t>Соединяет части СП</a:t>
            </a:r>
          </a:p>
        </p:txBody>
      </p:sp>
      <p:sp>
        <p:nvSpPr>
          <p:cNvPr id="8" name="Овал 7"/>
          <p:cNvSpPr/>
          <p:nvPr/>
        </p:nvSpPr>
        <p:spPr>
          <a:xfrm>
            <a:off x="6588125" y="2780928"/>
            <a:ext cx="2555875" cy="122555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1"/>
                </a:solidFill>
              </a:rPr>
              <a:t>Не изменяется</a:t>
            </a:r>
          </a:p>
        </p:txBody>
      </p:sp>
      <p:sp>
        <p:nvSpPr>
          <p:cNvPr id="9" name="Овал 8"/>
          <p:cNvSpPr/>
          <p:nvPr/>
        </p:nvSpPr>
        <p:spPr>
          <a:xfrm>
            <a:off x="5868144" y="4653136"/>
            <a:ext cx="3059112" cy="12954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1"/>
                </a:solidFill>
              </a:rPr>
              <a:t>Не отвечает на вопросы</a:t>
            </a:r>
          </a:p>
        </p:txBody>
      </p:sp>
      <p:sp>
        <p:nvSpPr>
          <p:cNvPr id="10" name="Овал 9"/>
          <p:cNvSpPr/>
          <p:nvPr/>
        </p:nvSpPr>
        <p:spPr>
          <a:xfrm>
            <a:off x="3419872" y="5157192"/>
            <a:ext cx="2519363" cy="1295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tx1"/>
                </a:solidFill>
              </a:rPr>
              <a:t>Не  член предложения</a:t>
            </a:r>
          </a:p>
        </p:txBody>
      </p:sp>
      <p:sp>
        <p:nvSpPr>
          <p:cNvPr id="11" name="Овал 10"/>
          <p:cNvSpPr/>
          <p:nvPr/>
        </p:nvSpPr>
        <p:spPr>
          <a:xfrm>
            <a:off x="971550" y="4365625"/>
            <a:ext cx="2447925" cy="1295400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1"/>
                </a:solidFill>
              </a:rPr>
              <a:t>Соединяет ОЧП</a:t>
            </a:r>
          </a:p>
        </p:txBody>
      </p:sp>
      <p:cxnSp>
        <p:nvCxnSpPr>
          <p:cNvPr id="27" name="Прямая со стрелкой 26"/>
          <p:cNvCxnSpPr/>
          <p:nvPr/>
        </p:nvCxnSpPr>
        <p:spPr>
          <a:xfrm flipH="1" flipV="1">
            <a:off x="2700338" y="2060575"/>
            <a:ext cx="965200" cy="254000"/>
          </a:xfrm>
          <a:prstGeom prst="straightConnector1">
            <a:avLst/>
          </a:prstGeom>
          <a:ln w="762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вал 15"/>
          <p:cNvSpPr/>
          <p:nvPr/>
        </p:nvSpPr>
        <p:spPr>
          <a:xfrm>
            <a:off x="3491880" y="332656"/>
            <a:ext cx="2016125" cy="1150938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1"/>
                </a:solidFill>
              </a:rPr>
              <a:t>Сочини-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1"/>
                </a:solidFill>
              </a:rPr>
              <a:t>тельные</a:t>
            </a:r>
          </a:p>
        </p:txBody>
      </p:sp>
      <p:cxnSp>
        <p:nvCxnSpPr>
          <p:cNvPr id="20" name="Прямая со стрелкой 19"/>
          <p:cNvCxnSpPr/>
          <p:nvPr/>
        </p:nvCxnSpPr>
        <p:spPr>
          <a:xfrm flipH="1">
            <a:off x="2699792" y="3933056"/>
            <a:ext cx="792088" cy="504056"/>
          </a:xfrm>
          <a:prstGeom prst="straightConnector1">
            <a:avLst/>
          </a:prstGeom>
          <a:ln w="762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flipH="1">
            <a:off x="2411760" y="3284984"/>
            <a:ext cx="720080" cy="72008"/>
          </a:xfrm>
          <a:prstGeom prst="straightConnector1">
            <a:avLst/>
          </a:prstGeom>
          <a:ln w="762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 flipV="1">
            <a:off x="5580112" y="2132856"/>
            <a:ext cx="648072" cy="360040"/>
          </a:xfrm>
          <a:prstGeom prst="straightConnector1">
            <a:avLst/>
          </a:prstGeom>
          <a:ln w="762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>
            <a:stCxn id="4" idx="5"/>
          </p:cNvCxnSpPr>
          <p:nvPr/>
        </p:nvCxnSpPr>
        <p:spPr>
          <a:xfrm>
            <a:off x="5333549" y="3781719"/>
            <a:ext cx="1254675" cy="871417"/>
          </a:xfrm>
          <a:prstGeom prst="straightConnector1">
            <a:avLst/>
          </a:prstGeom>
          <a:ln w="762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>
            <a:endCxn id="10" idx="0"/>
          </p:cNvCxnSpPr>
          <p:nvPr/>
        </p:nvCxnSpPr>
        <p:spPr>
          <a:xfrm>
            <a:off x="4572000" y="4149080"/>
            <a:ext cx="107554" cy="1008112"/>
          </a:xfrm>
          <a:prstGeom prst="straightConnector1">
            <a:avLst/>
          </a:prstGeom>
          <a:ln w="762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 flipV="1">
            <a:off x="5796136" y="3320926"/>
            <a:ext cx="791989" cy="36066"/>
          </a:xfrm>
          <a:prstGeom prst="straightConnector1">
            <a:avLst/>
          </a:prstGeom>
          <a:ln w="762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>
            <a:stCxn id="4" idx="0"/>
            <a:endCxn id="16" idx="4"/>
          </p:cNvCxnSpPr>
          <p:nvPr/>
        </p:nvCxnSpPr>
        <p:spPr>
          <a:xfrm flipV="1">
            <a:off x="4391745" y="1483594"/>
            <a:ext cx="108198" cy="577254"/>
          </a:xfrm>
          <a:prstGeom prst="straightConnector1">
            <a:avLst/>
          </a:prstGeom>
          <a:ln w="762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76673"/>
            <a:ext cx="7772400" cy="1728191"/>
          </a:xfrm>
        </p:spPr>
        <p:txBody>
          <a:bodyPr>
            <a:noAutofit/>
          </a:bodyPr>
          <a:lstStyle/>
          <a:p>
            <a:r>
              <a:rPr lang="ru-RU" sz="5400" b="1" dirty="0" smtClean="0">
                <a:solidFill>
                  <a:srgbClr val="002060"/>
                </a:solidFill>
              </a:rPr>
              <a:t>Домашнее задание</a:t>
            </a:r>
            <a:endParaRPr lang="ru-RU" sz="5400" b="1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2492896"/>
            <a:ext cx="8496944" cy="3145904"/>
          </a:xfrm>
        </p:spPr>
        <p:txBody>
          <a:bodyPr>
            <a:normAutofit lnSpcReduction="10000"/>
          </a:bodyPr>
          <a:lstStyle/>
          <a:p>
            <a:r>
              <a:rPr lang="ru-RU" sz="4800" b="1" dirty="0" smtClean="0">
                <a:solidFill>
                  <a:srgbClr val="0070C0"/>
                </a:solidFill>
              </a:rPr>
              <a:t>Стр. 165 – контрольные вопросы № 3, 7, 8, 9, 10:</a:t>
            </a:r>
          </a:p>
          <a:p>
            <a:r>
              <a:rPr lang="ru-RU" sz="4800" b="1" dirty="0" smtClean="0">
                <a:solidFill>
                  <a:srgbClr val="0070C0"/>
                </a:solidFill>
              </a:rPr>
              <a:t> - устно ответы, </a:t>
            </a:r>
          </a:p>
          <a:p>
            <a:r>
              <a:rPr lang="ru-RU" sz="4800" b="1" dirty="0" smtClean="0">
                <a:solidFill>
                  <a:srgbClr val="0070C0"/>
                </a:solidFill>
              </a:rPr>
              <a:t>- письменно примеры</a:t>
            </a:r>
            <a:endParaRPr lang="ru-RU" sz="48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"/>
            <a:ext cx="7772400" cy="2204864"/>
          </a:xfrm>
        </p:spPr>
        <p:txBody>
          <a:bodyPr>
            <a:noAutofit/>
          </a:bodyPr>
          <a:lstStyle/>
          <a:p>
            <a:r>
              <a:rPr lang="ru-RU" sz="5400" b="1" dirty="0" smtClean="0">
                <a:solidFill>
                  <a:srgbClr val="002060"/>
                </a:solidFill>
              </a:rPr>
              <a:t>Я молодец, </a:t>
            </a:r>
            <a:r>
              <a:rPr lang="ru-RU" sz="5400" b="1" dirty="0" smtClean="0">
                <a:solidFill>
                  <a:srgbClr val="FF0000"/>
                </a:solidFill>
              </a:rPr>
              <a:t>потому что</a:t>
            </a:r>
            <a:r>
              <a:rPr lang="ru-RU" sz="5400" b="1" dirty="0" smtClean="0">
                <a:solidFill>
                  <a:srgbClr val="002060"/>
                </a:solidFill>
              </a:rPr>
              <a:t>…</a:t>
            </a:r>
            <a:br>
              <a:rPr lang="ru-RU" sz="5400" b="1" dirty="0" smtClean="0">
                <a:solidFill>
                  <a:srgbClr val="002060"/>
                </a:solidFill>
              </a:rPr>
            </a:br>
            <a:r>
              <a:rPr lang="ru-RU" sz="5400" b="1" dirty="0" smtClean="0">
                <a:solidFill>
                  <a:srgbClr val="002060"/>
                </a:solidFill>
              </a:rPr>
              <a:t>Я молодец, </a:t>
            </a:r>
            <a:r>
              <a:rPr lang="ru-RU" sz="5400" b="1" dirty="0" smtClean="0">
                <a:solidFill>
                  <a:srgbClr val="00B050"/>
                </a:solidFill>
              </a:rPr>
              <a:t>и поэтому</a:t>
            </a:r>
            <a:r>
              <a:rPr lang="ru-RU" sz="5400" b="1" dirty="0" smtClean="0">
                <a:solidFill>
                  <a:srgbClr val="002060"/>
                </a:solidFill>
              </a:rPr>
              <a:t>…</a:t>
            </a:r>
            <a:endParaRPr lang="ru-RU" sz="5400" b="1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2924944"/>
            <a:ext cx="5112568" cy="2713856"/>
          </a:xfrm>
        </p:spPr>
        <p:txBody>
          <a:bodyPr>
            <a:normAutofit/>
          </a:bodyPr>
          <a:lstStyle/>
          <a:p>
            <a:r>
              <a:rPr lang="ru-RU" sz="4800" b="1" dirty="0" smtClean="0">
                <a:solidFill>
                  <a:srgbClr val="0070C0"/>
                </a:solidFill>
              </a:rPr>
              <a:t>За работу на </a:t>
            </a:r>
            <a:r>
              <a:rPr lang="ru-RU" sz="4800" b="1" dirty="0" err="1" smtClean="0">
                <a:solidFill>
                  <a:srgbClr val="0070C0"/>
                </a:solidFill>
              </a:rPr>
              <a:t>уроке______</a:t>
            </a:r>
            <a:endParaRPr lang="ru-RU" sz="4800" b="1" dirty="0">
              <a:solidFill>
                <a:srgbClr val="0070C0"/>
              </a:solidFill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15608" y="1889448"/>
            <a:ext cx="3528392" cy="4968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35696" y="1340768"/>
            <a:ext cx="2448272" cy="914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rgbClr val="FF0000"/>
                </a:solidFill>
              </a:rPr>
              <a:t>Союз</a:t>
            </a:r>
          </a:p>
          <a:p>
            <a:pPr algn="ctr"/>
            <a:endParaRPr lang="ru-RU" dirty="0"/>
          </a:p>
        </p:txBody>
      </p:sp>
      <p:sp>
        <p:nvSpPr>
          <p:cNvPr id="3" name="Равнобедренный треугольник 2"/>
          <p:cNvSpPr/>
          <p:nvPr/>
        </p:nvSpPr>
        <p:spPr>
          <a:xfrm>
            <a:off x="3491880" y="0"/>
            <a:ext cx="2592288" cy="986408"/>
          </a:xfrm>
          <a:prstGeom prst="triangle">
            <a:avLst>
              <a:gd name="adj" fmla="val 5000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простой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4" name="Равнобедренный треугольник 3"/>
          <p:cNvSpPr/>
          <p:nvPr/>
        </p:nvSpPr>
        <p:spPr>
          <a:xfrm>
            <a:off x="0" y="0"/>
            <a:ext cx="3131840" cy="914400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solidFill>
                  <a:schemeClr val="tx1"/>
                </a:solidFill>
              </a:rPr>
              <a:t>?</a:t>
            </a:r>
            <a:endParaRPr lang="ru-RU" sz="6000" b="1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220072" y="3861048"/>
            <a:ext cx="1224136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 smtClean="0"/>
              <a:t>Соедини-тельный</a:t>
            </a:r>
            <a:endParaRPr lang="ru-RU" sz="20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220072" y="5157192"/>
            <a:ext cx="1224136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 smtClean="0"/>
              <a:t>Противи-тельный</a:t>
            </a:r>
            <a:endParaRPr lang="ru-RU" sz="2000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220072" y="2708920"/>
            <a:ext cx="1224136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 smtClean="0"/>
              <a:t>Раздели-тельный</a:t>
            </a:r>
            <a:endParaRPr lang="ru-RU" sz="20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251520" y="3645024"/>
            <a:ext cx="1130424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err="1" smtClean="0"/>
              <a:t>Причи-нный</a:t>
            </a:r>
            <a:endParaRPr lang="ru-RU" sz="2400" b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51520" y="4869160"/>
            <a:ext cx="1130424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 smtClean="0"/>
              <a:t>Сравни-тельный</a:t>
            </a:r>
            <a:endParaRPr lang="ru-RU" sz="2000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251520" y="2564904"/>
            <a:ext cx="1130424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err="1" smtClean="0"/>
              <a:t>време-нной</a:t>
            </a:r>
            <a:endParaRPr lang="ru-RU" sz="2400" b="1" dirty="0"/>
          </a:p>
        </p:txBody>
      </p:sp>
      <p:sp>
        <p:nvSpPr>
          <p:cNvPr id="13" name="Двойная стрелка влево/вправо 12"/>
          <p:cNvSpPr>
            <a:spLocks noChangeAspect="1"/>
          </p:cNvSpPr>
          <p:nvPr/>
        </p:nvSpPr>
        <p:spPr>
          <a:xfrm rot="5400000">
            <a:off x="7131768" y="3353000"/>
            <a:ext cx="3232376" cy="792088"/>
          </a:xfrm>
          <a:prstGeom prst="leftRight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6000" b="1" dirty="0" smtClean="0">
                <a:solidFill>
                  <a:schemeClr val="tx1"/>
                </a:solidFill>
              </a:rPr>
              <a:t>?</a:t>
            </a:r>
            <a:endParaRPr lang="ru-RU" sz="6000" b="1" dirty="0">
              <a:solidFill>
                <a:schemeClr val="tx1"/>
              </a:solidFill>
            </a:endParaRPr>
          </a:p>
        </p:txBody>
      </p:sp>
      <p:sp>
        <p:nvSpPr>
          <p:cNvPr id="14" name="Правильный пятиугольник 13"/>
          <p:cNvSpPr/>
          <p:nvPr/>
        </p:nvSpPr>
        <p:spPr>
          <a:xfrm>
            <a:off x="7524328" y="5733256"/>
            <a:ext cx="1403648" cy="914400"/>
          </a:xfrm>
          <a:prstGeom prst="pentagon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err="1" smtClean="0">
                <a:solidFill>
                  <a:schemeClr val="tx1"/>
                </a:solidFill>
              </a:rPr>
              <a:t>очп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15" name="Ромб 14"/>
          <p:cNvSpPr/>
          <p:nvPr/>
        </p:nvSpPr>
        <p:spPr>
          <a:xfrm>
            <a:off x="5796136" y="1052736"/>
            <a:ext cx="2160240" cy="914400"/>
          </a:xfrm>
          <a:prstGeom prst="diamond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Части СП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6" name="Ромб 15"/>
          <p:cNvSpPr/>
          <p:nvPr/>
        </p:nvSpPr>
        <p:spPr>
          <a:xfrm>
            <a:off x="7236296" y="404664"/>
            <a:ext cx="1706488" cy="914400"/>
          </a:xfrm>
          <a:prstGeom prst="diamond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текст</a:t>
            </a:r>
            <a:endParaRPr lang="ru-RU" sz="2400" b="1" dirty="0">
              <a:solidFill>
                <a:schemeClr val="tx1"/>
              </a:solidFill>
            </a:endParaRPr>
          </a:p>
        </p:txBody>
      </p:sp>
      <p:cxnSp>
        <p:nvCxnSpPr>
          <p:cNvPr id="18" name="Прямая со стрелкой 17"/>
          <p:cNvCxnSpPr/>
          <p:nvPr/>
        </p:nvCxnSpPr>
        <p:spPr>
          <a:xfrm flipV="1">
            <a:off x="3203848" y="1052736"/>
            <a:ext cx="1512168" cy="432048"/>
          </a:xfrm>
          <a:prstGeom prst="straightConnector1">
            <a:avLst/>
          </a:prstGeom>
          <a:ln w="571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endCxn id="4" idx="3"/>
          </p:cNvCxnSpPr>
          <p:nvPr/>
        </p:nvCxnSpPr>
        <p:spPr>
          <a:xfrm flipH="1" flipV="1">
            <a:off x="1565920" y="914400"/>
            <a:ext cx="1709936" cy="570384"/>
          </a:xfrm>
          <a:prstGeom prst="straightConnector1">
            <a:avLst/>
          </a:prstGeom>
          <a:ln w="571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stCxn id="2" idx="2"/>
          </p:cNvCxnSpPr>
          <p:nvPr/>
        </p:nvCxnSpPr>
        <p:spPr>
          <a:xfrm>
            <a:off x="3059832" y="2255168"/>
            <a:ext cx="576064" cy="957808"/>
          </a:xfrm>
          <a:prstGeom prst="straightConnector1">
            <a:avLst/>
          </a:prstGeom>
          <a:ln w="76200">
            <a:solidFill>
              <a:schemeClr val="tx2">
                <a:lumMod val="40000"/>
                <a:lumOff val="6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stCxn id="2" idx="2"/>
          </p:cNvCxnSpPr>
          <p:nvPr/>
        </p:nvCxnSpPr>
        <p:spPr>
          <a:xfrm flipH="1">
            <a:off x="2843808" y="2255168"/>
            <a:ext cx="216024" cy="957808"/>
          </a:xfrm>
          <a:prstGeom prst="straightConnector1">
            <a:avLst/>
          </a:prstGeom>
          <a:ln w="76200">
            <a:solidFill>
              <a:schemeClr val="tx2">
                <a:lumMod val="40000"/>
                <a:lumOff val="6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>
            <a:endCxn id="12" idx="3"/>
          </p:cNvCxnSpPr>
          <p:nvPr/>
        </p:nvCxnSpPr>
        <p:spPr>
          <a:xfrm flipH="1" flipV="1">
            <a:off x="1381944" y="3022104"/>
            <a:ext cx="525760" cy="910952"/>
          </a:xfrm>
          <a:prstGeom prst="straightConnector1">
            <a:avLst/>
          </a:prstGeom>
          <a:ln w="571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>
            <a:endCxn id="10" idx="3"/>
          </p:cNvCxnSpPr>
          <p:nvPr/>
        </p:nvCxnSpPr>
        <p:spPr>
          <a:xfrm flipH="1">
            <a:off x="1381944" y="4005064"/>
            <a:ext cx="453752" cy="97160"/>
          </a:xfrm>
          <a:prstGeom prst="straightConnector1">
            <a:avLst/>
          </a:prstGeom>
          <a:ln w="571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>
            <a:endCxn id="11" idx="3"/>
          </p:cNvCxnSpPr>
          <p:nvPr/>
        </p:nvCxnSpPr>
        <p:spPr>
          <a:xfrm flipH="1">
            <a:off x="1381944" y="3933056"/>
            <a:ext cx="597768" cy="1440160"/>
          </a:xfrm>
          <a:prstGeom prst="straightConnector1">
            <a:avLst/>
          </a:prstGeom>
          <a:ln w="571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 flipV="1">
            <a:off x="4572000" y="3140968"/>
            <a:ext cx="648072" cy="864095"/>
          </a:xfrm>
          <a:prstGeom prst="straightConnector1">
            <a:avLst/>
          </a:prstGeom>
          <a:ln w="381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/>
          <p:nvPr/>
        </p:nvCxnSpPr>
        <p:spPr>
          <a:xfrm>
            <a:off x="4572000" y="4077072"/>
            <a:ext cx="648072" cy="241176"/>
          </a:xfrm>
          <a:prstGeom prst="straightConnector1">
            <a:avLst/>
          </a:prstGeom>
          <a:ln w="571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/>
          <p:nvPr/>
        </p:nvCxnSpPr>
        <p:spPr>
          <a:xfrm>
            <a:off x="4572000" y="4077072"/>
            <a:ext cx="648072" cy="1296144"/>
          </a:xfrm>
          <a:prstGeom prst="straightConnector1">
            <a:avLst/>
          </a:prstGeom>
          <a:ln w="381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>
            <a:stCxn id="13" idx="3"/>
          </p:cNvCxnSpPr>
          <p:nvPr/>
        </p:nvCxnSpPr>
        <p:spPr>
          <a:xfrm flipH="1" flipV="1">
            <a:off x="8460432" y="1124744"/>
            <a:ext cx="287524" cy="1008112"/>
          </a:xfrm>
          <a:prstGeom prst="straightConnector1">
            <a:avLst/>
          </a:prstGeom>
          <a:ln w="571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>
            <a:stCxn id="13" idx="3"/>
          </p:cNvCxnSpPr>
          <p:nvPr/>
        </p:nvCxnSpPr>
        <p:spPr>
          <a:xfrm flipH="1" flipV="1">
            <a:off x="7812360" y="1628800"/>
            <a:ext cx="935596" cy="504056"/>
          </a:xfrm>
          <a:prstGeom prst="straightConnector1">
            <a:avLst/>
          </a:prstGeom>
          <a:ln w="571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>
            <a:stCxn id="13" idx="7"/>
            <a:endCxn id="14" idx="0"/>
          </p:cNvCxnSpPr>
          <p:nvPr/>
        </p:nvCxnSpPr>
        <p:spPr>
          <a:xfrm flipH="1">
            <a:off x="8226152" y="5365232"/>
            <a:ext cx="521804" cy="368024"/>
          </a:xfrm>
          <a:prstGeom prst="straightConnector1">
            <a:avLst/>
          </a:prstGeom>
          <a:ln w="571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Прямая со стрелкой 97"/>
          <p:cNvCxnSpPr/>
          <p:nvPr/>
        </p:nvCxnSpPr>
        <p:spPr>
          <a:xfrm flipH="1">
            <a:off x="1403648" y="4077072"/>
            <a:ext cx="576064" cy="2376264"/>
          </a:xfrm>
          <a:prstGeom prst="straightConnector1">
            <a:avLst/>
          </a:prstGeom>
          <a:ln w="571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Прямоугольник 40"/>
          <p:cNvSpPr/>
          <p:nvPr/>
        </p:nvSpPr>
        <p:spPr>
          <a:xfrm>
            <a:off x="3635896" y="2420888"/>
            <a:ext cx="914400" cy="417646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wordArtVert"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сочинение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1907704" y="2348880"/>
            <a:ext cx="914400" cy="450912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wordArtVert" rtlCol="0" anchor="ctr"/>
          <a:lstStyle/>
          <a:p>
            <a:pPr algn="ctr"/>
            <a:r>
              <a:rPr lang="ru-RU" sz="7200" b="1" dirty="0" smtClean="0">
                <a:solidFill>
                  <a:schemeClr val="tx1"/>
                </a:solidFill>
              </a:rPr>
              <a:t>?</a:t>
            </a:r>
            <a:endParaRPr lang="ru-RU" sz="7200" b="1" dirty="0">
              <a:solidFill>
                <a:schemeClr val="tx1"/>
              </a:solidFill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5076056" y="1916832"/>
            <a:ext cx="10081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 </a:t>
            </a:r>
            <a:endParaRPr lang="ru-RU" dirty="0"/>
          </a:p>
        </p:txBody>
      </p:sp>
      <p:sp>
        <p:nvSpPr>
          <p:cNvPr id="57" name="Стрелка вправо 56"/>
          <p:cNvSpPr/>
          <p:nvPr/>
        </p:nvSpPr>
        <p:spPr>
          <a:xfrm rot="720000">
            <a:off x="4311158" y="1956125"/>
            <a:ext cx="4122165" cy="776375"/>
          </a:xfrm>
          <a:prstGeom prst="rightArrow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FFFF00"/>
                </a:solidFill>
              </a:rPr>
              <a:t>служит</a:t>
            </a:r>
            <a:endParaRPr lang="ru-RU" sz="36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35696" y="1340768"/>
            <a:ext cx="2448272" cy="914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rgbClr val="FF0000"/>
                </a:solidFill>
              </a:rPr>
              <a:t>Союз</a:t>
            </a:r>
          </a:p>
          <a:p>
            <a:pPr algn="ctr"/>
            <a:endParaRPr lang="ru-RU" dirty="0"/>
          </a:p>
        </p:txBody>
      </p:sp>
      <p:sp>
        <p:nvSpPr>
          <p:cNvPr id="3" name="Равнобедренный треугольник 2"/>
          <p:cNvSpPr/>
          <p:nvPr/>
        </p:nvSpPr>
        <p:spPr>
          <a:xfrm>
            <a:off x="3491880" y="0"/>
            <a:ext cx="2592288" cy="986408"/>
          </a:xfrm>
          <a:prstGeom prst="triangle">
            <a:avLst>
              <a:gd name="adj" fmla="val 5000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простой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4" name="Равнобедренный треугольник 3"/>
          <p:cNvSpPr/>
          <p:nvPr/>
        </p:nvSpPr>
        <p:spPr>
          <a:xfrm>
            <a:off x="0" y="0"/>
            <a:ext cx="3131840" cy="914400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составной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220072" y="3861048"/>
            <a:ext cx="1224136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 smtClean="0"/>
              <a:t>Соедини-тельный</a:t>
            </a:r>
            <a:endParaRPr lang="ru-RU" sz="20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220072" y="5157192"/>
            <a:ext cx="1224136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 smtClean="0"/>
              <a:t>Противи-тельный</a:t>
            </a:r>
            <a:endParaRPr lang="ru-RU" sz="2000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220072" y="2708920"/>
            <a:ext cx="1224136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 smtClean="0"/>
              <a:t>Раздели-тельный</a:t>
            </a:r>
            <a:endParaRPr lang="ru-RU" sz="20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251520" y="3645024"/>
            <a:ext cx="1130424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err="1" smtClean="0"/>
              <a:t>Причи-нный</a:t>
            </a:r>
            <a:endParaRPr lang="ru-RU" sz="2400" b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51520" y="4869160"/>
            <a:ext cx="1130424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 smtClean="0"/>
              <a:t>Сравни-тельный</a:t>
            </a:r>
            <a:endParaRPr lang="ru-RU" sz="2000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251520" y="2564904"/>
            <a:ext cx="1130424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err="1" smtClean="0"/>
              <a:t>време-нной</a:t>
            </a:r>
            <a:endParaRPr lang="ru-RU" sz="2400" b="1" dirty="0"/>
          </a:p>
        </p:txBody>
      </p:sp>
      <p:sp>
        <p:nvSpPr>
          <p:cNvPr id="13" name="Двойная стрелка влево/вправо 12"/>
          <p:cNvSpPr>
            <a:spLocks noChangeAspect="1"/>
          </p:cNvSpPr>
          <p:nvPr/>
        </p:nvSpPr>
        <p:spPr>
          <a:xfrm rot="5400000">
            <a:off x="7131768" y="3353000"/>
            <a:ext cx="3232376" cy="792088"/>
          </a:xfrm>
          <a:prstGeom prst="leftRight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связь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14" name="Правильный пятиугольник 13"/>
          <p:cNvSpPr/>
          <p:nvPr/>
        </p:nvSpPr>
        <p:spPr>
          <a:xfrm>
            <a:off x="7524328" y="5733256"/>
            <a:ext cx="1403648" cy="914400"/>
          </a:xfrm>
          <a:prstGeom prst="pentagon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err="1" smtClean="0">
                <a:solidFill>
                  <a:schemeClr val="tx1"/>
                </a:solidFill>
              </a:rPr>
              <a:t>очп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15" name="Ромб 14"/>
          <p:cNvSpPr/>
          <p:nvPr/>
        </p:nvSpPr>
        <p:spPr>
          <a:xfrm>
            <a:off x="5796136" y="1052736"/>
            <a:ext cx="2160240" cy="914400"/>
          </a:xfrm>
          <a:prstGeom prst="diamond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Части СП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6" name="Ромб 15"/>
          <p:cNvSpPr/>
          <p:nvPr/>
        </p:nvSpPr>
        <p:spPr>
          <a:xfrm>
            <a:off x="7236296" y="404664"/>
            <a:ext cx="1706488" cy="914400"/>
          </a:xfrm>
          <a:prstGeom prst="diamond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текст</a:t>
            </a:r>
            <a:endParaRPr lang="ru-RU" sz="2400" b="1" dirty="0">
              <a:solidFill>
                <a:schemeClr val="tx1"/>
              </a:solidFill>
            </a:endParaRPr>
          </a:p>
        </p:txBody>
      </p:sp>
      <p:cxnSp>
        <p:nvCxnSpPr>
          <p:cNvPr id="18" name="Прямая со стрелкой 17"/>
          <p:cNvCxnSpPr/>
          <p:nvPr/>
        </p:nvCxnSpPr>
        <p:spPr>
          <a:xfrm flipV="1">
            <a:off x="3203848" y="1052736"/>
            <a:ext cx="1512168" cy="432048"/>
          </a:xfrm>
          <a:prstGeom prst="straightConnector1">
            <a:avLst/>
          </a:prstGeom>
          <a:ln w="571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endCxn id="4" idx="3"/>
          </p:cNvCxnSpPr>
          <p:nvPr/>
        </p:nvCxnSpPr>
        <p:spPr>
          <a:xfrm flipH="1" flipV="1">
            <a:off x="1565920" y="914400"/>
            <a:ext cx="1709936" cy="570384"/>
          </a:xfrm>
          <a:prstGeom prst="straightConnector1">
            <a:avLst/>
          </a:prstGeom>
          <a:ln w="571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stCxn id="2" idx="2"/>
          </p:cNvCxnSpPr>
          <p:nvPr/>
        </p:nvCxnSpPr>
        <p:spPr>
          <a:xfrm>
            <a:off x="3059832" y="2255168"/>
            <a:ext cx="576064" cy="957808"/>
          </a:xfrm>
          <a:prstGeom prst="straightConnector1">
            <a:avLst/>
          </a:prstGeom>
          <a:ln w="76200">
            <a:solidFill>
              <a:schemeClr val="tx2">
                <a:lumMod val="40000"/>
                <a:lumOff val="6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stCxn id="2" idx="2"/>
          </p:cNvCxnSpPr>
          <p:nvPr/>
        </p:nvCxnSpPr>
        <p:spPr>
          <a:xfrm flipH="1">
            <a:off x="2843808" y="2255168"/>
            <a:ext cx="216024" cy="957808"/>
          </a:xfrm>
          <a:prstGeom prst="straightConnector1">
            <a:avLst/>
          </a:prstGeom>
          <a:ln w="76200">
            <a:solidFill>
              <a:schemeClr val="tx2">
                <a:lumMod val="40000"/>
                <a:lumOff val="6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>
            <a:endCxn id="12" idx="3"/>
          </p:cNvCxnSpPr>
          <p:nvPr/>
        </p:nvCxnSpPr>
        <p:spPr>
          <a:xfrm flipH="1" flipV="1">
            <a:off x="1381944" y="3022104"/>
            <a:ext cx="525760" cy="910952"/>
          </a:xfrm>
          <a:prstGeom prst="straightConnector1">
            <a:avLst/>
          </a:prstGeom>
          <a:ln w="571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>
            <a:endCxn id="10" idx="3"/>
          </p:cNvCxnSpPr>
          <p:nvPr/>
        </p:nvCxnSpPr>
        <p:spPr>
          <a:xfrm flipH="1">
            <a:off x="1381944" y="4005064"/>
            <a:ext cx="453752" cy="97160"/>
          </a:xfrm>
          <a:prstGeom prst="straightConnector1">
            <a:avLst/>
          </a:prstGeom>
          <a:ln w="571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>
            <a:endCxn id="11" idx="3"/>
          </p:cNvCxnSpPr>
          <p:nvPr/>
        </p:nvCxnSpPr>
        <p:spPr>
          <a:xfrm flipH="1">
            <a:off x="1381944" y="3933056"/>
            <a:ext cx="597768" cy="1440160"/>
          </a:xfrm>
          <a:prstGeom prst="straightConnector1">
            <a:avLst/>
          </a:prstGeom>
          <a:ln w="571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 flipV="1">
            <a:off x="4572000" y="3140968"/>
            <a:ext cx="648072" cy="864095"/>
          </a:xfrm>
          <a:prstGeom prst="straightConnector1">
            <a:avLst/>
          </a:prstGeom>
          <a:ln w="381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/>
          <p:nvPr/>
        </p:nvCxnSpPr>
        <p:spPr>
          <a:xfrm>
            <a:off x="4572000" y="4077072"/>
            <a:ext cx="648072" cy="241176"/>
          </a:xfrm>
          <a:prstGeom prst="straightConnector1">
            <a:avLst/>
          </a:prstGeom>
          <a:ln w="571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/>
          <p:nvPr/>
        </p:nvCxnSpPr>
        <p:spPr>
          <a:xfrm>
            <a:off x="4572000" y="4077072"/>
            <a:ext cx="648072" cy="1296144"/>
          </a:xfrm>
          <a:prstGeom prst="straightConnector1">
            <a:avLst/>
          </a:prstGeom>
          <a:ln w="381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>
            <a:stCxn id="13" idx="3"/>
          </p:cNvCxnSpPr>
          <p:nvPr/>
        </p:nvCxnSpPr>
        <p:spPr>
          <a:xfrm flipH="1" flipV="1">
            <a:off x="8460432" y="1124744"/>
            <a:ext cx="287524" cy="1008112"/>
          </a:xfrm>
          <a:prstGeom prst="straightConnector1">
            <a:avLst/>
          </a:prstGeom>
          <a:ln w="571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>
            <a:stCxn id="13" idx="3"/>
          </p:cNvCxnSpPr>
          <p:nvPr/>
        </p:nvCxnSpPr>
        <p:spPr>
          <a:xfrm flipH="1" flipV="1">
            <a:off x="7812360" y="1628800"/>
            <a:ext cx="935596" cy="504056"/>
          </a:xfrm>
          <a:prstGeom prst="straightConnector1">
            <a:avLst/>
          </a:prstGeom>
          <a:ln w="571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>
            <a:stCxn id="13" idx="7"/>
            <a:endCxn id="14" idx="0"/>
          </p:cNvCxnSpPr>
          <p:nvPr/>
        </p:nvCxnSpPr>
        <p:spPr>
          <a:xfrm flipH="1">
            <a:off x="8226152" y="5365232"/>
            <a:ext cx="521804" cy="368024"/>
          </a:xfrm>
          <a:prstGeom prst="straightConnector1">
            <a:avLst/>
          </a:prstGeom>
          <a:ln w="571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Прямая со стрелкой 97"/>
          <p:cNvCxnSpPr/>
          <p:nvPr/>
        </p:nvCxnSpPr>
        <p:spPr>
          <a:xfrm flipH="1">
            <a:off x="1403648" y="4077072"/>
            <a:ext cx="576064" cy="2376264"/>
          </a:xfrm>
          <a:prstGeom prst="straightConnector1">
            <a:avLst/>
          </a:prstGeom>
          <a:ln w="571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Прямоугольник 40"/>
          <p:cNvSpPr/>
          <p:nvPr/>
        </p:nvSpPr>
        <p:spPr>
          <a:xfrm>
            <a:off x="3635896" y="2420888"/>
            <a:ext cx="914400" cy="417646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wordArtVert"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сочинение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1907704" y="2348880"/>
            <a:ext cx="914400" cy="450912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wordArtVert"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подчинение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5076056" y="1916832"/>
            <a:ext cx="10081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 </a:t>
            </a:r>
            <a:endParaRPr lang="ru-RU" dirty="0"/>
          </a:p>
        </p:txBody>
      </p:sp>
      <p:sp>
        <p:nvSpPr>
          <p:cNvPr id="57" name="Стрелка вправо 56"/>
          <p:cNvSpPr/>
          <p:nvPr/>
        </p:nvSpPr>
        <p:spPr>
          <a:xfrm rot="720000">
            <a:off x="4311158" y="1956125"/>
            <a:ext cx="4122165" cy="776375"/>
          </a:xfrm>
          <a:prstGeom prst="rightArrow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FFFF00"/>
                </a:solidFill>
              </a:rPr>
              <a:t>служит</a:t>
            </a:r>
            <a:endParaRPr lang="ru-RU" sz="36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836712"/>
            <a:ext cx="8496944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000" algn="just"/>
            <a:r>
              <a:rPr lang="ru-RU" sz="4000" b="1" dirty="0" smtClean="0">
                <a:latin typeface="Arial" pitchFamily="34" charset="0"/>
                <a:cs typeface="Arial" pitchFamily="34" charset="0"/>
              </a:rPr>
              <a:t>Когда учение без мысли  то это  труд  напрасный. </a:t>
            </a:r>
          </a:p>
          <a:p>
            <a:pPr indent="450000" algn="just"/>
            <a:r>
              <a:rPr lang="ru-RU" sz="4000" b="1" dirty="0" smtClean="0">
                <a:latin typeface="Arial" pitchFamily="34" charset="0"/>
                <a:cs typeface="Arial" pitchFamily="34" charset="0"/>
              </a:rPr>
              <a:t>                           (по Конфуцию) </a:t>
            </a:r>
          </a:p>
          <a:p>
            <a:pPr indent="450000" algn="just"/>
            <a:endParaRPr lang="ru-RU" sz="4000" b="1" dirty="0" smtClean="0">
              <a:latin typeface="Arial" pitchFamily="34" charset="0"/>
              <a:cs typeface="Arial" pitchFamily="34" charset="0"/>
            </a:endParaRPr>
          </a:p>
          <a:p>
            <a:pPr indent="450000" algn="just"/>
            <a:r>
              <a:rPr lang="ru-RU" sz="4000" b="1" dirty="0" smtClean="0">
                <a:latin typeface="Arial" pitchFamily="34" charset="0"/>
                <a:cs typeface="Arial" pitchFamily="34" charset="0"/>
              </a:rPr>
              <a:t>Не мыслям надобно учить а мыслить.      </a:t>
            </a:r>
          </a:p>
          <a:p>
            <a:pPr indent="450000" algn="just"/>
            <a:r>
              <a:rPr lang="ru-RU" sz="4000" b="1" dirty="0" smtClean="0">
                <a:latin typeface="Arial" pitchFamily="34" charset="0"/>
                <a:cs typeface="Arial" pitchFamily="34" charset="0"/>
              </a:rPr>
              <a:t>                                         (И.Кант)                                                                             </a:t>
            </a:r>
          </a:p>
          <a:p>
            <a:pPr indent="450000" algn="just"/>
            <a:r>
              <a:rPr lang="ru-RU" sz="4000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052736"/>
            <a:ext cx="8496944" cy="5078313"/>
          </a:xfrm>
          <a:prstGeom prst="rect">
            <a:avLst/>
          </a:prstGeom>
          <a:ln>
            <a:solidFill>
              <a:schemeClr val="tx1"/>
            </a:solidFill>
            <a:prstDash val="dash"/>
          </a:ln>
        </p:spPr>
        <p:txBody>
          <a:bodyPr wrap="square">
            <a:spAutoFit/>
          </a:bodyPr>
          <a:lstStyle/>
          <a:p>
            <a:pPr indent="450000" algn="just"/>
            <a:r>
              <a:rPr lang="ru-RU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Когда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учение без мысли, </a:t>
            </a:r>
            <a:r>
              <a:rPr lang="ru-RU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то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это труд напрасный.</a:t>
            </a:r>
          </a:p>
          <a:p>
            <a:pPr indent="450000" algn="just"/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1 </a:t>
            </a:r>
            <a:r>
              <a:rPr lang="ru-RU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когда</a:t>
            </a:r>
            <a:r>
              <a:rPr lang="en-US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          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),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ru-RU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то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[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            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].</a:t>
            </a:r>
            <a:endParaRPr lang="ru-RU" sz="3600" b="1" dirty="0" smtClean="0">
              <a:latin typeface="Arial" pitchFamily="34" charset="0"/>
              <a:cs typeface="Arial" pitchFamily="34" charset="0"/>
            </a:endParaRPr>
          </a:p>
          <a:p>
            <a:pPr indent="450000" algn="just"/>
            <a:endParaRPr lang="ru-RU" sz="3600" b="1" dirty="0" smtClean="0">
              <a:latin typeface="Arial" pitchFamily="34" charset="0"/>
              <a:cs typeface="Arial" pitchFamily="34" charset="0"/>
            </a:endParaRPr>
          </a:p>
          <a:p>
            <a:pPr indent="450000" algn="just"/>
            <a:endParaRPr lang="ru-RU" sz="3600" b="1" dirty="0" smtClean="0">
              <a:latin typeface="Arial" pitchFamily="34" charset="0"/>
              <a:cs typeface="Arial" pitchFamily="34" charset="0"/>
            </a:endParaRPr>
          </a:p>
          <a:p>
            <a:pPr indent="450000" algn="just"/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Не мыслям надобно учить, </a:t>
            </a:r>
            <a:r>
              <a:rPr lang="ru-RU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мыслить.                     </a:t>
            </a:r>
            <a:r>
              <a:rPr lang="ru-RU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а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            </a:t>
            </a:r>
          </a:p>
          <a:p>
            <a:pPr indent="450000" algn="just"/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endParaRPr lang="ru-RU" dirty="0" smtClean="0"/>
          </a:p>
          <a:p>
            <a:endParaRPr lang="ru-RU" dirty="0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2411760" y="1628800"/>
            <a:ext cx="1440160" cy="0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4283968" y="1772816"/>
            <a:ext cx="2448272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4211960" y="1628800"/>
            <a:ext cx="252028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7956376" y="1628800"/>
            <a:ext cx="648072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395536" y="2204864"/>
            <a:ext cx="3456384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67544" y="2132856"/>
            <a:ext cx="3312368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899592" y="4437112"/>
            <a:ext cx="288032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1619672" y="4437112"/>
            <a:ext cx="432048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2411760" y="4437112"/>
            <a:ext cx="36004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3131840" y="4437112"/>
            <a:ext cx="36004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395536" y="4941168"/>
            <a:ext cx="36004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971600" y="4941168"/>
            <a:ext cx="216024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1403648" y="4941168"/>
            <a:ext cx="288032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1907704" y="4941168"/>
            <a:ext cx="36004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Блок-схема: узел 46"/>
          <p:cNvSpPr/>
          <p:nvPr/>
        </p:nvSpPr>
        <p:spPr>
          <a:xfrm>
            <a:off x="4644008" y="4509120"/>
            <a:ext cx="457200" cy="457200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___----</a:t>
            </a:r>
            <a:endParaRPr lang="ru-RU" dirty="0"/>
          </a:p>
        </p:txBody>
      </p:sp>
      <p:sp>
        <p:nvSpPr>
          <p:cNvPr id="48" name="Блок-схема: узел 47"/>
          <p:cNvSpPr/>
          <p:nvPr/>
        </p:nvSpPr>
        <p:spPr>
          <a:xfrm>
            <a:off x="5868144" y="4509120"/>
            <a:ext cx="457200" cy="457200"/>
          </a:xfrm>
          <a:prstGeom prst="flowChartConnector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1" name="Прямая соединительная линия 50"/>
          <p:cNvCxnSpPr/>
          <p:nvPr/>
        </p:nvCxnSpPr>
        <p:spPr>
          <a:xfrm>
            <a:off x="6444208" y="2564904"/>
            <a:ext cx="432048" cy="0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>
            <a:off x="7164288" y="2492896"/>
            <a:ext cx="648072" cy="0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>
            <a:off x="7164288" y="2636912"/>
            <a:ext cx="648072" cy="0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>
            <a:off x="2699792" y="2636912"/>
            <a:ext cx="576064" cy="0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>
            <a:off x="3491880" y="2492896"/>
            <a:ext cx="864096" cy="0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>
            <a:off x="3491880" y="2636912"/>
            <a:ext cx="864096" cy="0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91440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4400" b="1" dirty="0" smtClean="0"/>
              <a:t>	</a:t>
            </a:r>
          </a:p>
          <a:p>
            <a:pPr algn="just"/>
            <a:r>
              <a:rPr lang="ru-RU" sz="4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1        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),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[ 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        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]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3      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44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ru-RU" sz="1200" b="1" dirty="0" smtClean="0"/>
          </a:p>
          <a:p>
            <a:pPr algn="just"/>
            <a:r>
              <a:rPr lang="ru-RU" sz="4400" b="1" dirty="0" smtClean="0"/>
              <a:t>	Как только слова уже сказаны, в голову приходят умные мысли.</a:t>
            </a:r>
          </a:p>
          <a:p>
            <a:pPr algn="just"/>
            <a:endParaRPr lang="ru-RU" b="1" dirty="0" smtClean="0"/>
          </a:p>
          <a:p>
            <a:pPr algn="just"/>
            <a:r>
              <a:rPr lang="ru-RU" sz="4400" b="1" dirty="0" smtClean="0"/>
              <a:t> 	Когда наступает ночь, всегда есть о чём поразмышлять.</a:t>
            </a:r>
          </a:p>
          <a:p>
            <a:pPr algn="just"/>
            <a:endParaRPr lang="ru-RU" b="1" dirty="0" smtClean="0"/>
          </a:p>
          <a:p>
            <a:pPr indent="450000" algn="just"/>
            <a:r>
              <a:rPr lang="ru-RU" sz="4400" b="1" dirty="0" smtClean="0"/>
              <a:t> Если   вы сказали, не подумав, вы сказали то, что думаете.</a:t>
            </a:r>
            <a:endParaRPr lang="ru-RU" sz="4400" dirty="0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683568" y="1124744"/>
            <a:ext cx="504056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1331640" y="1124744"/>
            <a:ext cx="504056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1331640" y="1268760"/>
            <a:ext cx="504056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2843808" y="1196752"/>
            <a:ext cx="504056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2843808" y="1340768"/>
            <a:ext cx="504056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3563888" y="1196752"/>
            <a:ext cx="504056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5076056" y="1124744"/>
            <a:ext cx="504056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5076056" y="1268760"/>
            <a:ext cx="504056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9144000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4400" b="1" dirty="0" smtClean="0"/>
              <a:t>	</a:t>
            </a:r>
          </a:p>
          <a:p>
            <a:pPr algn="just"/>
            <a:r>
              <a:rPr lang="ru-RU" sz="4000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just"/>
            <a:r>
              <a:rPr lang="en-US" sz="4000" b="1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ru-RU" sz="4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если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         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),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[ 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        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]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3 </a:t>
            </a:r>
            <a:r>
              <a:rPr lang="ru-RU" sz="4000" b="1" dirty="0" smtClean="0">
                <a:solidFill>
                  <a:srgbClr val="FF0000"/>
                </a:solidFill>
              </a:rPr>
              <a:t>что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44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ru-RU" sz="1200" b="1" dirty="0" smtClean="0"/>
          </a:p>
          <a:p>
            <a:pPr algn="just"/>
            <a:r>
              <a:rPr lang="ru-RU" sz="4400" b="1" dirty="0" smtClean="0"/>
              <a:t>	</a:t>
            </a:r>
            <a:endParaRPr lang="ru-RU" b="1" dirty="0" smtClean="0"/>
          </a:p>
          <a:p>
            <a:pPr indent="450000" algn="just"/>
            <a:r>
              <a:rPr lang="ru-RU" sz="4400" b="1" dirty="0" smtClean="0"/>
              <a:t> </a:t>
            </a:r>
            <a:r>
              <a:rPr lang="ru-RU" sz="4800" b="1" dirty="0" smtClean="0">
                <a:solidFill>
                  <a:srgbClr val="FF0000"/>
                </a:solidFill>
              </a:rPr>
              <a:t>Если</a:t>
            </a:r>
            <a:r>
              <a:rPr lang="ru-RU" sz="4800" b="1" dirty="0" smtClean="0"/>
              <a:t>   </a:t>
            </a:r>
            <a:r>
              <a:rPr lang="ru-RU" sz="4800" b="1" dirty="0" smtClean="0">
                <a:solidFill>
                  <a:srgbClr val="00B050"/>
                </a:solidFill>
              </a:rPr>
              <a:t>вы сказали</a:t>
            </a:r>
            <a:r>
              <a:rPr lang="ru-RU" sz="4800" b="1" dirty="0" smtClean="0"/>
              <a:t>, не подумав, </a:t>
            </a:r>
            <a:r>
              <a:rPr lang="ru-RU" sz="4800" b="1" dirty="0" smtClean="0">
                <a:solidFill>
                  <a:srgbClr val="0070C0"/>
                </a:solidFill>
              </a:rPr>
              <a:t>вы сказали </a:t>
            </a:r>
            <a:r>
              <a:rPr lang="ru-RU" sz="4800" b="1" dirty="0" smtClean="0"/>
              <a:t>то, </a:t>
            </a:r>
            <a:r>
              <a:rPr lang="ru-RU" sz="4800" b="1" dirty="0" smtClean="0">
                <a:solidFill>
                  <a:srgbClr val="FF0000"/>
                </a:solidFill>
              </a:rPr>
              <a:t>что</a:t>
            </a:r>
            <a:r>
              <a:rPr lang="ru-RU" sz="4800" b="1" dirty="0" smtClean="0"/>
              <a:t> </a:t>
            </a:r>
            <a:r>
              <a:rPr lang="ru-RU" sz="4800" b="1" dirty="0" smtClean="0">
                <a:solidFill>
                  <a:schemeClr val="accent2">
                    <a:lumMod val="75000"/>
                  </a:schemeClr>
                </a:solidFill>
              </a:rPr>
              <a:t>думаете</a:t>
            </a:r>
            <a:r>
              <a:rPr lang="ru-RU" sz="4800" b="1" dirty="0" smtClean="0"/>
              <a:t>.</a:t>
            </a:r>
            <a:endParaRPr lang="ru-RU" sz="4800" dirty="0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1763688" y="1772816"/>
            <a:ext cx="504056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2483768" y="1772816"/>
            <a:ext cx="504056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2483768" y="1628800"/>
            <a:ext cx="504056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4644008" y="1772816"/>
            <a:ext cx="504056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4067944" y="1772816"/>
            <a:ext cx="504056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4644008" y="1628800"/>
            <a:ext cx="504056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7164288" y="1556792"/>
            <a:ext cx="504056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7164288" y="1772816"/>
            <a:ext cx="504056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</a:rPr>
              <a:t>Восстановите предложения</a:t>
            </a:r>
            <a:endParaRPr lang="ru-RU" sz="36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0768"/>
            <a:ext cx="8363272" cy="4785395"/>
          </a:xfrm>
          <a:noFill/>
        </p:spPr>
        <p:txBody>
          <a:bodyPr>
            <a:normAutofit/>
          </a:bodyPr>
          <a:lstStyle/>
          <a:p>
            <a:pPr algn="just" eaLnBrk="1" hangingPunct="1">
              <a:defRPr/>
            </a:pPr>
            <a:r>
              <a:rPr lang="ru-RU" sz="4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Союз </a:t>
            </a:r>
            <a: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зато</a:t>
            </a:r>
            <a:r>
              <a:rPr lang="ru-RU" sz="4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ru-RU" sz="40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производный,</a:t>
            </a:r>
            <a: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ru-RU" sz="4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ru-RU" sz="40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_________образован</a:t>
            </a:r>
            <a:r>
              <a:rPr lang="ru-RU" sz="4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из предлога </a:t>
            </a:r>
            <a: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за</a:t>
            </a:r>
            <a:r>
              <a:rPr lang="ru-RU" sz="4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и местоимения </a:t>
            </a:r>
            <a: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то</a:t>
            </a:r>
            <a:r>
              <a:rPr lang="ru-RU" sz="4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.</a:t>
            </a:r>
            <a:endParaRPr lang="ru-RU" sz="4000" b="1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algn="just" eaLnBrk="1" hangingPunct="1">
              <a:defRPr/>
            </a:pPr>
            <a:r>
              <a:rPr lang="ru-RU" sz="4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Благодаря союзу </a:t>
            </a:r>
            <a: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как</a:t>
            </a:r>
            <a:r>
              <a:rPr lang="ru-RU" sz="4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будто</a:t>
            </a:r>
            <a:r>
              <a:rPr lang="ru-RU" sz="4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мы можем  составить предложение, в котором  устанавливается  __________ подчинение .</a:t>
            </a:r>
            <a:endParaRPr lang="ru-RU" sz="4000" b="1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</a:rPr>
              <a:t>Восстановите предложения</a:t>
            </a:r>
            <a:endParaRPr lang="ru-RU" sz="36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0768"/>
            <a:ext cx="8229600" cy="4785395"/>
          </a:xfrm>
          <a:noFill/>
        </p:spPr>
        <p:txBody>
          <a:bodyPr>
            <a:normAutofit/>
          </a:bodyPr>
          <a:lstStyle/>
          <a:p>
            <a:pPr algn="just" eaLnBrk="1" hangingPunct="1">
              <a:defRPr/>
            </a:pPr>
            <a:r>
              <a:rPr lang="ru-RU" sz="4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Союз </a:t>
            </a:r>
            <a:r>
              <a:rPr lang="ru-RU" sz="4000" b="1" i="1" dirty="0" smtClean="0"/>
              <a:t>зато</a:t>
            </a:r>
            <a:r>
              <a:rPr lang="ru-RU" sz="4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производный, </a:t>
            </a:r>
            <a: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потому что </a:t>
            </a:r>
            <a:r>
              <a:rPr lang="ru-RU" sz="4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образован из предлога </a:t>
            </a:r>
            <a:r>
              <a:rPr lang="ru-RU" sz="4000" b="1" i="1" dirty="0" smtClean="0"/>
              <a:t>за</a:t>
            </a:r>
            <a:r>
              <a:rPr lang="ru-RU" sz="4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и местоимения </a:t>
            </a:r>
            <a:r>
              <a:rPr lang="ru-RU" sz="4000" b="1" i="1" dirty="0" smtClean="0"/>
              <a:t>то</a:t>
            </a:r>
            <a:r>
              <a:rPr lang="ru-RU" sz="4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.</a:t>
            </a:r>
            <a:endParaRPr lang="ru-RU" sz="4000" b="1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algn="just" eaLnBrk="1" hangingPunct="1">
              <a:defRPr/>
            </a:pPr>
            <a:r>
              <a:rPr lang="ru-RU" sz="4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Благодаря союзу </a:t>
            </a:r>
            <a: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как</a:t>
            </a:r>
            <a:r>
              <a:rPr lang="ru-RU" sz="4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будто</a:t>
            </a:r>
            <a:r>
              <a:rPr lang="ru-RU" sz="4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мы можем  составить предложение, в котором  устанавливается  сравнительное   подчинение.</a:t>
            </a:r>
            <a:endParaRPr lang="ru-RU" sz="4000" b="1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759</TotalTime>
  <Words>281</Words>
  <Application>Microsoft Office PowerPoint</Application>
  <PresentationFormat>Экран (4:3)</PresentationFormat>
  <Paragraphs>115</Paragraphs>
  <Slides>16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Восстановите предложения</vt:lpstr>
      <vt:lpstr>Восстановите предложения</vt:lpstr>
      <vt:lpstr>Слайд 10</vt:lpstr>
      <vt:lpstr>Слайд 11</vt:lpstr>
      <vt:lpstr>Слайд 12</vt:lpstr>
      <vt:lpstr>Слайд 13</vt:lpstr>
      <vt:lpstr>Слайд 14</vt:lpstr>
      <vt:lpstr>Домашнее задание</vt:lpstr>
      <vt:lpstr>Я молодец, потому что… Я молодец, и поэтому…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ВолченкоСВ</cp:lastModifiedBy>
  <cp:revision>56</cp:revision>
  <dcterms:created xsi:type="dcterms:W3CDTF">2014-03-05T13:33:59Z</dcterms:created>
  <dcterms:modified xsi:type="dcterms:W3CDTF">2014-12-07T17:41:36Z</dcterms:modified>
</cp:coreProperties>
</file>