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04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CCCF270-45D8-484C-ACBE-4F933C89B7F5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1064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BE5E23F-9F38-4D14-BBCD-0ED1A7B5373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9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FFACA4-497C-42B6-B64F-BED82C8D57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9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3AAC93-B3E9-43BB-B035-0EF96810E5B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7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EC675C-8335-46AC-9D6D-48D564EF01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6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2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9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07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9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0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4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1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717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156F51-682D-4FCA-813F-E0BD1115574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7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16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1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1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574442-68CC-42EB-90AF-058CC4DE5E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E19507-E64D-418B-8105-DC73CC482D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9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91F230-C8B8-49CF-96F7-686B53011B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0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B4F201-A3B2-444C-809F-78218CBC4C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0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9D79CA-C1D2-4BBF-ADBE-953ED15D07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0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A3BAE6-C215-4D6B-8CB9-6558E79A4C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0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588242-3C31-471A-BE4C-A2244F8DFE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3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5C384D3-F17C-4B25-9BC4-E7F29EB3A5E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2400" b="0" i="0" u="none" strike="noStrike" kern="1200">
          <a:ln>
            <a:noFill/>
          </a:ln>
          <a:latin typeface="Arial" pitchFamily="18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555480"/>
            <a:ext cx="8608320" cy="630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3200">
                <a:latin typeface="Times New Roman" pitchFamily="18"/>
              </a:rPr>
              <a:t>Презентация к уроку русского языка</a:t>
            </a:r>
          </a:p>
          <a:p>
            <a:pPr marL="0" lvl="0" indent="-216000" algn="ctr">
              <a:buNone/>
            </a:pPr>
            <a:r>
              <a:rPr lang="ru-RU" sz="3200">
                <a:latin typeface="Times New Roman" pitchFamily="18"/>
              </a:rPr>
              <a:t>2 класс</a:t>
            </a:r>
          </a:p>
          <a:p>
            <a:pPr marL="0" lvl="0" indent="-216000" algn="ctr">
              <a:buNone/>
            </a:pPr>
            <a:r>
              <a:rPr lang="ru-RU" sz="3200">
                <a:latin typeface="Times New Roman" pitchFamily="18"/>
              </a:rPr>
              <a:t>Тема «Как в детской пирамидке»</a:t>
            </a:r>
          </a:p>
          <a:p>
            <a:pPr marL="0" lvl="0" indent="-216000" algn="ctr">
              <a:buNone/>
            </a:pPr>
            <a:endParaRPr lang="ru-RU" sz="3200">
              <a:latin typeface="Times New Roman" pitchFamily="18"/>
            </a:endParaRPr>
          </a:p>
          <a:p>
            <a:pPr marL="0" lvl="0" indent="-216000" algn="ctr">
              <a:buNone/>
            </a:pPr>
            <a:r>
              <a:rPr lang="ru-RU">
                <a:latin typeface="Times New Roman" pitchFamily="18"/>
              </a:rPr>
              <a:t>Учебник «К тайнам нашего языка» 2 класс</a:t>
            </a:r>
          </a:p>
          <a:p>
            <a:pPr marL="0" lvl="0" indent="-216000" algn="ctr">
              <a:buNone/>
            </a:pPr>
            <a:r>
              <a:rPr lang="ru-RU">
                <a:latin typeface="Thorndale" pitchFamily="18"/>
              </a:rPr>
              <a:t>1часть</a:t>
            </a:r>
          </a:p>
          <a:p>
            <a:pPr marL="0" lvl="0" indent="-216000" algn="ctr">
              <a:buNone/>
            </a:pPr>
            <a:r>
              <a:rPr lang="ru-RU">
                <a:latin typeface="Thorndale" pitchFamily="18"/>
              </a:rPr>
              <a:t>Авторы М.С. Соловейчик, Н.С .Кузьменко</a:t>
            </a:r>
          </a:p>
          <a:p>
            <a:pPr marL="0" lvl="0" indent="-216000" algn="ctr">
              <a:buNone/>
            </a:pPr>
            <a:endParaRPr lang="ru-RU" sz="3200">
              <a:latin typeface="Times New Roman" pitchFamily="18"/>
            </a:endParaRPr>
          </a:p>
          <a:p>
            <a:pPr marL="0" lvl="0" indent="-216000" algn="ctr">
              <a:buNone/>
            </a:pPr>
            <a:r>
              <a:rPr lang="ru-RU" sz="2200">
                <a:latin typeface="Times New Roman" pitchFamily="18"/>
              </a:rPr>
              <a:t>Составитель : Редько М.А.</a:t>
            </a:r>
          </a:p>
          <a:p>
            <a:pPr marL="0" lvl="0" indent="-216000" algn="ctr">
              <a:buNone/>
            </a:pPr>
            <a:r>
              <a:rPr lang="ru-RU" sz="2200">
                <a:latin typeface="Thorndale" pitchFamily="18"/>
              </a:rPr>
              <a:t>учитель начальных классов МОУ Лицей г. Истры</a:t>
            </a:r>
          </a:p>
          <a:p>
            <a:pPr marL="0" lvl="0" indent="-216000" algn="ctr">
              <a:buNone/>
            </a:pPr>
            <a:r>
              <a:rPr lang="ru-RU" sz="2200">
                <a:latin typeface="Thorndale" pitchFamily="18"/>
              </a:rPr>
              <a:t>Московской области</a:t>
            </a:r>
          </a:p>
          <a:p>
            <a:pPr marL="0" lvl="0" indent="-216000" algn="ctr">
              <a:buNone/>
            </a:pPr>
            <a:r>
              <a:rPr lang="ru-RU" sz="2200">
                <a:latin typeface="Thorndale" pitchFamily="18"/>
              </a:rPr>
              <a:t>2014г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555480"/>
            <a:ext cx="8608320" cy="630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3600">
                <a:latin typeface="Times New Roman" pitchFamily="18"/>
              </a:rPr>
              <a:t>Как в детской пирамидке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 b="0" i="1">
                <a:latin typeface="Times New Roman" pitchFamily="18"/>
              </a:rPr>
              <a:t>В лесу каждый готовится к зиме по-своему.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22716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 sz="3600" i="1">
                <a:latin typeface="Times New Roman" pitchFamily="18"/>
              </a:rPr>
              <a:t>Птицы улетают в тёплые края.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864000" y="3456000"/>
            <a:ext cx="8608320" cy="22716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 sz="3600" i="1">
                <a:latin typeface="Times New Roman" pitchFamily="18"/>
              </a:rPr>
              <a:t>Насекомые прячутся под кору в трещинки деревьев и засыпают.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4000" y="288000"/>
            <a:ext cx="6840000" cy="69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664000" y="5400000"/>
            <a:ext cx="4968000" cy="129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1332000">
            <a:solidFill>
              <a:srgbClr val="DC2300"/>
            </a:solidFill>
            <a:prstDash val="solid"/>
          </a:ln>
        </p:spPr>
        <p:txBody>
          <a:bodyPr vert="horz" wrap="none" lIns="756000" tIns="711000" rIns="756000" bIns="71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12000" y="2592000"/>
            <a:ext cx="0" cy="3600000"/>
          </a:xfrm>
          <a:prstGeom prst="line">
            <a:avLst/>
          </a:prstGeom>
          <a:noFill/>
          <a:ln w="288000">
            <a:solidFill>
              <a:srgbClr val="FFFF00"/>
            </a:solidFill>
            <a:prstDash val="solid"/>
          </a:ln>
        </p:spPr>
        <p:txBody>
          <a:bodyPr vert="horz" wrap="none" lIns="234000" tIns="189000" rIns="234000" bIns="189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951999" y="4896000"/>
            <a:ext cx="4392000" cy="129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1368000">
            <a:solidFill>
              <a:srgbClr val="0000FF"/>
            </a:solidFill>
            <a:prstDash val="solid"/>
          </a:ln>
        </p:spPr>
        <p:txBody>
          <a:bodyPr vert="horz" wrap="none" lIns="774000" tIns="729000" rIns="774000" bIns="729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168000" y="4608000"/>
            <a:ext cx="3960000" cy="79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1332000">
            <a:solidFill>
              <a:srgbClr val="00AE00"/>
            </a:solidFill>
            <a:prstDash val="solid"/>
          </a:ln>
        </p:spPr>
        <p:txBody>
          <a:bodyPr vert="horz" wrap="none" lIns="756000" tIns="711000" rIns="756000" bIns="71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384000" y="4104000"/>
            <a:ext cx="3528000" cy="93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972000">
            <a:solidFill>
              <a:srgbClr val="FFFF00"/>
            </a:solidFill>
            <a:prstDash val="solid"/>
          </a:ln>
        </p:spPr>
        <p:txBody>
          <a:bodyPr vert="horz" wrap="none" lIns="576000" tIns="531000" rIns="576000" bIns="53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816000" y="3600000"/>
            <a:ext cx="2736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92000">
            <a:solidFill>
              <a:srgbClr val="FF3333"/>
            </a:solidFill>
            <a:prstDash val="solid"/>
          </a:ln>
        </p:spPr>
        <p:txBody>
          <a:bodyPr vert="horz" wrap="none" lIns="486000" tIns="440999" rIns="486000" bIns="440999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 rot="10764600">
            <a:off x="4674861" y="2169844"/>
            <a:ext cx="788040" cy="1002240"/>
          </a:xfrm>
          <a:custGeom>
            <a:avLst>
              <a:gd name="f0" fmla="val 5225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+- 21600 0 f14"/>
              <a:gd name="f17" fmla="val f14"/>
              <a:gd name="f18" fmla="*/ f14 10 1"/>
              <a:gd name="f19" fmla="*/ f14 1 2"/>
              <a:gd name="f20" fmla="*/ f14 f12 1"/>
              <a:gd name="f21" fmla="*/ f7 f13 1"/>
              <a:gd name="f22" fmla="*/ 10800 f13 1"/>
              <a:gd name="f23" fmla="*/ f15 1 f3"/>
              <a:gd name="f24" fmla="*/ 10800 f12 1"/>
              <a:gd name="f25" fmla="*/ 21600 f13 1"/>
              <a:gd name="f26" fmla="*/ 0 f13 1"/>
              <a:gd name="f27" fmla="*/ f18 1 18"/>
              <a:gd name="f28" fmla="+- 21600 0 f19"/>
              <a:gd name="f29" fmla="+- f23 0 f2"/>
              <a:gd name="f30" fmla="*/ f19 f12 1"/>
              <a:gd name="f31" fmla="+- f27 1750 0"/>
              <a:gd name="f32" fmla="*/ f28 f12 1"/>
              <a:gd name="f33" fmla="+- 21600 0 f31"/>
              <a:gd name="f34" fmla="*/ f31 f12 1"/>
              <a:gd name="f35" fmla="*/ f31 f13 1"/>
              <a:gd name="f36" fmla="*/ f33 f12 1"/>
              <a:gd name="f37" fmla="*/ f33 f13 1"/>
            </a:gdLst>
            <a:ahLst>
              <a:ahXY gdRefX="f0" minX="f6" maxX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22"/>
              </a:cxn>
              <a:cxn ang="f29">
                <a:pos x="f24" y="f25"/>
              </a:cxn>
              <a:cxn ang="f29">
                <a:pos x="f30" y="f22"/>
              </a:cxn>
              <a:cxn ang="f29">
                <a:pos x="f24" y="f26"/>
              </a:cxn>
            </a:cxnLst>
            <a:rect l="f34" t="f35" r="f36" b="f37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16" y="f7"/>
                </a:lnTo>
                <a:lnTo>
                  <a:pt x="f17" y="f7"/>
                </a:lnTo>
                <a:close/>
              </a:path>
            </a:pathLst>
          </a:custGeom>
          <a:solidFill>
            <a:srgbClr val="CFE7F5"/>
          </a:solidFill>
          <a:ln w="1655999">
            <a:solidFill>
              <a:srgbClr val="2323DC"/>
            </a:solidFill>
            <a:prstDash val="solid"/>
          </a:ln>
        </p:spPr>
        <p:txBody>
          <a:bodyPr vert="horz" wrap="none" lIns="917999" tIns="872999" rIns="917999" bIns="872999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555480"/>
            <a:ext cx="8608320" cy="630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800" i="1">
                <a:latin typeface="Times New Roman" pitchFamily="18"/>
              </a:rPr>
              <a:t>В лесу каждый готовится  к</a:t>
            </a:r>
          </a:p>
          <a:p>
            <a:pPr marL="0" lvl="0" indent="-216000" algn="ctr">
              <a:buNone/>
            </a:pPr>
            <a:r>
              <a:rPr lang="ru-RU" sz="4800" i="1">
                <a:latin typeface="Times New Roman" pitchFamily="18"/>
              </a:rPr>
              <a:t> зиме по- своему.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555480"/>
            <a:ext cx="8608320" cy="6308640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endParaRPr lang="ru-RU" sz="4800" i="1">
              <a:latin typeface="Times New Roman" pitchFamily="18"/>
            </a:endParaRPr>
          </a:p>
          <a:p>
            <a:pPr marL="0" lvl="0" indent="-216000" algn="ctr">
              <a:buNone/>
            </a:pPr>
            <a:endParaRPr lang="ru-RU" sz="4800" i="1">
              <a:latin typeface="Times New Roman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740879" y="1440000"/>
            <a:ext cx="8691120" cy="1296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800" b="0" i="1">
                <a:latin typeface="Times New Roman" pitchFamily="18"/>
              </a:rPr>
              <a:t>В лесу каждый готовится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879" y="4248000"/>
            <a:ext cx="9051120" cy="76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800" b="0" i="1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Mangal" pitchFamily="2"/>
              </a:rPr>
              <a:t>              к зиме по- своему.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096000" y="1584000"/>
            <a:ext cx="215640" cy="287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h="800" fill="none">
                <a:moveTo>
                  <a:pt x="600" y="0"/>
                </a:moveTo>
                <a:lnTo>
                  <a:pt x="0" y="8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816000" y="1584000"/>
            <a:ext cx="215640" cy="287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h="800" fill="none">
                <a:moveTo>
                  <a:pt x="600" y="0"/>
                </a:moveTo>
                <a:lnTo>
                  <a:pt x="0" y="8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983999" y="1728000"/>
            <a:ext cx="143640" cy="215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600" fill="none">
                <a:moveTo>
                  <a:pt x="400" y="0"/>
                </a:moveTo>
                <a:lnTo>
                  <a:pt x="0" y="6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Прямая соединительная линия 7"/>
          <p:cNvSpPr/>
          <p:nvPr/>
        </p:nvSpPr>
        <p:spPr>
          <a:xfrm flipH="1">
            <a:off x="4464000" y="4248000"/>
            <a:ext cx="144000" cy="2880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408000" y="4176000"/>
            <a:ext cx="215640" cy="287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h="800" fill="none">
                <a:moveTo>
                  <a:pt x="600" y="0"/>
                </a:moveTo>
                <a:lnTo>
                  <a:pt x="0" y="8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68000" y="237600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7343999" y="501336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024000" y="2376000"/>
            <a:ext cx="359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fill="none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472000" y="2376000"/>
            <a:ext cx="359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fill="none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096000" y="501336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4464000" y="501336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376000" y="2376000"/>
            <a:ext cx="144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176000" y="2376000"/>
            <a:ext cx="144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976000" y="2376000"/>
            <a:ext cx="144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343999" y="2376000"/>
            <a:ext cx="144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920000" y="2376000"/>
            <a:ext cx="144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3744000" y="4896000"/>
            <a:ext cx="144000" cy="1173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040000" y="4896000"/>
            <a:ext cx="144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623999" y="4896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/>
              <a:t>Правила работы в паре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2271600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z="3200"/>
              <a:t>Один говорит- другой слушает.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512000" y="2664000"/>
            <a:ext cx="1080000" cy="93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FF99"/>
          </a:solidFill>
          <a:ln w="76320">
            <a:solidFill>
              <a:srgbClr val="FFFF00"/>
            </a:solidFill>
            <a:prstDash val="solid"/>
          </a:ln>
        </p:spPr>
        <p:txBody>
          <a:bodyPr vert="horz" wrap="none" lIns="128160" tIns="83160" rIns="128160" bIns="831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888000" y="2664000"/>
            <a:ext cx="1080000" cy="864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FF99"/>
          </a:solidFill>
          <a:ln w="76320">
            <a:solidFill>
              <a:srgbClr val="FFFF00"/>
            </a:solidFill>
            <a:prstDash val="solid"/>
          </a:ln>
        </p:spPr>
        <p:txBody>
          <a:bodyPr vert="horz" wrap="none" lIns="128160" tIns="83160" rIns="128160" bIns="831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944000" y="3168000"/>
            <a:ext cx="360000" cy="288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6320">
            <a:solidFill>
              <a:srgbClr val="FF0000"/>
            </a:solidFill>
            <a:prstDash val="solid"/>
          </a:ln>
        </p:spPr>
        <p:txBody>
          <a:bodyPr vert="horz" wrap="none" lIns="128160" tIns="83160" rIns="128160" bIns="831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384000" y="3024000"/>
            <a:ext cx="503999" cy="36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FF99"/>
          </a:solidFill>
          <a:ln w="38160">
            <a:solidFill>
              <a:srgbClr val="FFFF99"/>
            </a:solidFill>
            <a:prstDash val="solid"/>
          </a:ln>
        </p:spPr>
        <p:txBody>
          <a:bodyPr vert="horz" wrap="none" lIns="109080" tIns="64080" rIns="109080" bIns="6408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968000" y="3024000"/>
            <a:ext cx="503999" cy="36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FF99"/>
          </a:solidFill>
          <a:ln w="38160">
            <a:solidFill>
              <a:srgbClr val="FFFF99"/>
            </a:solidFill>
            <a:prstDash val="solid"/>
          </a:ln>
        </p:spPr>
        <p:txBody>
          <a:bodyPr vert="horz" wrap="none" lIns="109080" tIns="64080" rIns="109080" bIns="6408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9" name="Текст 8"/>
          <p:cNvSpPr txBox="1">
            <a:spLocks noGrp="1"/>
          </p:cNvSpPr>
          <p:nvPr>
            <p:ph type="body" idx="4294967295"/>
          </p:nvPr>
        </p:nvSpPr>
        <p:spPr>
          <a:xfrm>
            <a:off x="740879" y="4589279"/>
            <a:ext cx="8608320" cy="22716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z="3200"/>
              <a:t>Договорись, кто отвечает.</a:t>
            </a:r>
          </a:p>
          <a:p>
            <a:pPr lvl="0"/>
            <a:r>
              <a:rPr lang="ru-RU"/>
              <a:t> </a:t>
            </a:r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5999" y="5112000"/>
            <a:ext cx="2448000" cy="177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555480"/>
            <a:ext cx="8608320" cy="630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000" i="1">
                <a:latin typeface="Times New Roman" pitchFamily="18"/>
              </a:rPr>
              <a:t>Птицы улетают в тёплые края. Насекомые прячутся под кору, в трещинки деревьев и засыпают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54559" y="569160"/>
            <a:ext cx="8608320" cy="630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000" i="1">
                <a:latin typeface="Times New Roman" pitchFamily="18"/>
              </a:rPr>
              <a:t>Птицы улетают в тёплые края.</a:t>
            </a:r>
          </a:p>
          <a:p>
            <a:pPr marL="0" lvl="0" indent="-216000" algn="ctr">
              <a:buNone/>
            </a:pPr>
            <a:endParaRPr lang="ru-RU" sz="4000" i="1">
              <a:latin typeface="Times New Roman" pitchFamily="18"/>
            </a:endParaRPr>
          </a:p>
          <a:p>
            <a:pPr marL="0" lvl="0" indent="-216000" algn="ctr">
              <a:buNone/>
            </a:pPr>
            <a:r>
              <a:rPr lang="ru-RU" sz="4000" i="1">
                <a:latin typeface="Times New Roman" pitchFamily="18"/>
              </a:rPr>
              <a:t>Насекомые прячутся под кору, в</a:t>
            </a:r>
          </a:p>
          <a:p>
            <a:pPr marL="0" lvl="0" indent="-216000" algn="ctr">
              <a:buNone/>
            </a:pPr>
            <a:endParaRPr lang="ru-RU" sz="4000" i="1">
              <a:latin typeface="Times New Roman" pitchFamily="18"/>
            </a:endParaRPr>
          </a:p>
          <a:p>
            <a:pPr marL="0" lvl="0" indent="-216000" algn="ctr">
              <a:buNone/>
            </a:pPr>
            <a:r>
              <a:rPr lang="ru-RU" sz="4000" i="1">
                <a:latin typeface="Times New Roman" pitchFamily="18"/>
              </a:rPr>
              <a:t> трещинки деревьев и засыпают.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368000" y="273600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024000" y="280800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760" tIns="59760" rIns="104760" bIns="597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5184000" y="2808000"/>
            <a:ext cx="21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fill="none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616000" y="280800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272000" y="280800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760" tIns="59760" rIns="104760" bIns="597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8424000" y="2808000"/>
            <a:ext cx="21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fill="none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368000" y="3960000"/>
            <a:ext cx="359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fill="none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28800">
            <a:solidFill>
              <a:srgbClr val="000080"/>
            </a:solidFill>
            <a:prstDash val="solid"/>
          </a:ln>
        </p:spPr>
        <p:txBody>
          <a:bodyPr vert="horz" wrap="none" lIns="104040" tIns="59040" rIns="104040" bIns="5904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888000" y="396000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048000" y="3960000"/>
            <a:ext cx="21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fill="none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983999" y="3960000"/>
            <a:ext cx="143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fill="none">
                <a:moveTo>
                  <a:pt x="400" y="0"/>
                </a:moveTo>
                <a:lnTo>
                  <a:pt x="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8136000" y="3960000"/>
            <a:ext cx="21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fill="none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671999" y="5040000"/>
            <a:ext cx="287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fill="none">
                <a:moveTo>
                  <a:pt x="0" y="0"/>
                </a:moveTo>
                <a:lnTo>
                  <a:pt x="8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688000" y="5112000"/>
            <a:ext cx="21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fill="none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120000" y="5112000"/>
            <a:ext cx="21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fill="none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8424000" y="5112000"/>
            <a:ext cx="21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fill="none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9160">
            <a:solidFill>
              <a:srgbClr val="00008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376000" y="2304000"/>
            <a:ext cx="143640" cy="143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400" fill="none">
                <a:moveTo>
                  <a:pt x="400" y="0"/>
                </a:moveTo>
                <a:lnTo>
                  <a:pt x="0" y="4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464000" y="2304000"/>
            <a:ext cx="143640" cy="143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400" fill="none">
                <a:moveTo>
                  <a:pt x="400" y="0"/>
                </a:moveTo>
                <a:lnTo>
                  <a:pt x="0" y="4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8424000" y="2304000"/>
            <a:ext cx="143640" cy="143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400" fill="none">
                <a:moveTo>
                  <a:pt x="400" y="0"/>
                </a:moveTo>
                <a:lnTo>
                  <a:pt x="0" y="4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968000" y="2951999"/>
            <a:ext cx="143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fill="none">
                <a:moveTo>
                  <a:pt x="0" y="0"/>
                </a:moveTo>
                <a:lnTo>
                  <a:pt x="4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3744000" y="2808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608000" y="2808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7128000" y="2808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992000" y="2808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2951999" y="3456000"/>
            <a:ext cx="143640" cy="143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400" fill="none">
                <a:moveTo>
                  <a:pt x="400" y="0"/>
                </a:moveTo>
                <a:lnTo>
                  <a:pt x="0" y="4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680000" y="3456000"/>
            <a:ext cx="143640" cy="215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600" fill="none">
                <a:moveTo>
                  <a:pt x="400" y="0"/>
                </a:moveTo>
                <a:lnTo>
                  <a:pt x="0" y="6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8063999" y="3456000"/>
            <a:ext cx="143640" cy="143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400" fill="none">
                <a:moveTo>
                  <a:pt x="400" y="0"/>
                </a:moveTo>
                <a:lnTo>
                  <a:pt x="0" y="4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76000" y="4536000"/>
            <a:ext cx="143640" cy="143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400" fill="none">
                <a:moveTo>
                  <a:pt x="400" y="0"/>
                </a:moveTo>
                <a:lnTo>
                  <a:pt x="0" y="4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4824000" y="4536000"/>
            <a:ext cx="143640" cy="143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400" fill="none">
                <a:moveTo>
                  <a:pt x="400" y="0"/>
                </a:moveTo>
                <a:lnTo>
                  <a:pt x="0" y="4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7703999" y="4536000"/>
            <a:ext cx="143640" cy="215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h="600" fill="none">
                <a:moveTo>
                  <a:pt x="400" y="0"/>
                </a:moveTo>
                <a:lnTo>
                  <a:pt x="0" y="6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112000" y="5112000"/>
            <a:ext cx="143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0" fill="none">
                <a:moveTo>
                  <a:pt x="0" y="0"/>
                </a:moveTo>
                <a:lnTo>
                  <a:pt x="4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8280000" y="5184000"/>
            <a:ext cx="21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" fill="none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2376000" y="3960000"/>
            <a:ext cx="144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3816000" y="3960000"/>
            <a:ext cx="36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552000" y="3960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6840000" y="3960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7416000" y="3960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808000" y="5040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4248000" y="5040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5400000" y="5040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5616000" y="5112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552000" y="5040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7848000" y="5040000"/>
            <a:ext cx="72000" cy="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1"/>
                            </p:stCondLst>
                            <p:childTnLst>
                              <p:par>
                                <p:cTn id="1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2"/>
                            </p:stCondLst>
                            <p:childTnLst>
                              <p:par>
                                <p:cTn id="2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3"/>
                            </p:stCondLst>
                            <p:childTnLst>
                              <p:par>
                                <p:cTn id="2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4"/>
                            </p:stCondLst>
                            <p:childTnLst>
                              <p:par>
                                <p:cTn id="2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5"/>
                            </p:stCondLst>
                            <p:childTnLst>
                              <p:par>
                                <p:cTn 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6"/>
                            </p:stCondLst>
                            <p:childTnLst>
                              <p:par>
                                <p:cTn id="3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555480"/>
            <a:ext cx="8608320" cy="63086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60000"/>
            <a:ext cx="914400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145</Words>
  <Application>Microsoft Office PowerPoint</Application>
  <PresentationFormat>Экран (4:3)</PresentationFormat>
  <Paragraphs>30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Обычный</vt:lpstr>
      <vt:lpstr>lyt-cool</vt:lpstr>
      <vt:lpstr>Презентация PowerPoint</vt:lpstr>
      <vt:lpstr>Презентация PowerPoint</vt:lpstr>
      <vt:lpstr>Презентация PowerPoint</vt:lpstr>
      <vt:lpstr>Презентация PowerPoint</vt:lpstr>
      <vt:lpstr>В лесу каждый готовится</vt:lpstr>
      <vt:lpstr>Правила работы в паре</vt:lpstr>
      <vt:lpstr>Презентация PowerPoint</vt:lpstr>
      <vt:lpstr>Презентация PowerPoint</vt:lpstr>
      <vt:lpstr>Презентация PowerPoint</vt:lpstr>
      <vt:lpstr>Презентация PowerPoint</vt:lpstr>
      <vt:lpstr>В лесу каждый готовится к зиме по-своему.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k203 </dc:creator>
  <cp:lastModifiedBy>User</cp:lastModifiedBy>
  <cp:revision>6</cp:revision>
  <dcterms:created xsi:type="dcterms:W3CDTF">2014-12-03T12:17:00Z</dcterms:created>
  <dcterms:modified xsi:type="dcterms:W3CDTF">2015-02-25T18:24:37Z</dcterms:modified>
</cp:coreProperties>
</file>