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8" r:id="rId2"/>
    <p:sldId id="259" r:id="rId3"/>
    <p:sldId id="312" r:id="rId4"/>
    <p:sldId id="313" r:id="rId5"/>
    <p:sldId id="314" r:id="rId6"/>
    <p:sldId id="261" r:id="rId7"/>
    <p:sldId id="289" r:id="rId8"/>
    <p:sldId id="292" r:id="rId9"/>
    <p:sldId id="315" r:id="rId10"/>
    <p:sldId id="303" r:id="rId11"/>
    <p:sldId id="316" r:id="rId12"/>
    <p:sldId id="317" r:id="rId13"/>
    <p:sldId id="318" r:id="rId14"/>
    <p:sldId id="319" r:id="rId15"/>
    <p:sldId id="320" r:id="rId16"/>
    <p:sldId id="297" r:id="rId17"/>
    <p:sldId id="322" r:id="rId18"/>
    <p:sldId id="323" r:id="rId19"/>
    <p:sldId id="276" r:id="rId20"/>
    <p:sldId id="306" r:id="rId21"/>
    <p:sldId id="285" r:id="rId22"/>
    <p:sldId id="287" r:id="rId23"/>
    <p:sldId id="310" r:id="rId24"/>
    <p:sldId id="324" r:id="rId25"/>
    <p:sldId id="31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>
        <p:scale>
          <a:sx n="82" d="100"/>
          <a:sy n="82" d="100"/>
        </p:scale>
        <p:origin x="-1020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B0C2C-CDF5-48E7-9AAA-07198849BCCC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FFF12-DF0E-4D24-A794-76F2D19F69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46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FFF12-DF0E-4D24-A794-76F2D19F693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498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FFF12-DF0E-4D24-A794-76F2D19F693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422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FFF12-DF0E-4D24-A794-76F2D19F693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962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FFF12-DF0E-4D24-A794-76F2D19F693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84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FFF12-DF0E-4D24-A794-76F2D19F693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531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FFF12-DF0E-4D24-A794-76F2D19F693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60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D606-F7A7-4AFF-AB96-4D2805A8DE2C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255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63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84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403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7549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279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069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354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094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09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39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80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84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29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11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42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66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99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384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Рельеф и полезные ископаемые АФРИКИ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0" y="1853248"/>
            <a:ext cx="8205018" cy="4900054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60032" y="3933056"/>
            <a:ext cx="4368499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Низменные </a:t>
            </a:r>
            <a:r>
              <a:rPr lang="ru-RU" sz="4000" b="1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и возвышенные</a:t>
            </a:r>
          </a:p>
          <a:p>
            <a:pPr algn="ctr"/>
            <a:r>
              <a:rPr lang="ru-RU" sz="4000" b="1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равнины</a:t>
            </a:r>
            <a:endParaRPr lang="ru-RU" sz="4000" b="1" spc="50" dirty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645152" y="5661248"/>
            <a:ext cx="1871064" cy="46523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vadim\Desktop\phot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3840"/>
            <a:ext cx="4860031" cy="690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adim\Desktop\plains-of-Africa..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-43840"/>
            <a:ext cx="4283968" cy="412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8090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3224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Восточно-Африканское плоскогорье –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состоит из отдельных хребтов, долин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 ущелий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vadim\Desktop\chajnie_plantatsii_v_tiol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4644008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adim\Desktop\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78" y="1772816"/>
            <a:ext cx="45720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8200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5655" y="620688"/>
            <a:ext cx="4464496" cy="576064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Эфиопское нагорье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vadim\Desktop\ETHmount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1700808"/>
            <a:ext cx="4238600" cy="495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4" descr="C:\Users\vadim\Desktop\etiopia-go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1700808"/>
            <a:ext cx="4283968" cy="498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0759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6328" y="609810"/>
            <a:ext cx="3178696" cy="122413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Горы Атлас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C:\Users\vadim\Desktop\391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07" y="1"/>
            <a:ext cx="5136293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vadim\Desktop\kasbah_tamadot_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5796136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vadim\Desktop\80223862_large_01esa1Kasba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24944"/>
            <a:ext cx="3347864" cy="38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734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Гора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Тубкаль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vadim\Desktop\post_display_open-uri20131204-24723-m6b2i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84976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983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vadim\Desktop\800px-Cape_fold_keerom_ko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40968"/>
            <a:ext cx="4932039" cy="371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vadim\Desktop\38727_d3e19155f636b514fdecdba342788108.gi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128668"/>
            <a:ext cx="4211961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vadim\Desktop\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Капские горы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99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adim\Desktop\Драконовы горы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" y="3573016"/>
            <a:ext cx="9144000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adim\Desktop\The-Drakensber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461365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734" y="-459432"/>
            <a:ext cx="40679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dirty="0" smtClean="0">
              <a:solidFill>
                <a:srgbClr val="FFC000"/>
              </a:solidFill>
            </a:endParaRPr>
          </a:p>
          <a:p>
            <a:pPr algn="ctr"/>
            <a:endParaRPr lang="ru-RU" sz="4000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Драконовы горы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C:\Users\vadim\Desktop\20fc5665b646845a3ea53c9bf2deabb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34275"/>
            <a:ext cx="4895850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раконовы горы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92696"/>
            <a:ext cx="8892480" cy="72008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Пещеры</a:t>
            </a:r>
            <a:endParaRPr lang="ru-RU" sz="40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vadim\Desktop\grecij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3" y="1340768"/>
            <a:ext cx="4039619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vadim\Desktop\08c76591008c48d45b441d90135c10bf73195f45_sh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2776"/>
            <a:ext cx="5076055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vadim\Desktop\bushman-rock-a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41676"/>
            <a:ext cx="4067944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451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860032" cy="90872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Драконовы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горы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92696"/>
            <a:ext cx="5652120" cy="64807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Водопад </a:t>
            </a:r>
            <a:r>
              <a:rPr lang="ru-RU" sz="4000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Тугела</a:t>
            </a:r>
            <a:endParaRPr lang="ru-RU" sz="40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 descr="C:\Users\vadim\Desktop\clip_image0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4760986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6" descr="C:\Users\vadim\Desktop\2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18" y="709238"/>
            <a:ext cx="3896890" cy="363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adim\Desktop\VarnaDrago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86" y="2970342"/>
            <a:ext cx="4355976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7020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vadim\Desktop\1297260263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60071"/>
            <a:ext cx="6705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vadim\Desktop\pic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00" y="0"/>
            <a:ext cx="2588975" cy="687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vadim\Desktop\b905cd5ba9d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0"/>
            <a:ext cx="6588226" cy="309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76175" y="-99392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Восточно-Африканские разломы</a:t>
            </a:r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352928" cy="460851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latin typeface="Monotype Corsiva" pitchFamily="66" charset="0"/>
              </a:rPr>
              <a:t>Дать общую характеристику рельефа Африки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latin typeface="Monotype Corsiva" pitchFamily="66" charset="0"/>
              </a:rPr>
              <a:t>Рассмотреть особенности равнин и гор материка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latin typeface="Monotype Corsiva" pitchFamily="66" charset="0"/>
              </a:rPr>
              <a:t>Познакомиться с полезными ископаемыми Африки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dim\Desktop\0014-014-Poleznye-iskopaemye-Afri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905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ископаемые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988840"/>
            <a:ext cx="4319335" cy="28803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Рудные</a:t>
            </a:r>
          </a:p>
          <a:p>
            <a:pPr algn="ctr">
              <a:buNone/>
            </a:pPr>
            <a:r>
              <a:rPr lang="ru-RU" dirty="0" smtClean="0"/>
              <a:t>К чему приурочены месторождения рудных полезных ископаемых?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37648" y="1988840"/>
            <a:ext cx="4498848" cy="3717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Нерудные</a:t>
            </a:r>
          </a:p>
          <a:p>
            <a:pPr algn="ctr">
              <a:buNone/>
            </a:pPr>
            <a:r>
              <a:rPr lang="ru-RU" dirty="0" smtClean="0"/>
              <a:t>К чему приурочены месторождения нерудных полезных ископаемых?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5045730"/>
            <a:ext cx="345638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Они приурочены к горным областям.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5012006"/>
            <a:ext cx="381642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Они приурочены к толщам осадочных пород.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1412776"/>
            <a:ext cx="91440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800" dirty="0" smtClean="0">
              <a:latin typeface="Monotype Corsiva" pitchFamily="66" charset="0"/>
            </a:endParaRPr>
          </a:p>
          <a:p>
            <a:pPr marL="514350" indent="-514350">
              <a:buAutoNum type="arabicPeriod"/>
            </a:pPr>
            <a:r>
              <a:rPr lang="ru-RU" sz="3800" dirty="0" smtClean="0">
                <a:latin typeface="Monotype Corsiva" pitchFamily="66" charset="0"/>
              </a:rPr>
              <a:t>Почему на материке преобладают равнины?</a:t>
            </a:r>
          </a:p>
          <a:p>
            <a:pPr marL="514350" indent="-514350">
              <a:buAutoNum type="arabicPeriod"/>
            </a:pPr>
            <a:r>
              <a:rPr lang="ru-RU" sz="3800" dirty="0" smtClean="0">
                <a:latin typeface="Monotype Corsiva" pitchFamily="66" charset="0"/>
              </a:rPr>
              <a:t>Какие части Африки наиболее приподнятые?</a:t>
            </a:r>
          </a:p>
          <a:p>
            <a:pPr marL="514350" indent="-514350">
              <a:buAutoNum type="arabicPeriod"/>
            </a:pPr>
            <a:r>
              <a:rPr lang="ru-RU" sz="3800" dirty="0" smtClean="0">
                <a:latin typeface="Monotype Corsiva" pitchFamily="66" charset="0"/>
              </a:rPr>
              <a:t>Почему северная и западная часть материка покрыта не только континентальными, но и </a:t>
            </a:r>
          </a:p>
          <a:p>
            <a:pPr marL="0" indent="0">
              <a:buNone/>
            </a:pPr>
            <a:r>
              <a:rPr lang="ru-RU" sz="3800" dirty="0">
                <a:latin typeface="Monotype Corsiva" pitchFamily="66" charset="0"/>
              </a:rPr>
              <a:t> </a:t>
            </a:r>
            <a:r>
              <a:rPr lang="ru-RU" sz="3800" dirty="0" smtClean="0">
                <a:latin typeface="Monotype Corsiva" pitchFamily="66" charset="0"/>
              </a:rPr>
              <a:t>    морскими отложениями?</a:t>
            </a:r>
          </a:p>
          <a:p>
            <a:pPr marL="514350" indent="-514350">
              <a:buAutoNum type="arabicPeriod"/>
            </a:pPr>
            <a:endParaRPr lang="ru-RU" sz="3800" dirty="0"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</a:t>
            </a:r>
            <a:endParaRPr lang="ru-RU" sz="4800" b="1" cap="all" spc="0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801012"/>
              </p:ext>
            </p:extLst>
          </p:nvPr>
        </p:nvGraphicFramePr>
        <p:xfrm>
          <a:off x="0" y="908721"/>
          <a:ext cx="9144000" cy="6174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9453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вариант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вариант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89981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Африка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это: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1) название государства 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2) часть света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3) материк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1.Площадь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материка Африка: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 54 </a:t>
                      </a:r>
                      <a:r>
                        <a:rPr lang="ru-RU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млн.кв.км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2) 30,3 </a:t>
                      </a:r>
                      <a:r>
                        <a:rPr lang="ru-RU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млн.кв.км</a:t>
                      </a:r>
                      <a:endParaRPr lang="ru-RU" sz="20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24,2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млн.кв.км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899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Какие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формы рельефа   преобладают в Африке?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1) горы 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2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 низменности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3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 равнины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Самая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высокая точка Африки вулкан  - __________,</a:t>
                      </a:r>
                    </a:p>
                    <a:p>
                      <a:pPr algn="l"/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расположен на _______________.</a:t>
                      </a:r>
                    </a:p>
                    <a:p>
                      <a:pPr algn="l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23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Самая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высокая точка материка: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г. </a:t>
                      </a:r>
                      <a:r>
                        <a:rPr lang="ru-RU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Тубкаль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ru-RU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влк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Камерун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</a:t>
                      </a:r>
                      <a:r>
                        <a:rPr lang="ru-RU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влк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Килиманджаро        4) г. Атлас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96646" indent="-514350" algn="l">
                        <a:buAutoNum type="arabicPeriod"/>
                      </a:pP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Африка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омывается океанами: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 Тихим                  2) Атлантическим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Северным Ледовитым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4) Индийским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413852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363272" cy="619508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dirty="0" smtClean="0">
                <a:latin typeface="Monotype Corsiva" pitchFamily="66" charset="0"/>
              </a:rPr>
              <a:t>Домашнее задание:</a:t>
            </a:r>
          </a:p>
          <a:p>
            <a:pPr>
              <a:buNone/>
            </a:pPr>
            <a:endParaRPr lang="ru-RU" sz="40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4000" dirty="0" smtClean="0">
                <a:latin typeface="Monotype Corsiva" pitchFamily="66" charset="0"/>
              </a:rPr>
              <a:t>№  25, работа на контурной карте</a:t>
            </a:r>
          </a:p>
          <a:p>
            <a:pPr>
              <a:buNone/>
            </a:pPr>
            <a:r>
              <a:rPr lang="ru-RU" sz="4000" dirty="0" smtClean="0">
                <a:latin typeface="Monotype Corsiva" pitchFamily="66" charset="0"/>
              </a:rPr>
              <a:t>(подписать вулканы на материке)</a:t>
            </a:r>
            <a:endParaRPr lang="ru-RU" sz="4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94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2988" y="0"/>
            <a:ext cx="785018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altLang="ru-RU" sz="36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 СВОЮ РАБОТУ НА УРОКЕ</a:t>
            </a:r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2335212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005263"/>
            <a:ext cx="29257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484313"/>
            <a:ext cx="2420938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771775" y="4005263"/>
            <a:ext cx="4572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7000"/>
              </a:lnSpc>
            </a:pPr>
            <a:r>
              <a:rPr lang="ru-RU" altLang="ru-RU" sz="2200" b="1">
                <a:solidFill>
                  <a:srgbClr val="FF3333"/>
                </a:solidFill>
                <a:latin typeface="Times New Roman" pitchFamily="18" charset="0"/>
                <a:cs typeface="Times New Roman" pitchFamily="18" charset="0"/>
              </a:rPr>
              <a:t>У МЕНЯ </a:t>
            </a:r>
          </a:p>
          <a:p>
            <a:pPr algn="ctr">
              <a:lnSpc>
                <a:spcPct val="117000"/>
              </a:lnSpc>
            </a:pPr>
            <a:r>
              <a:rPr lang="ru-RU" altLang="ru-RU" sz="2200" b="1">
                <a:solidFill>
                  <a:srgbClr val="FF3333"/>
                </a:solidFill>
                <a:latin typeface="Times New Roman" pitchFamily="18" charset="0"/>
                <a:cs typeface="Times New Roman" pitchFamily="18" charset="0"/>
              </a:rPr>
              <a:t>НЕ ВСЁ ПОЛУЧИЛОСЬ, </a:t>
            </a:r>
          </a:p>
          <a:p>
            <a:pPr algn="ctr">
              <a:lnSpc>
                <a:spcPct val="117000"/>
              </a:lnSpc>
            </a:pPr>
            <a:r>
              <a:rPr lang="ru-RU" altLang="ru-RU" sz="2200" b="1">
                <a:solidFill>
                  <a:srgbClr val="FF3333"/>
                </a:solidFill>
                <a:latin typeface="Times New Roman" pitchFamily="18" charset="0"/>
                <a:cs typeface="Times New Roman" pitchFamily="18" charset="0"/>
              </a:rPr>
              <a:t>НО Я НА ПУТИ </a:t>
            </a:r>
          </a:p>
          <a:p>
            <a:pPr algn="ctr">
              <a:lnSpc>
                <a:spcPct val="117000"/>
              </a:lnSpc>
            </a:pPr>
            <a:r>
              <a:rPr lang="ru-RU" altLang="ru-RU" sz="2200" b="1">
                <a:solidFill>
                  <a:srgbClr val="FF3333"/>
                </a:solidFill>
                <a:latin typeface="Times New Roman" pitchFamily="18" charset="0"/>
                <a:cs typeface="Times New Roman" pitchFamily="18" charset="0"/>
              </a:rPr>
              <a:t>К УСПЕХУ!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443663" y="2986088"/>
            <a:ext cx="28813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7000"/>
              </a:lnSpc>
            </a:pPr>
            <a:endParaRPr lang="ru-RU" altLang="ru-RU" sz="2200" b="1">
              <a:solidFill>
                <a:srgbClr val="FF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7000"/>
              </a:lnSpc>
            </a:pPr>
            <a:endParaRPr lang="ru-RU" altLang="ru-RU" sz="2200" b="1">
              <a:solidFill>
                <a:srgbClr val="FF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7000"/>
              </a:lnSpc>
            </a:pPr>
            <a:endParaRPr lang="ru-RU" altLang="ru-RU" sz="2200" b="1">
              <a:solidFill>
                <a:srgbClr val="FF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071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414463"/>
            <a:ext cx="22129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156325" y="2994025"/>
            <a:ext cx="338455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7000"/>
              </a:lnSpc>
            </a:pPr>
            <a:endParaRPr lang="ru-RU" altLang="ru-RU" sz="2200" b="1">
              <a:solidFill>
                <a:srgbClr val="FF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7000"/>
              </a:lnSpc>
            </a:pPr>
            <a:endParaRPr lang="ru-RU" altLang="ru-RU" sz="2200" b="1">
              <a:solidFill>
                <a:srgbClr val="FF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7000"/>
              </a:lnSpc>
            </a:pPr>
            <a:endParaRPr lang="ru-RU" altLang="ru-RU" sz="2200" b="1">
              <a:solidFill>
                <a:srgbClr val="FF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ru-RU" altLang="ru-RU" sz="2200" b="1">
                <a:solidFill>
                  <a:srgbClr val="FF3333"/>
                </a:solidFill>
                <a:latin typeface="Times New Roman" pitchFamily="18" charset="0"/>
                <a:cs typeface="Times New Roman" pitchFamily="18" charset="0"/>
              </a:rPr>
              <a:t>МНЕ НУЖНА </a:t>
            </a:r>
          </a:p>
          <a:p>
            <a:pPr algn="ctr">
              <a:lnSpc>
                <a:spcPct val="117000"/>
              </a:lnSpc>
            </a:pPr>
            <a:r>
              <a:rPr lang="ru-RU" altLang="ru-RU" sz="2200" b="1">
                <a:solidFill>
                  <a:srgbClr val="FF3333"/>
                </a:solidFill>
                <a:latin typeface="Times New Roman" pitchFamily="18" charset="0"/>
                <a:cs typeface="Times New Roman" pitchFamily="18" charset="0"/>
              </a:rPr>
              <a:t>ПОМОЩЬ!</a:t>
            </a:r>
          </a:p>
        </p:txBody>
      </p:sp>
    </p:spTree>
    <p:extLst>
      <p:ext uri="{BB962C8B-B14F-4D97-AF65-F5344CB8AC3E}">
        <p14:creationId xmlns:p14="http://schemas.microsoft.com/office/powerpoint/2010/main" val="385998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0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карта Африки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vadim\Desktop\geo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6840761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471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adim\Desktop\img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1085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карта Африки</a:t>
            </a:r>
          </a:p>
        </p:txBody>
      </p:sp>
      <p:pic>
        <p:nvPicPr>
          <p:cNvPr id="1026" name="Picture 2" descr="C:\Users\vadim\Desktop\20131118_image1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6712"/>
            <a:ext cx="6552728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063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dim\Desktop\enhanced-buzz-4581-1355200366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0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Вулкан Килиманджаро – самая высокая точка Африки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adim\Desktop\2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31640" y="116632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Озеро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Ассаль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- 155 м.) – самая низкая точка Африки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diK\Desktop\0003-003-Karta-stroenija-Zemnoj-k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1332"/>
            <a:ext cx="9165575" cy="68793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vadim\Desktop\lavraziy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4795687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adim\Desktop\fadc1b891276b942666eac1cbbd787d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4534"/>
            <a:ext cx="4355976" cy="42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188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532</TotalTime>
  <Words>299</Words>
  <Application>Microsoft Office PowerPoint</Application>
  <PresentationFormat>Экран (4:3)</PresentationFormat>
  <Paragraphs>91</Paragraphs>
  <Slides>25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Ион</vt:lpstr>
      <vt:lpstr>Рельеф и полезные ископаемые АФРИКИ</vt:lpstr>
      <vt:lpstr>Задачи</vt:lpstr>
      <vt:lpstr>Физическая карта Африки</vt:lpstr>
      <vt:lpstr>Презентация PowerPoint</vt:lpstr>
      <vt:lpstr>Физическая карта Африки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Восточно-Африканское плоскогорье –   состоит из отдельных хребтов, долин  и  ущелий</vt:lpstr>
      <vt:lpstr>Эфиопское нагорье</vt:lpstr>
      <vt:lpstr>Горы Атлас</vt:lpstr>
      <vt:lpstr>Гора Тубкаль</vt:lpstr>
      <vt:lpstr>Презентация PowerPoint</vt:lpstr>
      <vt:lpstr>Презентация PowerPoint</vt:lpstr>
      <vt:lpstr>Драконовы горы</vt:lpstr>
      <vt:lpstr>   Драконовы горы</vt:lpstr>
      <vt:lpstr>Презентация PowerPoint</vt:lpstr>
      <vt:lpstr>Презентация PowerPoint</vt:lpstr>
      <vt:lpstr>Полезные ископаемые</vt:lpstr>
      <vt:lpstr>Закрепление</vt:lpstr>
      <vt:lpstr>Закрепление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Рельеф и полезные ископаемые Северной Америки</dc:title>
  <dc:creator>Вадим</dc:creator>
  <cp:lastModifiedBy>vadim</cp:lastModifiedBy>
  <cp:revision>89</cp:revision>
  <dcterms:created xsi:type="dcterms:W3CDTF">2011-03-21T17:58:44Z</dcterms:created>
  <dcterms:modified xsi:type="dcterms:W3CDTF">2015-01-18T15:08:53Z</dcterms:modified>
</cp:coreProperties>
</file>