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69" r:id="rId3"/>
    <p:sldId id="282" r:id="rId4"/>
    <p:sldId id="284" r:id="rId5"/>
    <p:sldId id="285" r:id="rId6"/>
    <p:sldId id="272" r:id="rId7"/>
    <p:sldId id="283" r:id="rId8"/>
    <p:sldId id="257" r:id="rId9"/>
    <p:sldId id="274" r:id="rId10"/>
    <p:sldId id="275" r:id="rId11"/>
    <p:sldId id="260" r:id="rId12"/>
    <p:sldId id="264" r:id="rId13"/>
    <p:sldId id="267" r:id="rId14"/>
    <p:sldId id="277" r:id="rId15"/>
    <p:sldId id="276" r:id="rId16"/>
    <p:sldId id="261" r:id="rId17"/>
    <p:sldId id="268" r:id="rId18"/>
    <p:sldId id="263" r:id="rId19"/>
    <p:sldId id="278" r:id="rId20"/>
    <p:sldId id="281" r:id="rId21"/>
    <p:sldId id="279" r:id="rId22"/>
    <p:sldId id="287" r:id="rId23"/>
    <p:sldId id="288" r:id="rId2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50" autoAdjust="0"/>
    <p:restoredTop sz="94660"/>
  </p:normalViewPr>
  <p:slideViewPr>
    <p:cSldViewPr>
      <p:cViewPr>
        <p:scale>
          <a:sx n="90" d="100"/>
          <a:sy n="90" d="100"/>
        </p:scale>
        <p:origin x="-588" y="-3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0121B-127F-4693-BDAE-3302A582C78E}" type="datetimeFigureOut">
              <a:rPr lang="ru-RU" smtClean="0"/>
              <a:pPr/>
              <a:t>18.01.2015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90FD4-886B-401F-A876-EE361097E7C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0121B-127F-4693-BDAE-3302A582C78E}" type="datetimeFigureOut">
              <a:rPr lang="ru-RU" smtClean="0"/>
              <a:pPr/>
              <a:t>18.01.2015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90FD4-886B-401F-A876-EE361097E7C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0121B-127F-4693-BDAE-3302A582C78E}" type="datetimeFigureOut">
              <a:rPr lang="ru-RU" smtClean="0"/>
              <a:pPr/>
              <a:t>18.01.2015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90FD4-886B-401F-A876-EE361097E7C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0121B-127F-4693-BDAE-3302A582C78E}" type="datetimeFigureOut">
              <a:rPr lang="ru-RU" smtClean="0"/>
              <a:pPr/>
              <a:t>18.01.2015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90FD4-886B-401F-A876-EE361097E7C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0121B-127F-4693-BDAE-3302A582C78E}" type="datetimeFigureOut">
              <a:rPr lang="ru-RU" smtClean="0"/>
              <a:pPr/>
              <a:t>18.01.2015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90FD4-886B-401F-A876-EE361097E7C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0121B-127F-4693-BDAE-3302A582C78E}" type="datetimeFigureOut">
              <a:rPr lang="ru-RU" smtClean="0"/>
              <a:pPr/>
              <a:t>18.01.2015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90FD4-886B-401F-A876-EE361097E7C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0121B-127F-4693-BDAE-3302A582C78E}" type="datetimeFigureOut">
              <a:rPr lang="ru-RU" smtClean="0"/>
              <a:pPr/>
              <a:t>18.01.2015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90FD4-886B-401F-A876-EE361097E7C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0121B-127F-4693-BDAE-3302A582C78E}" type="datetimeFigureOut">
              <a:rPr lang="ru-RU" smtClean="0"/>
              <a:pPr/>
              <a:t>18.01.2015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90FD4-886B-401F-A876-EE361097E7C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0121B-127F-4693-BDAE-3302A582C78E}" type="datetimeFigureOut">
              <a:rPr lang="ru-RU" smtClean="0"/>
              <a:pPr/>
              <a:t>18.01.2015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90FD4-886B-401F-A876-EE361097E7C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0121B-127F-4693-BDAE-3302A582C78E}" type="datetimeFigureOut">
              <a:rPr lang="ru-RU" smtClean="0"/>
              <a:pPr/>
              <a:t>18.01.2015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90FD4-886B-401F-A876-EE361097E7C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0121B-127F-4693-BDAE-3302A582C78E}" type="datetimeFigureOut">
              <a:rPr lang="ru-RU" smtClean="0"/>
              <a:pPr/>
              <a:t>18.01.2015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90FD4-886B-401F-A876-EE361097E7C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00121B-127F-4693-BDAE-3302A582C78E}" type="datetimeFigureOut">
              <a:rPr lang="ru-RU" smtClean="0"/>
              <a:pPr/>
              <a:t>18.01.2015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890FD4-886B-401F-A876-EE361097E7C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ru-RU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Тема урока:</a:t>
            </a:r>
            <a:br>
              <a:rPr lang="ru-RU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</a:br>
            <a:r>
              <a:rPr lang="ru-RU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«Построение изображений, полученных с помощью  линз»</a:t>
            </a:r>
            <a:endParaRPr lang="ru-RU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63688" y="5085184"/>
            <a:ext cx="7088832" cy="910952"/>
          </a:xfrm>
        </p:spPr>
        <p:txBody>
          <a:bodyPr>
            <a:normAutofit/>
          </a:bodyPr>
          <a:lstStyle/>
          <a:p>
            <a:r>
              <a:rPr lang="ru-RU" sz="2000" dirty="0" smtClean="0">
                <a:solidFill>
                  <a:schemeClr val="tx1"/>
                </a:solidFill>
              </a:rPr>
              <a:t>Автор: Шарыпина Ольга Васильевна, учитель физики ГБОУ СОШ №137 Калининского района Санкт- Петербурга</a:t>
            </a:r>
            <a:endParaRPr lang="ru-RU" sz="20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ln>
            <a:solidFill>
              <a:schemeClr val="bg1"/>
            </a:solidFill>
          </a:ln>
        </p:spPr>
        <p:txBody>
          <a:bodyPr>
            <a:normAutofit fontScale="90000"/>
          </a:bodyPr>
          <a:lstStyle/>
          <a:p>
            <a:r>
              <a:rPr lang="ru-RU" i="1" dirty="0" smtClean="0"/>
              <a:t>Построить изображение точки с помощью собирающей линзы</a:t>
            </a:r>
            <a:endParaRPr lang="ru-RU" i="1" dirty="0"/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3568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899592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1115616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1331640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1547664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>
            <a:off x="1763688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 bwMode="black">
          <a:xfrm>
            <a:off x="467544" y="1844824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>
            <a:off x="467544" y="2060848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>
            <a:off x="467544" y="1628800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>
            <a:off x="467544" y="2276872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>
            <a:off x="467544" y="2492896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>
            <a:off x="467544" y="2708920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>
            <a:off x="467544" y="2924944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/>
          <p:nvPr/>
        </p:nvCxnSpPr>
        <p:spPr>
          <a:xfrm>
            <a:off x="467544" y="3140968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/>
          <p:cNvCxnSpPr/>
          <p:nvPr/>
        </p:nvCxnSpPr>
        <p:spPr>
          <a:xfrm>
            <a:off x="467544" y="3356992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39"/>
          <p:cNvCxnSpPr/>
          <p:nvPr/>
        </p:nvCxnSpPr>
        <p:spPr>
          <a:xfrm>
            <a:off x="467544" y="3573016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единительная линия 41"/>
          <p:cNvCxnSpPr/>
          <p:nvPr/>
        </p:nvCxnSpPr>
        <p:spPr>
          <a:xfrm>
            <a:off x="1979712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единительная линия 43"/>
          <p:cNvCxnSpPr/>
          <p:nvPr/>
        </p:nvCxnSpPr>
        <p:spPr>
          <a:xfrm>
            <a:off x="2195736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единительная линия 45"/>
          <p:cNvCxnSpPr/>
          <p:nvPr/>
        </p:nvCxnSpPr>
        <p:spPr>
          <a:xfrm>
            <a:off x="2411760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Прямая соединительная линия 47"/>
          <p:cNvCxnSpPr/>
          <p:nvPr/>
        </p:nvCxnSpPr>
        <p:spPr>
          <a:xfrm>
            <a:off x="2627784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Прямая соединительная линия 54"/>
          <p:cNvCxnSpPr/>
          <p:nvPr/>
        </p:nvCxnSpPr>
        <p:spPr>
          <a:xfrm>
            <a:off x="2843808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Прямая соединительная линия 60"/>
          <p:cNvCxnSpPr/>
          <p:nvPr/>
        </p:nvCxnSpPr>
        <p:spPr>
          <a:xfrm>
            <a:off x="3059832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Прямая соединительная линия 62"/>
          <p:cNvCxnSpPr/>
          <p:nvPr/>
        </p:nvCxnSpPr>
        <p:spPr>
          <a:xfrm>
            <a:off x="3275856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Прямая соединительная линия 66"/>
          <p:cNvCxnSpPr/>
          <p:nvPr/>
        </p:nvCxnSpPr>
        <p:spPr>
          <a:xfrm>
            <a:off x="3491880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Прямая соединительная линия 68"/>
          <p:cNvCxnSpPr/>
          <p:nvPr/>
        </p:nvCxnSpPr>
        <p:spPr>
          <a:xfrm>
            <a:off x="1403648" y="3789040"/>
            <a:ext cx="5904656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Прямая соединительная линия 70"/>
          <p:cNvCxnSpPr/>
          <p:nvPr/>
        </p:nvCxnSpPr>
        <p:spPr>
          <a:xfrm>
            <a:off x="3707904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Прямая соединительная линия 72"/>
          <p:cNvCxnSpPr/>
          <p:nvPr/>
        </p:nvCxnSpPr>
        <p:spPr>
          <a:xfrm>
            <a:off x="467544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Прямая соединительная линия 74"/>
          <p:cNvCxnSpPr/>
          <p:nvPr/>
        </p:nvCxnSpPr>
        <p:spPr>
          <a:xfrm>
            <a:off x="467544" y="6165304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Прямая соединительная линия 81"/>
          <p:cNvCxnSpPr/>
          <p:nvPr/>
        </p:nvCxnSpPr>
        <p:spPr>
          <a:xfrm>
            <a:off x="3923928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Прямая соединительная линия 83"/>
          <p:cNvCxnSpPr/>
          <p:nvPr/>
        </p:nvCxnSpPr>
        <p:spPr>
          <a:xfrm>
            <a:off x="4139952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Прямая соединительная линия 85"/>
          <p:cNvCxnSpPr/>
          <p:nvPr/>
        </p:nvCxnSpPr>
        <p:spPr>
          <a:xfrm>
            <a:off x="4355976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Прямая соединительная линия 87"/>
          <p:cNvCxnSpPr/>
          <p:nvPr/>
        </p:nvCxnSpPr>
        <p:spPr>
          <a:xfrm>
            <a:off x="4572000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Прямая соединительная линия 89"/>
          <p:cNvCxnSpPr/>
          <p:nvPr/>
        </p:nvCxnSpPr>
        <p:spPr>
          <a:xfrm>
            <a:off x="4788024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Прямая соединительная линия 91"/>
          <p:cNvCxnSpPr/>
          <p:nvPr/>
        </p:nvCxnSpPr>
        <p:spPr>
          <a:xfrm>
            <a:off x="5004048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Прямая соединительная линия 93"/>
          <p:cNvCxnSpPr/>
          <p:nvPr/>
        </p:nvCxnSpPr>
        <p:spPr>
          <a:xfrm>
            <a:off x="5220072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Прямая соединительная линия 95"/>
          <p:cNvCxnSpPr/>
          <p:nvPr/>
        </p:nvCxnSpPr>
        <p:spPr>
          <a:xfrm>
            <a:off x="5436096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Прямая соединительная линия 97"/>
          <p:cNvCxnSpPr/>
          <p:nvPr/>
        </p:nvCxnSpPr>
        <p:spPr>
          <a:xfrm>
            <a:off x="5652120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Прямая соединительная линия 101"/>
          <p:cNvCxnSpPr/>
          <p:nvPr/>
        </p:nvCxnSpPr>
        <p:spPr>
          <a:xfrm>
            <a:off x="5868144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Прямая соединительная линия 103"/>
          <p:cNvCxnSpPr/>
          <p:nvPr/>
        </p:nvCxnSpPr>
        <p:spPr>
          <a:xfrm>
            <a:off x="467544" y="3789040"/>
            <a:ext cx="8229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Прямая соединительная линия 106"/>
          <p:cNvCxnSpPr/>
          <p:nvPr/>
        </p:nvCxnSpPr>
        <p:spPr>
          <a:xfrm>
            <a:off x="467544" y="4005064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Прямая соединительная линия 108"/>
          <p:cNvCxnSpPr/>
          <p:nvPr/>
        </p:nvCxnSpPr>
        <p:spPr>
          <a:xfrm>
            <a:off x="467544" y="4221088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Прямая соединительная линия 110"/>
          <p:cNvCxnSpPr/>
          <p:nvPr/>
        </p:nvCxnSpPr>
        <p:spPr>
          <a:xfrm>
            <a:off x="467544" y="4437112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Прямая соединительная линия 112"/>
          <p:cNvCxnSpPr/>
          <p:nvPr/>
        </p:nvCxnSpPr>
        <p:spPr>
          <a:xfrm>
            <a:off x="467544" y="4653136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Прямая соединительная линия 114"/>
          <p:cNvCxnSpPr/>
          <p:nvPr/>
        </p:nvCxnSpPr>
        <p:spPr>
          <a:xfrm>
            <a:off x="467544" y="4869160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Прямая соединительная линия 116"/>
          <p:cNvCxnSpPr/>
          <p:nvPr/>
        </p:nvCxnSpPr>
        <p:spPr>
          <a:xfrm>
            <a:off x="467544" y="5085184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Прямая соединительная линия 118"/>
          <p:cNvCxnSpPr/>
          <p:nvPr/>
        </p:nvCxnSpPr>
        <p:spPr>
          <a:xfrm>
            <a:off x="467544" y="5301208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Прямая соединительная линия 120"/>
          <p:cNvCxnSpPr/>
          <p:nvPr/>
        </p:nvCxnSpPr>
        <p:spPr>
          <a:xfrm>
            <a:off x="467544" y="5517232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Прямая соединительная линия 123"/>
          <p:cNvCxnSpPr/>
          <p:nvPr/>
        </p:nvCxnSpPr>
        <p:spPr>
          <a:xfrm>
            <a:off x="467544" y="5733256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Прямая соединительная линия 125"/>
          <p:cNvCxnSpPr/>
          <p:nvPr/>
        </p:nvCxnSpPr>
        <p:spPr>
          <a:xfrm>
            <a:off x="467544" y="5949280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4" name="Прямая соединительная линия 153"/>
          <p:cNvCxnSpPr/>
          <p:nvPr/>
        </p:nvCxnSpPr>
        <p:spPr>
          <a:xfrm>
            <a:off x="6084168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6" name="Прямая соединительная линия 155"/>
          <p:cNvCxnSpPr/>
          <p:nvPr/>
        </p:nvCxnSpPr>
        <p:spPr>
          <a:xfrm>
            <a:off x="6300192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9" name="Прямая соединительная линия 158"/>
          <p:cNvCxnSpPr/>
          <p:nvPr/>
        </p:nvCxnSpPr>
        <p:spPr>
          <a:xfrm>
            <a:off x="6516216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1" name="Прямая соединительная линия 160"/>
          <p:cNvCxnSpPr/>
          <p:nvPr/>
        </p:nvCxnSpPr>
        <p:spPr>
          <a:xfrm>
            <a:off x="6732240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3" name="Прямая соединительная линия 162"/>
          <p:cNvCxnSpPr/>
          <p:nvPr/>
        </p:nvCxnSpPr>
        <p:spPr>
          <a:xfrm>
            <a:off x="6948264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5" name="Прямая соединительная линия 164"/>
          <p:cNvCxnSpPr/>
          <p:nvPr/>
        </p:nvCxnSpPr>
        <p:spPr>
          <a:xfrm>
            <a:off x="7164288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" name="Прямая соединительная линия 166"/>
          <p:cNvCxnSpPr/>
          <p:nvPr/>
        </p:nvCxnSpPr>
        <p:spPr>
          <a:xfrm>
            <a:off x="7380312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0" name="Прямая соединительная линия 169"/>
          <p:cNvCxnSpPr/>
          <p:nvPr/>
        </p:nvCxnSpPr>
        <p:spPr>
          <a:xfrm>
            <a:off x="7596336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2" name="Прямая соединительная линия 171"/>
          <p:cNvCxnSpPr/>
          <p:nvPr/>
        </p:nvCxnSpPr>
        <p:spPr>
          <a:xfrm>
            <a:off x="7812360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4" name="Прямая соединительная линия 173"/>
          <p:cNvCxnSpPr/>
          <p:nvPr/>
        </p:nvCxnSpPr>
        <p:spPr>
          <a:xfrm>
            <a:off x="8028384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6" name="Прямая соединительная линия 175"/>
          <p:cNvCxnSpPr/>
          <p:nvPr/>
        </p:nvCxnSpPr>
        <p:spPr>
          <a:xfrm>
            <a:off x="8244408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0" name="Прямая соединительная линия 179"/>
          <p:cNvCxnSpPr/>
          <p:nvPr/>
        </p:nvCxnSpPr>
        <p:spPr>
          <a:xfrm>
            <a:off x="8460432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2" name="Прямая соединительная линия 181"/>
          <p:cNvCxnSpPr/>
          <p:nvPr/>
        </p:nvCxnSpPr>
        <p:spPr>
          <a:xfrm>
            <a:off x="8676456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Прямая соединительная линия 71"/>
          <p:cNvCxnSpPr/>
          <p:nvPr/>
        </p:nvCxnSpPr>
        <p:spPr>
          <a:xfrm>
            <a:off x="3491880" y="3717032"/>
            <a:ext cx="0" cy="14401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Прямая соединительная линия 76"/>
          <p:cNvCxnSpPr/>
          <p:nvPr/>
        </p:nvCxnSpPr>
        <p:spPr>
          <a:xfrm>
            <a:off x="5220072" y="3717032"/>
            <a:ext cx="0" cy="14401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Прямая соединительная линия 82"/>
          <p:cNvCxnSpPr/>
          <p:nvPr/>
        </p:nvCxnSpPr>
        <p:spPr>
          <a:xfrm>
            <a:off x="6084168" y="3717032"/>
            <a:ext cx="0" cy="14401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Прямая соединительная линия 86"/>
          <p:cNvCxnSpPr/>
          <p:nvPr/>
        </p:nvCxnSpPr>
        <p:spPr>
          <a:xfrm>
            <a:off x="2627784" y="3717032"/>
            <a:ext cx="0" cy="14401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" name="TextBox 94"/>
          <p:cNvSpPr txBox="1"/>
          <p:nvPr/>
        </p:nvSpPr>
        <p:spPr>
          <a:xfrm>
            <a:off x="2411760" y="3356992"/>
            <a:ext cx="407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2F</a:t>
            </a:r>
            <a:endParaRPr lang="ru-RU" dirty="0"/>
          </a:p>
        </p:txBody>
      </p:sp>
      <p:sp>
        <p:nvSpPr>
          <p:cNvPr id="97" name="TextBox 96"/>
          <p:cNvSpPr txBox="1"/>
          <p:nvPr/>
        </p:nvSpPr>
        <p:spPr>
          <a:xfrm>
            <a:off x="3347864" y="3356992"/>
            <a:ext cx="2904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</a:t>
            </a:r>
            <a:endParaRPr lang="ru-RU" dirty="0"/>
          </a:p>
        </p:txBody>
      </p:sp>
      <p:sp>
        <p:nvSpPr>
          <p:cNvPr id="99" name="TextBox 98"/>
          <p:cNvSpPr txBox="1"/>
          <p:nvPr/>
        </p:nvSpPr>
        <p:spPr>
          <a:xfrm>
            <a:off x="5076056" y="3356992"/>
            <a:ext cx="2904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</a:t>
            </a:r>
            <a:endParaRPr lang="ru-RU" dirty="0"/>
          </a:p>
        </p:txBody>
      </p:sp>
      <p:sp>
        <p:nvSpPr>
          <p:cNvPr id="100" name="TextBox 99"/>
          <p:cNvSpPr txBox="1"/>
          <p:nvPr/>
        </p:nvSpPr>
        <p:spPr>
          <a:xfrm>
            <a:off x="5868144" y="3356992"/>
            <a:ext cx="407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2F</a:t>
            </a:r>
            <a:endParaRPr lang="ru-RU" dirty="0"/>
          </a:p>
        </p:txBody>
      </p:sp>
      <p:sp>
        <p:nvSpPr>
          <p:cNvPr id="74" name="Овал 73"/>
          <p:cNvSpPr/>
          <p:nvPr/>
        </p:nvSpPr>
        <p:spPr>
          <a:xfrm>
            <a:off x="1907704" y="2636912"/>
            <a:ext cx="144016" cy="144016"/>
          </a:xfrm>
          <a:prstGeom prst="ellipse">
            <a:avLst/>
          </a:prstGeom>
          <a:solidFill>
            <a:schemeClr val="accent2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cxnSp>
        <p:nvCxnSpPr>
          <p:cNvPr id="78" name="Прямая со стрелкой 77"/>
          <p:cNvCxnSpPr>
            <a:stCxn id="74" idx="6"/>
          </p:cNvCxnSpPr>
          <p:nvPr/>
        </p:nvCxnSpPr>
        <p:spPr>
          <a:xfrm>
            <a:off x="2051720" y="2708920"/>
            <a:ext cx="5256584" cy="2448272"/>
          </a:xfrm>
          <a:prstGeom prst="straightConnector1">
            <a:avLst/>
          </a:prstGeom>
          <a:ln w="285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Прямая со стрелкой 79"/>
          <p:cNvCxnSpPr>
            <a:stCxn id="74" idx="6"/>
          </p:cNvCxnSpPr>
          <p:nvPr/>
        </p:nvCxnSpPr>
        <p:spPr>
          <a:xfrm>
            <a:off x="2051720" y="2708920"/>
            <a:ext cx="2304256" cy="0"/>
          </a:xfrm>
          <a:prstGeom prst="straightConnector1">
            <a:avLst/>
          </a:prstGeom>
          <a:ln w="285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Прямая со стрелкой 100"/>
          <p:cNvCxnSpPr/>
          <p:nvPr/>
        </p:nvCxnSpPr>
        <p:spPr>
          <a:xfrm>
            <a:off x="4355976" y="2708920"/>
            <a:ext cx="2376264" cy="2952328"/>
          </a:xfrm>
          <a:prstGeom prst="straightConnector1">
            <a:avLst/>
          </a:prstGeom>
          <a:ln w="285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" name="Овал 102"/>
          <p:cNvSpPr/>
          <p:nvPr/>
        </p:nvSpPr>
        <p:spPr>
          <a:xfrm>
            <a:off x="5652120" y="4365104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cxnSp>
        <p:nvCxnSpPr>
          <p:cNvPr id="68" name="Прямая со стрелкой 67"/>
          <p:cNvCxnSpPr/>
          <p:nvPr/>
        </p:nvCxnSpPr>
        <p:spPr>
          <a:xfrm flipV="1">
            <a:off x="4355976" y="2060848"/>
            <a:ext cx="0" cy="3456384"/>
          </a:xfrm>
          <a:prstGeom prst="straightConnector1">
            <a:avLst/>
          </a:prstGeom>
          <a:ln w="28575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20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35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4" dur="10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" grpId="0" animBg="1"/>
      <p:bldP spid="103" grpId="1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ln>
            <a:solidFill>
              <a:schemeClr val="bg1"/>
            </a:solidFill>
          </a:ln>
        </p:spPr>
        <p:txBody>
          <a:bodyPr>
            <a:noAutofit/>
          </a:bodyPr>
          <a:lstStyle/>
          <a:p>
            <a:r>
              <a:rPr lang="ru-RU" sz="3600" i="1" dirty="0" smtClean="0"/>
              <a:t>Построить изображение предмета находящегося за двойным фокусом с помощью собирающей линзы</a:t>
            </a:r>
            <a:endParaRPr lang="ru-RU" sz="3600" i="1" dirty="0"/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3568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899592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1115616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1331640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1547664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>
            <a:off x="1763688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 bwMode="black">
          <a:xfrm>
            <a:off x="467544" y="1844824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>
            <a:off x="467544" y="2060848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>
            <a:off x="467544" y="1628800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>
            <a:off x="467544" y="2276872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>
            <a:off x="467544" y="2492896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>
            <a:off x="467544" y="2708920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>
            <a:off x="467544" y="2924944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/>
          <p:nvPr/>
        </p:nvCxnSpPr>
        <p:spPr>
          <a:xfrm>
            <a:off x="467544" y="3140968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/>
          <p:cNvCxnSpPr/>
          <p:nvPr/>
        </p:nvCxnSpPr>
        <p:spPr>
          <a:xfrm>
            <a:off x="467544" y="3356992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39"/>
          <p:cNvCxnSpPr/>
          <p:nvPr/>
        </p:nvCxnSpPr>
        <p:spPr>
          <a:xfrm>
            <a:off x="467544" y="3573016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единительная линия 41"/>
          <p:cNvCxnSpPr/>
          <p:nvPr/>
        </p:nvCxnSpPr>
        <p:spPr>
          <a:xfrm>
            <a:off x="1979712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единительная линия 43"/>
          <p:cNvCxnSpPr/>
          <p:nvPr/>
        </p:nvCxnSpPr>
        <p:spPr>
          <a:xfrm>
            <a:off x="2195736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единительная линия 45"/>
          <p:cNvCxnSpPr/>
          <p:nvPr/>
        </p:nvCxnSpPr>
        <p:spPr>
          <a:xfrm>
            <a:off x="2411760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Прямая соединительная линия 47"/>
          <p:cNvCxnSpPr/>
          <p:nvPr/>
        </p:nvCxnSpPr>
        <p:spPr>
          <a:xfrm>
            <a:off x="2627784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Прямая соединительная линия 54"/>
          <p:cNvCxnSpPr/>
          <p:nvPr/>
        </p:nvCxnSpPr>
        <p:spPr>
          <a:xfrm>
            <a:off x="2843808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Прямая соединительная линия 60"/>
          <p:cNvCxnSpPr/>
          <p:nvPr/>
        </p:nvCxnSpPr>
        <p:spPr>
          <a:xfrm>
            <a:off x="3059832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Прямая соединительная линия 62"/>
          <p:cNvCxnSpPr/>
          <p:nvPr/>
        </p:nvCxnSpPr>
        <p:spPr>
          <a:xfrm>
            <a:off x="3275856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Прямая соединительная линия 66"/>
          <p:cNvCxnSpPr/>
          <p:nvPr/>
        </p:nvCxnSpPr>
        <p:spPr>
          <a:xfrm>
            <a:off x="3491880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Прямая соединительная линия 70"/>
          <p:cNvCxnSpPr/>
          <p:nvPr/>
        </p:nvCxnSpPr>
        <p:spPr>
          <a:xfrm>
            <a:off x="3707904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Прямая соединительная линия 72"/>
          <p:cNvCxnSpPr/>
          <p:nvPr/>
        </p:nvCxnSpPr>
        <p:spPr>
          <a:xfrm>
            <a:off x="467544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Прямая соединительная линия 74"/>
          <p:cNvCxnSpPr/>
          <p:nvPr/>
        </p:nvCxnSpPr>
        <p:spPr>
          <a:xfrm>
            <a:off x="467544" y="6165304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Прямая соединительная линия 81"/>
          <p:cNvCxnSpPr/>
          <p:nvPr/>
        </p:nvCxnSpPr>
        <p:spPr>
          <a:xfrm>
            <a:off x="3923928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Прямая соединительная линия 83"/>
          <p:cNvCxnSpPr/>
          <p:nvPr/>
        </p:nvCxnSpPr>
        <p:spPr>
          <a:xfrm>
            <a:off x="4139952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Прямая соединительная линия 85"/>
          <p:cNvCxnSpPr/>
          <p:nvPr/>
        </p:nvCxnSpPr>
        <p:spPr>
          <a:xfrm>
            <a:off x="4355976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Прямая соединительная линия 87"/>
          <p:cNvCxnSpPr/>
          <p:nvPr/>
        </p:nvCxnSpPr>
        <p:spPr>
          <a:xfrm>
            <a:off x="4572000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Прямая соединительная линия 89"/>
          <p:cNvCxnSpPr/>
          <p:nvPr/>
        </p:nvCxnSpPr>
        <p:spPr>
          <a:xfrm>
            <a:off x="4788024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Прямая соединительная линия 91"/>
          <p:cNvCxnSpPr/>
          <p:nvPr/>
        </p:nvCxnSpPr>
        <p:spPr>
          <a:xfrm>
            <a:off x="5004048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Прямая соединительная линия 93"/>
          <p:cNvCxnSpPr/>
          <p:nvPr/>
        </p:nvCxnSpPr>
        <p:spPr>
          <a:xfrm>
            <a:off x="5220072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Прямая соединительная линия 95"/>
          <p:cNvCxnSpPr/>
          <p:nvPr/>
        </p:nvCxnSpPr>
        <p:spPr>
          <a:xfrm>
            <a:off x="5436096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Прямая соединительная линия 97"/>
          <p:cNvCxnSpPr/>
          <p:nvPr/>
        </p:nvCxnSpPr>
        <p:spPr>
          <a:xfrm>
            <a:off x="5652120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Прямая соединительная линия 101"/>
          <p:cNvCxnSpPr/>
          <p:nvPr/>
        </p:nvCxnSpPr>
        <p:spPr>
          <a:xfrm>
            <a:off x="5868144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Прямая соединительная линия 103"/>
          <p:cNvCxnSpPr/>
          <p:nvPr/>
        </p:nvCxnSpPr>
        <p:spPr>
          <a:xfrm>
            <a:off x="467544" y="3789040"/>
            <a:ext cx="8229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Прямая соединительная линия 106"/>
          <p:cNvCxnSpPr/>
          <p:nvPr/>
        </p:nvCxnSpPr>
        <p:spPr>
          <a:xfrm>
            <a:off x="467544" y="4005064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Прямая соединительная линия 108"/>
          <p:cNvCxnSpPr/>
          <p:nvPr/>
        </p:nvCxnSpPr>
        <p:spPr>
          <a:xfrm>
            <a:off x="467544" y="4221088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Прямая соединительная линия 110"/>
          <p:cNvCxnSpPr/>
          <p:nvPr/>
        </p:nvCxnSpPr>
        <p:spPr>
          <a:xfrm>
            <a:off x="467544" y="4437112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Прямая соединительная линия 112"/>
          <p:cNvCxnSpPr/>
          <p:nvPr/>
        </p:nvCxnSpPr>
        <p:spPr>
          <a:xfrm>
            <a:off x="467544" y="4653136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Прямая соединительная линия 114"/>
          <p:cNvCxnSpPr/>
          <p:nvPr/>
        </p:nvCxnSpPr>
        <p:spPr>
          <a:xfrm>
            <a:off x="467544" y="4869160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Прямая соединительная линия 116"/>
          <p:cNvCxnSpPr/>
          <p:nvPr/>
        </p:nvCxnSpPr>
        <p:spPr>
          <a:xfrm>
            <a:off x="467544" y="5085184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Прямая соединительная линия 118"/>
          <p:cNvCxnSpPr/>
          <p:nvPr/>
        </p:nvCxnSpPr>
        <p:spPr>
          <a:xfrm>
            <a:off x="467544" y="5301208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Прямая соединительная линия 120"/>
          <p:cNvCxnSpPr/>
          <p:nvPr/>
        </p:nvCxnSpPr>
        <p:spPr>
          <a:xfrm>
            <a:off x="467544" y="5517232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Прямая соединительная линия 123"/>
          <p:cNvCxnSpPr/>
          <p:nvPr/>
        </p:nvCxnSpPr>
        <p:spPr>
          <a:xfrm>
            <a:off x="467544" y="5733256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Прямая соединительная линия 125"/>
          <p:cNvCxnSpPr/>
          <p:nvPr/>
        </p:nvCxnSpPr>
        <p:spPr>
          <a:xfrm>
            <a:off x="467544" y="5949280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4" name="Прямая соединительная линия 153"/>
          <p:cNvCxnSpPr/>
          <p:nvPr/>
        </p:nvCxnSpPr>
        <p:spPr>
          <a:xfrm>
            <a:off x="6084168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6" name="Прямая соединительная линия 155"/>
          <p:cNvCxnSpPr/>
          <p:nvPr/>
        </p:nvCxnSpPr>
        <p:spPr>
          <a:xfrm>
            <a:off x="6300192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9" name="Прямая соединительная линия 158"/>
          <p:cNvCxnSpPr/>
          <p:nvPr/>
        </p:nvCxnSpPr>
        <p:spPr>
          <a:xfrm>
            <a:off x="6516216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1" name="Прямая соединительная линия 160"/>
          <p:cNvCxnSpPr/>
          <p:nvPr/>
        </p:nvCxnSpPr>
        <p:spPr>
          <a:xfrm>
            <a:off x="6732240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3" name="Прямая соединительная линия 162"/>
          <p:cNvCxnSpPr/>
          <p:nvPr/>
        </p:nvCxnSpPr>
        <p:spPr>
          <a:xfrm>
            <a:off x="6948264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5" name="Прямая соединительная линия 164"/>
          <p:cNvCxnSpPr/>
          <p:nvPr/>
        </p:nvCxnSpPr>
        <p:spPr>
          <a:xfrm>
            <a:off x="7164288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" name="Прямая соединительная линия 166"/>
          <p:cNvCxnSpPr/>
          <p:nvPr/>
        </p:nvCxnSpPr>
        <p:spPr>
          <a:xfrm>
            <a:off x="7380312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0" name="Прямая соединительная линия 169"/>
          <p:cNvCxnSpPr/>
          <p:nvPr/>
        </p:nvCxnSpPr>
        <p:spPr>
          <a:xfrm>
            <a:off x="7596336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2" name="Прямая соединительная линия 171"/>
          <p:cNvCxnSpPr/>
          <p:nvPr/>
        </p:nvCxnSpPr>
        <p:spPr>
          <a:xfrm>
            <a:off x="7812360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4" name="Прямая соединительная линия 173"/>
          <p:cNvCxnSpPr/>
          <p:nvPr/>
        </p:nvCxnSpPr>
        <p:spPr>
          <a:xfrm>
            <a:off x="8028384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6" name="Прямая соединительная линия 175"/>
          <p:cNvCxnSpPr/>
          <p:nvPr/>
        </p:nvCxnSpPr>
        <p:spPr>
          <a:xfrm>
            <a:off x="8244408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0" name="Прямая соединительная линия 179"/>
          <p:cNvCxnSpPr/>
          <p:nvPr/>
        </p:nvCxnSpPr>
        <p:spPr>
          <a:xfrm>
            <a:off x="8460432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2" name="Прямая соединительная линия 181"/>
          <p:cNvCxnSpPr/>
          <p:nvPr/>
        </p:nvCxnSpPr>
        <p:spPr>
          <a:xfrm>
            <a:off x="8676456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1" name="Группа 100"/>
          <p:cNvGrpSpPr/>
          <p:nvPr/>
        </p:nvGrpSpPr>
        <p:grpSpPr>
          <a:xfrm>
            <a:off x="1403648" y="2060848"/>
            <a:ext cx="5904656" cy="3456384"/>
            <a:chOff x="1403648" y="2060848"/>
            <a:chExt cx="5904656" cy="3456384"/>
          </a:xfrm>
        </p:grpSpPr>
        <p:cxnSp>
          <p:nvCxnSpPr>
            <p:cNvPr id="69" name="Прямая соединительная линия 68"/>
            <p:cNvCxnSpPr/>
            <p:nvPr/>
          </p:nvCxnSpPr>
          <p:spPr>
            <a:xfrm>
              <a:off x="1403648" y="3789040"/>
              <a:ext cx="5904656" cy="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Прямая соединительная линия 71"/>
            <p:cNvCxnSpPr/>
            <p:nvPr/>
          </p:nvCxnSpPr>
          <p:spPr>
            <a:xfrm>
              <a:off x="3491880" y="3717032"/>
              <a:ext cx="0" cy="144016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Прямая соединительная линия 76"/>
            <p:cNvCxnSpPr/>
            <p:nvPr/>
          </p:nvCxnSpPr>
          <p:spPr>
            <a:xfrm>
              <a:off x="5220072" y="3717032"/>
              <a:ext cx="0" cy="144016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Прямая соединительная линия 82"/>
            <p:cNvCxnSpPr/>
            <p:nvPr/>
          </p:nvCxnSpPr>
          <p:spPr>
            <a:xfrm>
              <a:off x="6084168" y="3717032"/>
              <a:ext cx="0" cy="144016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Прямая соединительная линия 86"/>
            <p:cNvCxnSpPr/>
            <p:nvPr/>
          </p:nvCxnSpPr>
          <p:spPr>
            <a:xfrm>
              <a:off x="2627784" y="3717032"/>
              <a:ext cx="0" cy="144016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5" name="TextBox 94"/>
            <p:cNvSpPr txBox="1"/>
            <p:nvPr/>
          </p:nvSpPr>
          <p:spPr>
            <a:xfrm>
              <a:off x="2411760" y="3356992"/>
              <a:ext cx="40748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2F</a:t>
              </a:r>
              <a:endParaRPr lang="ru-RU" dirty="0"/>
            </a:p>
          </p:txBody>
        </p:sp>
        <p:sp>
          <p:nvSpPr>
            <p:cNvPr id="97" name="TextBox 96"/>
            <p:cNvSpPr txBox="1"/>
            <p:nvPr/>
          </p:nvSpPr>
          <p:spPr>
            <a:xfrm>
              <a:off x="3347864" y="3356992"/>
              <a:ext cx="29046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F</a:t>
              </a:r>
              <a:endParaRPr lang="ru-RU" dirty="0"/>
            </a:p>
          </p:txBody>
        </p:sp>
        <p:sp>
          <p:nvSpPr>
            <p:cNvPr id="99" name="TextBox 98"/>
            <p:cNvSpPr txBox="1"/>
            <p:nvPr/>
          </p:nvSpPr>
          <p:spPr>
            <a:xfrm>
              <a:off x="5076056" y="3356992"/>
              <a:ext cx="29046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F</a:t>
              </a:r>
              <a:endParaRPr lang="ru-RU" dirty="0"/>
            </a:p>
          </p:txBody>
        </p:sp>
        <p:sp>
          <p:nvSpPr>
            <p:cNvPr id="100" name="TextBox 99"/>
            <p:cNvSpPr txBox="1"/>
            <p:nvPr/>
          </p:nvSpPr>
          <p:spPr>
            <a:xfrm>
              <a:off x="5868144" y="3356992"/>
              <a:ext cx="40748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2F</a:t>
              </a:r>
              <a:endParaRPr lang="ru-RU" dirty="0"/>
            </a:p>
          </p:txBody>
        </p:sp>
        <p:cxnSp>
          <p:nvCxnSpPr>
            <p:cNvPr id="68" name="Прямая со стрелкой 67"/>
            <p:cNvCxnSpPr/>
            <p:nvPr/>
          </p:nvCxnSpPr>
          <p:spPr>
            <a:xfrm flipV="1">
              <a:off x="4355976" y="2060848"/>
              <a:ext cx="0" cy="3456384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05" name="Прямая со стрелкой 104"/>
          <p:cNvCxnSpPr/>
          <p:nvPr/>
        </p:nvCxnSpPr>
        <p:spPr>
          <a:xfrm flipV="1">
            <a:off x="2195736" y="2924944"/>
            <a:ext cx="0" cy="864096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6" name="Группа 115"/>
          <p:cNvGrpSpPr/>
          <p:nvPr/>
        </p:nvGrpSpPr>
        <p:grpSpPr>
          <a:xfrm>
            <a:off x="2195736" y="2924944"/>
            <a:ext cx="2160240" cy="0"/>
            <a:chOff x="2195736" y="2924944"/>
            <a:chExt cx="2160240" cy="0"/>
          </a:xfrm>
        </p:grpSpPr>
        <p:cxnSp>
          <p:nvCxnSpPr>
            <p:cNvPr id="108" name="Прямая со стрелкой 107"/>
            <p:cNvCxnSpPr/>
            <p:nvPr/>
          </p:nvCxnSpPr>
          <p:spPr>
            <a:xfrm>
              <a:off x="2195736" y="2924944"/>
              <a:ext cx="1296144" cy="0"/>
            </a:xfrm>
            <a:prstGeom prst="straightConnector1">
              <a:avLst/>
            </a:prstGeom>
            <a:ln w="28575">
              <a:solidFill>
                <a:srgbClr val="00B05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2" name="Прямая соединительная линия 111"/>
            <p:cNvCxnSpPr/>
            <p:nvPr/>
          </p:nvCxnSpPr>
          <p:spPr>
            <a:xfrm>
              <a:off x="2195736" y="2924944"/>
              <a:ext cx="2160240" cy="0"/>
            </a:xfrm>
            <a:prstGeom prst="line">
              <a:avLst/>
            </a:prstGeom>
            <a:ln w="28575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25" name="Прямая со стрелкой 124"/>
          <p:cNvCxnSpPr/>
          <p:nvPr/>
        </p:nvCxnSpPr>
        <p:spPr>
          <a:xfrm>
            <a:off x="4355976" y="2924944"/>
            <a:ext cx="2808312" cy="2808312"/>
          </a:xfrm>
          <a:prstGeom prst="straightConnector1">
            <a:avLst/>
          </a:prstGeom>
          <a:ln w="285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9" name="Группа 138"/>
          <p:cNvGrpSpPr/>
          <p:nvPr/>
        </p:nvGrpSpPr>
        <p:grpSpPr>
          <a:xfrm>
            <a:off x="2195736" y="2924944"/>
            <a:ext cx="5616624" cy="2232248"/>
            <a:chOff x="2195736" y="2924944"/>
            <a:chExt cx="5616624" cy="2232248"/>
          </a:xfrm>
        </p:grpSpPr>
        <p:cxnSp>
          <p:nvCxnSpPr>
            <p:cNvPr id="128" name="Прямая со стрелкой 127"/>
            <p:cNvCxnSpPr/>
            <p:nvPr/>
          </p:nvCxnSpPr>
          <p:spPr>
            <a:xfrm>
              <a:off x="2195736" y="2924944"/>
              <a:ext cx="5616624" cy="2232248"/>
            </a:xfrm>
            <a:prstGeom prst="straightConnector1">
              <a:avLst/>
            </a:prstGeom>
            <a:ln w="28575">
              <a:solidFill>
                <a:srgbClr val="00B05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4" name="Прямая со стрелкой 133"/>
            <p:cNvCxnSpPr/>
            <p:nvPr/>
          </p:nvCxnSpPr>
          <p:spPr>
            <a:xfrm>
              <a:off x="2195736" y="2924944"/>
              <a:ext cx="1080120" cy="432048"/>
            </a:xfrm>
            <a:prstGeom prst="straightConnector1">
              <a:avLst/>
            </a:prstGeom>
            <a:ln w="28575">
              <a:solidFill>
                <a:srgbClr val="00B05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41" name="Прямая со стрелкой 140"/>
          <p:cNvCxnSpPr/>
          <p:nvPr/>
        </p:nvCxnSpPr>
        <p:spPr>
          <a:xfrm>
            <a:off x="5796136" y="3789040"/>
            <a:ext cx="0" cy="576064"/>
          </a:xfrm>
          <a:prstGeom prst="straightConnector1">
            <a:avLst/>
          </a:prstGeom>
          <a:ln w="38100">
            <a:solidFill>
              <a:srgbClr val="FF0000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2" name="TextBox 141"/>
          <p:cNvSpPr txBox="1"/>
          <p:nvPr/>
        </p:nvSpPr>
        <p:spPr>
          <a:xfrm>
            <a:off x="5868144" y="1988840"/>
            <a:ext cx="16651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i="1" dirty="0" smtClean="0"/>
              <a:t>Изображение :</a:t>
            </a:r>
          </a:p>
        </p:txBody>
      </p:sp>
      <p:sp>
        <p:nvSpPr>
          <p:cNvPr id="143" name="TextBox 142"/>
          <p:cNvSpPr txBox="1"/>
          <p:nvPr/>
        </p:nvSpPr>
        <p:spPr>
          <a:xfrm>
            <a:off x="6228184" y="2204864"/>
            <a:ext cx="19666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i="1" dirty="0"/>
              <a:t>д</a:t>
            </a:r>
            <a:r>
              <a:rPr lang="ru-RU" i="1" dirty="0" smtClean="0"/>
              <a:t>ействительное,</a:t>
            </a:r>
            <a:endParaRPr lang="ru-RU" i="1" dirty="0"/>
          </a:p>
        </p:txBody>
      </p:sp>
      <p:sp>
        <p:nvSpPr>
          <p:cNvPr id="144" name="TextBox 143"/>
          <p:cNvSpPr txBox="1"/>
          <p:nvPr/>
        </p:nvSpPr>
        <p:spPr>
          <a:xfrm>
            <a:off x="6228184" y="2420888"/>
            <a:ext cx="16786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i="1" dirty="0"/>
              <a:t>п</a:t>
            </a:r>
            <a:r>
              <a:rPr lang="ru-RU" i="1" dirty="0" smtClean="0"/>
              <a:t>еревернутое,</a:t>
            </a:r>
            <a:endParaRPr lang="ru-RU" i="1" dirty="0"/>
          </a:p>
        </p:txBody>
      </p:sp>
      <p:sp>
        <p:nvSpPr>
          <p:cNvPr id="145" name="TextBox 144"/>
          <p:cNvSpPr txBox="1"/>
          <p:nvPr/>
        </p:nvSpPr>
        <p:spPr>
          <a:xfrm>
            <a:off x="6228184" y="2636912"/>
            <a:ext cx="15585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i="1" dirty="0" smtClean="0"/>
              <a:t>уменьшенное</a:t>
            </a:r>
            <a:endParaRPr lang="ru-RU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0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0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20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20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2" grpId="0"/>
      <p:bldP spid="143" grpId="0"/>
      <p:bldP spid="144" grpId="0"/>
      <p:bldP spid="14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ln>
            <a:solidFill>
              <a:schemeClr val="bg1"/>
            </a:solidFill>
          </a:ln>
        </p:spPr>
        <p:txBody>
          <a:bodyPr>
            <a:noAutofit/>
          </a:bodyPr>
          <a:lstStyle/>
          <a:p>
            <a:r>
              <a:rPr lang="ru-RU" sz="2800" i="1" dirty="0" smtClean="0"/>
              <a:t>Построить изображение при помощи собирающей линзы, если предмет находится между фокусом и двойным фокусом</a:t>
            </a:r>
            <a:endParaRPr lang="ru-RU" sz="2800" i="1" dirty="0"/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3568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899592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1115616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1331640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1547664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>
            <a:off x="1763688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 bwMode="black">
          <a:xfrm>
            <a:off x="467544" y="1844824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>
            <a:off x="467544" y="2060848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>
            <a:off x="467544" y="1628800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>
            <a:off x="467544" y="2276872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>
            <a:off x="467544" y="2492896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>
            <a:off x="467544" y="2708920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>
            <a:off x="467544" y="2924944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/>
          <p:nvPr/>
        </p:nvCxnSpPr>
        <p:spPr>
          <a:xfrm>
            <a:off x="467544" y="3140968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/>
          <p:cNvCxnSpPr/>
          <p:nvPr/>
        </p:nvCxnSpPr>
        <p:spPr>
          <a:xfrm>
            <a:off x="467544" y="3356992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39"/>
          <p:cNvCxnSpPr/>
          <p:nvPr/>
        </p:nvCxnSpPr>
        <p:spPr>
          <a:xfrm>
            <a:off x="467544" y="3573016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единительная линия 41"/>
          <p:cNvCxnSpPr/>
          <p:nvPr/>
        </p:nvCxnSpPr>
        <p:spPr>
          <a:xfrm>
            <a:off x="1979712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единительная линия 43"/>
          <p:cNvCxnSpPr/>
          <p:nvPr/>
        </p:nvCxnSpPr>
        <p:spPr>
          <a:xfrm>
            <a:off x="2195736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единительная линия 45"/>
          <p:cNvCxnSpPr/>
          <p:nvPr/>
        </p:nvCxnSpPr>
        <p:spPr>
          <a:xfrm>
            <a:off x="2411760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Прямая соединительная линия 47"/>
          <p:cNvCxnSpPr/>
          <p:nvPr/>
        </p:nvCxnSpPr>
        <p:spPr>
          <a:xfrm>
            <a:off x="2627784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Прямая соединительная линия 54"/>
          <p:cNvCxnSpPr/>
          <p:nvPr/>
        </p:nvCxnSpPr>
        <p:spPr>
          <a:xfrm>
            <a:off x="2843808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Прямая соединительная линия 60"/>
          <p:cNvCxnSpPr/>
          <p:nvPr/>
        </p:nvCxnSpPr>
        <p:spPr>
          <a:xfrm>
            <a:off x="3059832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Прямая соединительная линия 62"/>
          <p:cNvCxnSpPr/>
          <p:nvPr/>
        </p:nvCxnSpPr>
        <p:spPr>
          <a:xfrm>
            <a:off x="3275856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Прямая соединительная линия 66"/>
          <p:cNvCxnSpPr/>
          <p:nvPr/>
        </p:nvCxnSpPr>
        <p:spPr>
          <a:xfrm>
            <a:off x="3491880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Прямая соединительная линия 68"/>
          <p:cNvCxnSpPr/>
          <p:nvPr/>
        </p:nvCxnSpPr>
        <p:spPr>
          <a:xfrm>
            <a:off x="1403648" y="3789040"/>
            <a:ext cx="5904656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Прямая соединительная линия 70"/>
          <p:cNvCxnSpPr/>
          <p:nvPr/>
        </p:nvCxnSpPr>
        <p:spPr>
          <a:xfrm>
            <a:off x="3707904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Прямая соединительная линия 72"/>
          <p:cNvCxnSpPr/>
          <p:nvPr/>
        </p:nvCxnSpPr>
        <p:spPr>
          <a:xfrm>
            <a:off x="467544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Прямая соединительная линия 74"/>
          <p:cNvCxnSpPr/>
          <p:nvPr/>
        </p:nvCxnSpPr>
        <p:spPr>
          <a:xfrm>
            <a:off x="467544" y="6165304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Прямая соединительная линия 81"/>
          <p:cNvCxnSpPr/>
          <p:nvPr/>
        </p:nvCxnSpPr>
        <p:spPr>
          <a:xfrm>
            <a:off x="3923928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Прямая соединительная линия 83"/>
          <p:cNvCxnSpPr/>
          <p:nvPr/>
        </p:nvCxnSpPr>
        <p:spPr>
          <a:xfrm>
            <a:off x="4139952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Прямая соединительная линия 85"/>
          <p:cNvCxnSpPr/>
          <p:nvPr/>
        </p:nvCxnSpPr>
        <p:spPr>
          <a:xfrm>
            <a:off x="4355976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Прямая соединительная линия 87"/>
          <p:cNvCxnSpPr/>
          <p:nvPr/>
        </p:nvCxnSpPr>
        <p:spPr>
          <a:xfrm>
            <a:off x="4572000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Прямая соединительная линия 89"/>
          <p:cNvCxnSpPr/>
          <p:nvPr/>
        </p:nvCxnSpPr>
        <p:spPr>
          <a:xfrm>
            <a:off x="4788024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Прямая соединительная линия 91"/>
          <p:cNvCxnSpPr/>
          <p:nvPr/>
        </p:nvCxnSpPr>
        <p:spPr>
          <a:xfrm>
            <a:off x="5004048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Прямая соединительная линия 93"/>
          <p:cNvCxnSpPr/>
          <p:nvPr/>
        </p:nvCxnSpPr>
        <p:spPr>
          <a:xfrm>
            <a:off x="5220072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Прямая соединительная линия 95"/>
          <p:cNvCxnSpPr/>
          <p:nvPr/>
        </p:nvCxnSpPr>
        <p:spPr>
          <a:xfrm>
            <a:off x="5436096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Прямая соединительная линия 97"/>
          <p:cNvCxnSpPr/>
          <p:nvPr/>
        </p:nvCxnSpPr>
        <p:spPr>
          <a:xfrm>
            <a:off x="5652120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Прямая соединительная линия 101"/>
          <p:cNvCxnSpPr/>
          <p:nvPr/>
        </p:nvCxnSpPr>
        <p:spPr>
          <a:xfrm>
            <a:off x="5868144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Прямая соединительная линия 103"/>
          <p:cNvCxnSpPr/>
          <p:nvPr/>
        </p:nvCxnSpPr>
        <p:spPr>
          <a:xfrm>
            <a:off x="467544" y="3789040"/>
            <a:ext cx="8229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Прямая соединительная линия 106"/>
          <p:cNvCxnSpPr/>
          <p:nvPr/>
        </p:nvCxnSpPr>
        <p:spPr>
          <a:xfrm>
            <a:off x="467544" y="4005064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Прямая соединительная линия 108"/>
          <p:cNvCxnSpPr/>
          <p:nvPr/>
        </p:nvCxnSpPr>
        <p:spPr>
          <a:xfrm>
            <a:off x="467544" y="4221088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Прямая соединительная линия 110"/>
          <p:cNvCxnSpPr/>
          <p:nvPr/>
        </p:nvCxnSpPr>
        <p:spPr>
          <a:xfrm>
            <a:off x="467544" y="4437112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Прямая соединительная линия 112"/>
          <p:cNvCxnSpPr/>
          <p:nvPr/>
        </p:nvCxnSpPr>
        <p:spPr>
          <a:xfrm>
            <a:off x="467544" y="4653136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Прямая соединительная линия 114"/>
          <p:cNvCxnSpPr/>
          <p:nvPr/>
        </p:nvCxnSpPr>
        <p:spPr>
          <a:xfrm>
            <a:off x="467544" y="4869160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Прямая соединительная линия 116"/>
          <p:cNvCxnSpPr/>
          <p:nvPr/>
        </p:nvCxnSpPr>
        <p:spPr>
          <a:xfrm>
            <a:off x="467544" y="5085184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Прямая соединительная линия 118"/>
          <p:cNvCxnSpPr/>
          <p:nvPr/>
        </p:nvCxnSpPr>
        <p:spPr>
          <a:xfrm>
            <a:off x="467544" y="5301208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Прямая соединительная линия 120"/>
          <p:cNvCxnSpPr/>
          <p:nvPr/>
        </p:nvCxnSpPr>
        <p:spPr>
          <a:xfrm>
            <a:off x="467544" y="5517232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Прямая соединительная линия 123"/>
          <p:cNvCxnSpPr/>
          <p:nvPr/>
        </p:nvCxnSpPr>
        <p:spPr>
          <a:xfrm>
            <a:off x="467544" y="5733256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Прямая соединительная линия 125"/>
          <p:cNvCxnSpPr/>
          <p:nvPr/>
        </p:nvCxnSpPr>
        <p:spPr>
          <a:xfrm>
            <a:off x="467544" y="5949280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4" name="Прямая соединительная линия 153"/>
          <p:cNvCxnSpPr/>
          <p:nvPr/>
        </p:nvCxnSpPr>
        <p:spPr>
          <a:xfrm>
            <a:off x="6084168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6" name="Прямая соединительная линия 155"/>
          <p:cNvCxnSpPr/>
          <p:nvPr/>
        </p:nvCxnSpPr>
        <p:spPr>
          <a:xfrm>
            <a:off x="6300192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9" name="Прямая соединительная линия 158"/>
          <p:cNvCxnSpPr/>
          <p:nvPr/>
        </p:nvCxnSpPr>
        <p:spPr>
          <a:xfrm>
            <a:off x="6516216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1" name="Прямая соединительная линия 160"/>
          <p:cNvCxnSpPr/>
          <p:nvPr/>
        </p:nvCxnSpPr>
        <p:spPr>
          <a:xfrm>
            <a:off x="6732240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3" name="Прямая соединительная линия 162"/>
          <p:cNvCxnSpPr/>
          <p:nvPr/>
        </p:nvCxnSpPr>
        <p:spPr>
          <a:xfrm>
            <a:off x="6948264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5" name="Прямая соединительная линия 164"/>
          <p:cNvCxnSpPr/>
          <p:nvPr/>
        </p:nvCxnSpPr>
        <p:spPr>
          <a:xfrm>
            <a:off x="7164288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" name="Прямая соединительная линия 166"/>
          <p:cNvCxnSpPr/>
          <p:nvPr/>
        </p:nvCxnSpPr>
        <p:spPr>
          <a:xfrm>
            <a:off x="7380312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0" name="Прямая соединительная линия 169"/>
          <p:cNvCxnSpPr/>
          <p:nvPr/>
        </p:nvCxnSpPr>
        <p:spPr>
          <a:xfrm>
            <a:off x="7596336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2" name="Прямая соединительная линия 171"/>
          <p:cNvCxnSpPr/>
          <p:nvPr/>
        </p:nvCxnSpPr>
        <p:spPr>
          <a:xfrm>
            <a:off x="7812360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4" name="Прямая соединительная линия 173"/>
          <p:cNvCxnSpPr/>
          <p:nvPr/>
        </p:nvCxnSpPr>
        <p:spPr>
          <a:xfrm>
            <a:off x="8028384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6" name="Прямая соединительная линия 175"/>
          <p:cNvCxnSpPr/>
          <p:nvPr/>
        </p:nvCxnSpPr>
        <p:spPr>
          <a:xfrm>
            <a:off x="8244408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0" name="Прямая соединительная линия 179"/>
          <p:cNvCxnSpPr/>
          <p:nvPr/>
        </p:nvCxnSpPr>
        <p:spPr>
          <a:xfrm>
            <a:off x="8460432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2" name="Прямая соединительная линия 181"/>
          <p:cNvCxnSpPr/>
          <p:nvPr/>
        </p:nvCxnSpPr>
        <p:spPr>
          <a:xfrm>
            <a:off x="8676456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Прямая соединительная линия 71"/>
          <p:cNvCxnSpPr/>
          <p:nvPr/>
        </p:nvCxnSpPr>
        <p:spPr>
          <a:xfrm>
            <a:off x="3491880" y="3717032"/>
            <a:ext cx="0" cy="14401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Прямая соединительная линия 76"/>
          <p:cNvCxnSpPr/>
          <p:nvPr/>
        </p:nvCxnSpPr>
        <p:spPr>
          <a:xfrm>
            <a:off x="5220072" y="3717032"/>
            <a:ext cx="0" cy="14401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Прямая соединительная линия 82"/>
          <p:cNvCxnSpPr/>
          <p:nvPr/>
        </p:nvCxnSpPr>
        <p:spPr>
          <a:xfrm>
            <a:off x="6084168" y="3717032"/>
            <a:ext cx="0" cy="14401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Прямая соединительная линия 86"/>
          <p:cNvCxnSpPr/>
          <p:nvPr/>
        </p:nvCxnSpPr>
        <p:spPr>
          <a:xfrm>
            <a:off x="2627784" y="3717032"/>
            <a:ext cx="0" cy="14401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" name="TextBox 94"/>
          <p:cNvSpPr txBox="1"/>
          <p:nvPr/>
        </p:nvSpPr>
        <p:spPr>
          <a:xfrm>
            <a:off x="2411760" y="3356992"/>
            <a:ext cx="407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2F</a:t>
            </a:r>
            <a:endParaRPr lang="ru-RU" dirty="0"/>
          </a:p>
        </p:txBody>
      </p:sp>
      <p:sp>
        <p:nvSpPr>
          <p:cNvPr id="97" name="TextBox 96"/>
          <p:cNvSpPr txBox="1"/>
          <p:nvPr/>
        </p:nvSpPr>
        <p:spPr>
          <a:xfrm>
            <a:off x="3347864" y="3356992"/>
            <a:ext cx="2904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</a:t>
            </a:r>
            <a:endParaRPr lang="ru-RU" dirty="0"/>
          </a:p>
        </p:txBody>
      </p:sp>
      <p:sp>
        <p:nvSpPr>
          <p:cNvPr id="99" name="TextBox 98"/>
          <p:cNvSpPr txBox="1"/>
          <p:nvPr/>
        </p:nvSpPr>
        <p:spPr>
          <a:xfrm>
            <a:off x="5076056" y="3356992"/>
            <a:ext cx="2904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</a:t>
            </a:r>
            <a:endParaRPr lang="ru-RU" dirty="0"/>
          </a:p>
        </p:txBody>
      </p:sp>
      <p:sp>
        <p:nvSpPr>
          <p:cNvPr id="100" name="TextBox 99"/>
          <p:cNvSpPr txBox="1"/>
          <p:nvPr/>
        </p:nvSpPr>
        <p:spPr>
          <a:xfrm>
            <a:off x="5868144" y="3356992"/>
            <a:ext cx="407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2F</a:t>
            </a:r>
            <a:endParaRPr lang="ru-RU" dirty="0"/>
          </a:p>
        </p:txBody>
      </p:sp>
      <p:cxnSp>
        <p:nvCxnSpPr>
          <p:cNvPr id="76" name="Прямая со стрелкой 75"/>
          <p:cNvCxnSpPr/>
          <p:nvPr/>
        </p:nvCxnSpPr>
        <p:spPr>
          <a:xfrm flipV="1">
            <a:off x="3059832" y="2924944"/>
            <a:ext cx="0" cy="864096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Прямая со стрелкой 78"/>
          <p:cNvCxnSpPr/>
          <p:nvPr/>
        </p:nvCxnSpPr>
        <p:spPr>
          <a:xfrm>
            <a:off x="3059832" y="2924944"/>
            <a:ext cx="4104456" cy="2736304"/>
          </a:xfrm>
          <a:prstGeom prst="straightConnector1">
            <a:avLst/>
          </a:prstGeom>
          <a:ln w="285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Прямая со стрелкой 88"/>
          <p:cNvCxnSpPr/>
          <p:nvPr/>
        </p:nvCxnSpPr>
        <p:spPr>
          <a:xfrm>
            <a:off x="4355976" y="2924944"/>
            <a:ext cx="2952328" cy="2952328"/>
          </a:xfrm>
          <a:prstGeom prst="straightConnector1">
            <a:avLst/>
          </a:prstGeom>
          <a:ln w="285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5" name="Группа 104"/>
          <p:cNvGrpSpPr/>
          <p:nvPr/>
        </p:nvGrpSpPr>
        <p:grpSpPr>
          <a:xfrm>
            <a:off x="3059832" y="2924944"/>
            <a:ext cx="1296144" cy="0"/>
            <a:chOff x="3059832" y="2924944"/>
            <a:chExt cx="1296144" cy="0"/>
          </a:xfrm>
        </p:grpSpPr>
        <p:cxnSp>
          <p:nvCxnSpPr>
            <p:cNvPr id="81" name="Прямая со стрелкой 80"/>
            <p:cNvCxnSpPr/>
            <p:nvPr/>
          </p:nvCxnSpPr>
          <p:spPr>
            <a:xfrm>
              <a:off x="3059832" y="2924944"/>
              <a:ext cx="936104" cy="0"/>
            </a:xfrm>
            <a:prstGeom prst="straightConnector1">
              <a:avLst/>
            </a:prstGeom>
            <a:ln w="28575">
              <a:solidFill>
                <a:srgbClr val="00B05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Прямая соединительная линия 102"/>
            <p:cNvCxnSpPr/>
            <p:nvPr/>
          </p:nvCxnSpPr>
          <p:spPr>
            <a:xfrm>
              <a:off x="3059832" y="2924944"/>
              <a:ext cx="1296144" cy="0"/>
            </a:xfrm>
            <a:prstGeom prst="line">
              <a:avLst/>
            </a:prstGeom>
            <a:ln w="28575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08" name="Прямая со стрелкой 107"/>
          <p:cNvCxnSpPr/>
          <p:nvPr/>
        </p:nvCxnSpPr>
        <p:spPr>
          <a:xfrm>
            <a:off x="6948264" y="3789040"/>
            <a:ext cx="0" cy="1728192"/>
          </a:xfrm>
          <a:prstGeom prst="straightConnector1">
            <a:avLst/>
          </a:prstGeom>
          <a:ln w="57150">
            <a:solidFill>
              <a:srgbClr val="FF0000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0" name="TextBox 109"/>
          <p:cNvSpPr txBox="1"/>
          <p:nvPr/>
        </p:nvSpPr>
        <p:spPr>
          <a:xfrm>
            <a:off x="6084168" y="1988840"/>
            <a:ext cx="16123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i="1" dirty="0" smtClean="0"/>
              <a:t>Изображение:</a:t>
            </a:r>
            <a:endParaRPr lang="ru-RU" i="1" dirty="0"/>
          </a:p>
        </p:txBody>
      </p:sp>
      <p:sp>
        <p:nvSpPr>
          <p:cNvPr id="112" name="TextBox 111"/>
          <p:cNvSpPr txBox="1"/>
          <p:nvPr/>
        </p:nvSpPr>
        <p:spPr>
          <a:xfrm>
            <a:off x="6300192" y="2204864"/>
            <a:ext cx="19666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i="1" dirty="0"/>
              <a:t>д</a:t>
            </a:r>
            <a:r>
              <a:rPr lang="ru-RU" i="1" dirty="0" smtClean="0"/>
              <a:t>ействительное,</a:t>
            </a:r>
            <a:endParaRPr lang="ru-RU" i="1" dirty="0"/>
          </a:p>
        </p:txBody>
      </p:sp>
      <p:sp>
        <p:nvSpPr>
          <p:cNvPr id="114" name="TextBox 113"/>
          <p:cNvSpPr txBox="1"/>
          <p:nvPr/>
        </p:nvSpPr>
        <p:spPr>
          <a:xfrm>
            <a:off x="6300192" y="2420888"/>
            <a:ext cx="16786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i="1" dirty="0"/>
              <a:t>п</a:t>
            </a:r>
            <a:r>
              <a:rPr lang="ru-RU" i="1" dirty="0" smtClean="0"/>
              <a:t>еревернутое,</a:t>
            </a:r>
            <a:endParaRPr lang="ru-RU" i="1" dirty="0"/>
          </a:p>
        </p:txBody>
      </p:sp>
      <p:sp>
        <p:nvSpPr>
          <p:cNvPr id="116" name="TextBox 115"/>
          <p:cNvSpPr txBox="1"/>
          <p:nvPr/>
        </p:nvSpPr>
        <p:spPr>
          <a:xfrm>
            <a:off x="6300192" y="2636912"/>
            <a:ext cx="14616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i="1" dirty="0" smtClean="0"/>
              <a:t>увеличенное</a:t>
            </a:r>
            <a:endParaRPr lang="ru-RU" i="1" dirty="0"/>
          </a:p>
        </p:txBody>
      </p:sp>
      <p:cxnSp>
        <p:nvCxnSpPr>
          <p:cNvPr id="68" name="Прямая со стрелкой 67"/>
          <p:cNvCxnSpPr/>
          <p:nvPr/>
        </p:nvCxnSpPr>
        <p:spPr>
          <a:xfrm flipV="1">
            <a:off x="4355976" y="2060848"/>
            <a:ext cx="0" cy="3456384"/>
          </a:xfrm>
          <a:prstGeom prst="straightConnector1">
            <a:avLst/>
          </a:prstGeom>
          <a:ln w="28575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2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20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20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0" grpId="0"/>
      <p:bldP spid="112" grpId="0"/>
      <p:bldP spid="114" grpId="0"/>
      <p:bldP spid="11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ln>
            <a:solidFill>
              <a:schemeClr val="bg1"/>
            </a:solidFill>
          </a:ln>
        </p:spPr>
        <p:txBody>
          <a:bodyPr>
            <a:noAutofit/>
          </a:bodyPr>
          <a:lstStyle/>
          <a:p>
            <a:r>
              <a:rPr lang="ru-RU" sz="2800" i="1" dirty="0" smtClean="0"/>
              <a:t>Построить изображение при помощи собирающей линзы, если предмет находится между оптическим центром и фокусом</a:t>
            </a:r>
            <a:endParaRPr lang="ru-RU" sz="2800" i="1" dirty="0"/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3568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899592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1115616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1331640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1547664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>
            <a:off x="1763688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 bwMode="black">
          <a:xfrm>
            <a:off x="467544" y="1844824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>
            <a:off x="467544" y="2060848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>
            <a:off x="467544" y="1628800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>
            <a:off x="467544" y="2276872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>
            <a:off x="467544" y="2492896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>
            <a:off x="467544" y="2708920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>
            <a:off x="467544" y="2924944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/>
          <p:nvPr/>
        </p:nvCxnSpPr>
        <p:spPr>
          <a:xfrm>
            <a:off x="467544" y="3140968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/>
          <p:cNvCxnSpPr/>
          <p:nvPr/>
        </p:nvCxnSpPr>
        <p:spPr>
          <a:xfrm>
            <a:off x="467544" y="3356992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39"/>
          <p:cNvCxnSpPr/>
          <p:nvPr/>
        </p:nvCxnSpPr>
        <p:spPr>
          <a:xfrm>
            <a:off x="467544" y="3573016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единительная линия 41"/>
          <p:cNvCxnSpPr/>
          <p:nvPr/>
        </p:nvCxnSpPr>
        <p:spPr>
          <a:xfrm>
            <a:off x="1979712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единительная линия 43"/>
          <p:cNvCxnSpPr/>
          <p:nvPr/>
        </p:nvCxnSpPr>
        <p:spPr>
          <a:xfrm>
            <a:off x="2195736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единительная линия 45"/>
          <p:cNvCxnSpPr/>
          <p:nvPr/>
        </p:nvCxnSpPr>
        <p:spPr>
          <a:xfrm>
            <a:off x="2411760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Прямая соединительная линия 47"/>
          <p:cNvCxnSpPr/>
          <p:nvPr/>
        </p:nvCxnSpPr>
        <p:spPr>
          <a:xfrm>
            <a:off x="2627784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Прямая соединительная линия 54"/>
          <p:cNvCxnSpPr/>
          <p:nvPr/>
        </p:nvCxnSpPr>
        <p:spPr>
          <a:xfrm>
            <a:off x="2843808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Прямая соединительная линия 60"/>
          <p:cNvCxnSpPr/>
          <p:nvPr/>
        </p:nvCxnSpPr>
        <p:spPr>
          <a:xfrm>
            <a:off x="3059832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Прямая соединительная линия 62"/>
          <p:cNvCxnSpPr/>
          <p:nvPr/>
        </p:nvCxnSpPr>
        <p:spPr>
          <a:xfrm>
            <a:off x="3275856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Прямая соединительная линия 66"/>
          <p:cNvCxnSpPr/>
          <p:nvPr/>
        </p:nvCxnSpPr>
        <p:spPr>
          <a:xfrm>
            <a:off x="3491880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Прямая соединительная линия 68"/>
          <p:cNvCxnSpPr/>
          <p:nvPr/>
        </p:nvCxnSpPr>
        <p:spPr>
          <a:xfrm>
            <a:off x="1403648" y="3789040"/>
            <a:ext cx="5904656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Прямая соединительная линия 70"/>
          <p:cNvCxnSpPr/>
          <p:nvPr/>
        </p:nvCxnSpPr>
        <p:spPr>
          <a:xfrm>
            <a:off x="3707904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Прямая соединительная линия 72"/>
          <p:cNvCxnSpPr/>
          <p:nvPr/>
        </p:nvCxnSpPr>
        <p:spPr>
          <a:xfrm>
            <a:off x="467544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Прямая соединительная линия 74"/>
          <p:cNvCxnSpPr/>
          <p:nvPr/>
        </p:nvCxnSpPr>
        <p:spPr>
          <a:xfrm>
            <a:off x="467544" y="6165304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Прямая соединительная линия 81"/>
          <p:cNvCxnSpPr/>
          <p:nvPr/>
        </p:nvCxnSpPr>
        <p:spPr>
          <a:xfrm>
            <a:off x="3923928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Прямая соединительная линия 83"/>
          <p:cNvCxnSpPr/>
          <p:nvPr/>
        </p:nvCxnSpPr>
        <p:spPr>
          <a:xfrm>
            <a:off x="4139952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Прямая соединительная линия 85"/>
          <p:cNvCxnSpPr/>
          <p:nvPr/>
        </p:nvCxnSpPr>
        <p:spPr>
          <a:xfrm>
            <a:off x="4355976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Прямая соединительная линия 87"/>
          <p:cNvCxnSpPr/>
          <p:nvPr/>
        </p:nvCxnSpPr>
        <p:spPr>
          <a:xfrm>
            <a:off x="4572000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Прямая соединительная линия 89"/>
          <p:cNvCxnSpPr/>
          <p:nvPr/>
        </p:nvCxnSpPr>
        <p:spPr>
          <a:xfrm>
            <a:off x="4788024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Прямая соединительная линия 91"/>
          <p:cNvCxnSpPr/>
          <p:nvPr/>
        </p:nvCxnSpPr>
        <p:spPr>
          <a:xfrm>
            <a:off x="5004048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Прямая соединительная линия 93"/>
          <p:cNvCxnSpPr/>
          <p:nvPr/>
        </p:nvCxnSpPr>
        <p:spPr>
          <a:xfrm>
            <a:off x="5220072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Прямая соединительная линия 95"/>
          <p:cNvCxnSpPr/>
          <p:nvPr/>
        </p:nvCxnSpPr>
        <p:spPr>
          <a:xfrm>
            <a:off x="5436096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Прямая соединительная линия 97"/>
          <p:cNvCxnSpPr/>
          <p:nvPr/>
        </p:nvCxnSpPr>
        <p:spPr>
          <a:xfrm>
            <a:off x="5652120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Прямая соединительная линия 101"/>
          <p:cNvCxnSpPr/>
          <p:nvPr/>
        </p:nvCxnSpPr>
        <p:spPr>
          <a:xfrm>
            <a:off x="5868144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Прямая соединительная линия 103"/>
          <p:cNvCxnSpPr/>
          <p:nvPr/>
        </p:nvCxnSpPr>
        <p:spPr>
          <a:xfrm>
            <a:off x="467544" y="3789040"/>
            <a:ext cx="8229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Прямая соединительная линия 106"/>
          <p:cNvCxnSpPr/>
          <p:nvPr/>
        </p:nvCxnSpPr>
        <p:spPr>
          <a:xfrm>
            <a:off x="467544" y="4005064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Прямая соединительная линия 108"/>
          <p:cNvCxnSpPr/>
          <p:nvPr/>
        </p:nvCxnSpPr>
        <p:spPr>
          <a:xfrm>
            <a:off x="467544" y="4221088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Прямая соединительная линия 110"/>
          <p:cNvCxnSpPr/>
          <p:nvPr/>
        </p:nvCxnSpPr>
        <p:spPr>
          <a:xfrm>
            <a:off x="467544" y="4437112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Прямая соединительная линия 112"/>
          <p:cNvCxnSpPr/>
          <p:nvPr/>
        </p:nvCxnSpPr>
        <p:spPr>
          <a:xfrm>
            <a:off x="467544" y="4653136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Прямая соединительная линия 114"/>
          <p:cNvCxnSpPr/>
          <p:nvPr/>
        </p:nvCxnSpPr>
        <p:spPr>
          <a:xfrm>
            <a:off x="467544" y="4869160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Прямая соединительная линия 116"/>
          <p:cNvCxnSpPr/>
          <p:nvPr/>
        </p:nvCxnSpPr>
        <p:spPr>
          <a:xfrm>
            <a:off x="467544" y="5085184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Прямая соединительная линия 118"/>
          <p:cNvCxnSpPr/>
          <p:nvPr/>
        </p:nvCxnSpPr>
        <p:spPr>
          <a:xfrm>
            <a:off x="467544" y="5301208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Прямая соединительная линия 120"/>
          <p:cNvCxnSpPr/>
          <p:nvPr/>
        </p:nvCxnSpPr>
        <p:spPr>
          <a:xfrm>
            <a:off x="467544" y="5517232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Прямая соединительная линия 123"/>
          <p:cNvCxnSpPr/>
          <p:nvPr/>
        </p:nvCxnSpPr>
        <p:spPr>
          <a:xfrm>
            <a:off x="467544" y="5733256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Прямая соединительная линия 125"/>
          <p:cNvCxnSpPr/>
          <p:nvPr/>
        </p:nvCxnSpPr>
        <p:spPr>
          <a:xfrm>
            <a:off x="467544" y="5949280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4" name="Прямая соединительная линия 153"/>
          <p:cNvCxnSpPr/>
          <p:nvPr/>
        </p:nvCxnSpPr>
        <p:spPr>
          <a:xfrm>
            <a:off x="6084168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6" name="Прямая соединительная линия 155"/>
          <p:cNvCxnSpPr/>
          <p:nvPr/>
        </p:nvCxnSpPr>
        <p:spPr>
          <a:xfrm>
            <a:off x="6300192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9" name="Прямая соединительная линия 158"/>
          <p:cNvCxnSpPr/>
          <p:nvPr/>
        </p:nvCxnSpPr>
        <p:spPr>
          <a:xfrm>
            <a:off x="6516216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1" name="Прямая соединительная линия 160"/>
          <p:cNvCxnSpPr/>
          <p:nvPr/>
        </p:nvCxnSpPr>
        <p:spPr>
          <a:xfrm>
            <a:off x="6732240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3" name="Прямая соединительная линия 162"/>
          <p:cNvCxnSpPr/>
          <p:nvPr/>
        </p:nvCxnSpPr>
        <p:spPr>
          <a:xfrm>
            <a:off x="6948264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5" name="Прямая соединительная линия 164"/>
          <p:cNvCxnSpPr/>
          <p:nvPr/>
        </p:nvCxnSpPr>
        <p:spPr>
          <a:xfrm>
            <a:off x="7164288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" name="Прямая соединительная линия 166"/>
          <p:cNvCxnSpPr/>
          <p:nvPr/>
        </p:nvCxnSpPr>
        <p:spPr>
          <a:xfrm>
            <a:off x="7380312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0" name="Прямая соединительная линия 169"/>
          <p:cNvCxnSpPr/>
          <p:nvPr/>
        </p:nvCxnSpPr>
        <p:spPr>
          <a:xfrm>
            <a:off x="7596336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2" name="Прямая соединительная линия 171"/>
          <p:cNvCxnSpPr/>
          <p:nvPr/>
        </p:nvCxnSpPr>
        <p:spPr>
          <a:xfrm>
            <a:off x="7812360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4" name="Прямая соединительная линия 173"/>
          <p:cNvCxnSpPr/>
          <p:nvPr/>
        </p:nvCxnSpPr>
        <p:spPr>
          <a:xfrm>
            <a:off x="8028384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6" name="Прямая соединительная линия 175"/>
          <p:cNvCxnSpPr/>
          <p:nvPr/>
        </p:nvCxnSpPr>
        <p:spPr>
          <a:xfrm>
            <a:off x="8244408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0" name="Прямая соединительная линия 179"/>
          <p:cNvCxnSpPr/>
          <p:nvPr/>
        </p:nvCxnSpPr>
        <p:spPr>
          <a:xfrm>
            <a:off x="8460432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2" name="Прямая соединительная линия 181"/>
          <p:cNvCxnSpPr/>
          <p:nvPr/>
        </p:nvCxnSpPr>
        <p:spPr>
          <a:xfrm>
            <a:off x="8676456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Прямая соединительная линия 71"/>
          <p:cNvCxnSpPr/>
          <p:nvPr/>
        </p:nvCxnSpPr>
        <p:spPr>
          <a:xfrm>
            <a:off x="3491880" y="3717032"/>
            <a:ext cx="0" cy="14401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Прямая соединительная линия 76"/>
          <p:cNvCxnSpPr/>
          <p:nvPr/>
        </p:nvCxnSpPr>
        <p:spPr>
          <a:xfrm>
            <a:off x="5220072" y="3717032"/>
            <a:ext cx="0" cy="14401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Прямая соединительная линия 82"/>
          <p:cNvCxnSpPr/>
          <p:nvPr/>
        </p:nvCxnSpPr>
        <p:spPr>
          <a:xfrm>
            <a:off x="6084168" y="3717032"/>
            <a:ext cx="0" cy="14401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Прямая соединительная линия 86"/>
          <p:cNvCxnSpPr/>
          <p:nvPr/>
        </p:nvCxnSpPr>
        <p:spPr>
          <a:xfrm>
            <a:off x="2627784" y="3717032"/>
            <a:ext cx="0" cy="14401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" name="TextBox 94"/>
          <p:cNvSpPr txBox="1"/>
          <p:nvPr/>
        </p:nvSpPr>
        <p:spPr>
          <a:xfrm>
            <a:off x="2411760" y="3356992"/>
            <a:ext cx="407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2F</a:t>
            </a:r>
            <a:endParaRPr lang="ru-RU" dirty="0"/>
          </a:p>
        </p:txBody>
      </p:sp>
      <p:sp>
        <p:nvSpPr>
          <p:cNvPr id="97" name="TextBox 96"/>
          <p:cNvSpPr txBox="1"/>
          <p:nvPr/>
        </p:nvSpPr>
        <p:spPr>
          <a:xfrm>
            <a:off x="3347864" y="3356992"/>
            <a:ext cx="2904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</a:t>
            </a:r>
            <a:endParaRPr lang="ru-RU" dirty="0"/>
          </a:p>
        </p:txBody>
      </p:sp>
      <p:sp>
        <p:nvSpPr>
          <p:cNvPr id="99" name="TextBox 98"/>
          <p:cNvSpPr txBox="1"/>
          <p:nvPr/>
        </p:nvSpPr>
        <p:spPr>
          <a:xfrm>
            <a:off x="5076056" y="3356992"/>
            <a:ext cx="2904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</a:t>
            </a:r>
            <a:endParaRPr lang="ru-RU" dirty="0"/>
          </a:p>
        </p:txBody>
      </p:sp>
      <p:sp>
        <p:nvSpPr>
          <p:cNvPr id="100" name="TextBox 99"/>
          <p:cNvSpPr txBox="1"/>
          <p:nvPr/>
        </p:nvSpPr>
        <p:spPr>
          <a:xfrm>
            <a:off x="5868144" y="3356992"/>
            <a:ext cx="407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2F</a:t>
            </a:r>
            <a:endParaRPr lang="ru-RU" dirty="0"/>
          </a:p>
        </p:txBody>
      </p:sp>
      <p:cxnSp>
        <p:nvCxnSpPr>
          <p:cNvPr id="76" name="Прямая со стрелкой 75"/>
          <p:cNvCxnSpPr/>
          <p:nvPr/>
        </p:nvCxnSpPr>
        <p:spPr>
          <a:xfrm flipV="1">
            <a:off x="3923928" y="2924944"/>
            <a:ext cx="0" cy="864096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Прямая со стрелкой 78"/>
          <p:cNvCxnSpPr/>
          <p:nvPr/>
        </p:nvCxnSpPr>
        <p:spPr>
          <a:xfrm>
            <a:off x="3923928" y="2924944"/>
            <a:ext cx="1368152" cy="2592288"/>
          </a:xfrm>
          <a:prstGeom prst="straightConnector1">
            <a:avLst/>
          </a:prstGeom>
          <a:ln w="285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Прямая со стрелкой 88"/>
          <p:cNvCxnSpPr/>
          <p:nvPr/>
        </p:nvCxnSpPr>
        <p:spPr>
          <a:xfrm>
            <a:off x="4355976" y="2924944"/>
            <a:ext cx="2952328" cy="2952328"/>
          </a:xfrm>
          <a:prstGeom prst="straightConnector1">
            <a:avLst/>
          </a:prstGeom>
          <a:ln w="285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Группа 104"/>
          <p:cNvGrpSpPr/>
          <p:nvPr/>
        </p:nvGrpSpPr>
        <p:grpSpPr>
          <a:xfrm>
            <a:off x="3923928" y="2924944"/>
            <a:ext cx="432048" cy="72008"/>
            <a:chOff x="3059832" y="2924944"/>
            <a:chExt cx="1296144" cy="0"/>
          </a:xfrm>
        </p:grpSpPr>
        <p:cxnSp>
          <p:nvCxnSpPr>
            <p:cNvPr id="81" name="Прямая со стрелкой 80"/>
            <p:cNvCxnSpPr/>
            <p:nvPr/>
          </p:nvCxnSpPr>
          <p:spPr>
            <a:xfrm>
              <a:off x="3059832" y="2924944"/>
              <a:ext cx="936104" cy="0"/>
            </a:xfrm>
            <a:prstGeom prst="straightConnector1">
              <a:avLst/>
            </a:prstGeom>
            <a:ln w="28575">
              <a:solidFill>
                <a:srgbClr val="00B05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Прямая соединительная линия 102"/>
            <p:cNvCxnSpPr/>
            <p:nvPr/>
          </p:nvCxnSpPr>
          <p:spPr>
            <a:xfrm>
              <a:off x="3059832" y="2924944"/>
              <a:ext cx="1296144" cy="0"/>
            </a:xfrm>
            <a:prstGeom prst="line">
              <a:avLst/>
            </a:prstGeom>
            <a:ln w="28575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08" name="Прямая со стрелкой 107"/>
          <p:cNvCxnSpPr/>
          <p:nvPr/>
        </p:nvCxnSpPr>
        <p:spPr>
          <a:xfrm flipV="1">
            <a:off x="3275856" y="1844824"/>
            <a:ext cx="0" cy="1944216"/>
          </a:xfrm>
          <a:prstGeom prst="straightConnector1">
            <a:avLst/>
          </a:prstGeom>
          <a:ln w="57150">
            <a:solidFill>
              <a:srgbClr val="FF0000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0" name="TextBox 109"/>
          <p:cNvSpPr txBox="1"/>
          <p:nvPr/>
        </p:nvSpPr>
        <p:spPr>
          <a:xfrm>
            <a:off x="6084168" y="1988840"/>
            <a:ext cx="16123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i="1" dirty="0" smtClean="0"/>
              <a:t>Изображение:</a:t>
            </a:r>
            <a:endParaRPr lang="ru-RU" i="1" dirty="0"/>
          </a:p>
        </p:txBody>
      </p:sp>
      <p:sp>
        <p:nvSpPr>
          <p:cNvPr id="112" name="TextBox 111"/>
          <p:cNvSpPr txBox="1"/>
          <p:nvPr/>
        </p:nvSpPr>
        <p:spPr>
          <a:xfrm>
            <a:off x="6300192" y="2204864"/>
            <a:ext cx="10230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i="1" dirty="0" smtClean="0"/>
              <a:t>мнимое,</a:t>
            </a:r>
            <a:endParaRPr lang="ru-RU" i="1" dirty="0"/>
          </a:p>
        </p:txBody>
      </p:sp>
      <p:sp>
        <p:nvSpPr>
          <p:cNvPr id="114" name="TextBox 113"/>
          <p:cNvSpPr txBox="1"/>
          <p:nvPr/>
        </p:nvSpPr>
        <p:spPr>
          <a:xfrm>
            <a:off x="6300192" y="2420888"/>
            <a:ext cx="9749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i="1" dirty="0" smtClean="0"/>
              <a:t>прямое,</a:t>
            </a:r>
            <a:endParaRPr lang="ru-RU" i="1" dirty="0"/>
          </a:p>
        </p:txBody>
      </p:sp>
      <p:sp>
        <p:nvSpPr>
          <p:cNvPr id="116" name="TextBox 115"/>
          <p:cNvSpPr txBox="1"/>
          <p:nvPr/>
        </p:nvSpPr>
        <p:spPr>
          <a:xfrm>
            <a:off x="6300192" y="2636912"/>
            <a:ext cx="14616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i="1" dirty="0" smtClean="0"/>
              <a:t>увеличенное</a:t>
            </a:r>
            <a:endParaRPr lang="ru-RU" i="1" dirty="0"/>
          </a:p>
        </p:txBody>
      </p:sp>
      <p:cxnSp>
        <p:nvCxnSpPr>
          <p:cNvPr id="101" name="Прямая соединительная линия 100"/>
          <p:cNvCxnSpPr/>
          <p:nvPr/>
        </p:nvCxnSpPr>
        <p:spPr>
          <a:xfrm flipH="1" flipV="1">
            <a:off x="3131840" y="1700808"/>
            <a:ext cx="1224136" cy="1224136"/>
          </a:xfrm>
          <a:prstGeom prst="line">
            <a:avLst/>
          </a:prstGeom>
          <a:ln w="28575">
            <a:solidFill>
              <a:srgbClr val="00B05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Прямая соединительная линия 105"/>
          <p:cNvCxnSpPr/>
          <p:nvPr/>
        </p:nvCxnSpPr>
        <p:spPr>
          <a:xfrm flipH="1" flipV="1">
            <a:off x="3131840" y="1628800"/>
            <a:ext cx="792088" cy="1296144"/>
          </a:xfrm>
          <a:prstGeom prst="line">
            <a:avLst/>
          </a:prstGeom>
          <a:ln w="28575">
            <a:solidFill>
              <a:srgbClr val="00B05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Прямая со стрелкой 67"/>
          <p:cNvCxnSpPr/>
          <p:nvPr/>
        </p:nvCxnSpPr>
        <p:spPr>
          <a:xfrm flipV="1">
            <a:off x="4355976" y="2060848"/>
            <a:ext cx="0" cy="3456384"/>
          </a:xfrm>
          <a:prstGeom prst="straightConnector1">
            <a:avLst/>
          </a:prstGeom>
          <a:ln w="28575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2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2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20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000"/>
                            </p:stCondLst>
                            <p:childTnLst>
                              <p:par>
                                <p:cTn id="2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20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20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10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10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0" grpId="0"/>
      <p:bldP spid="112" grpId="0"/>
      <p:bldP spid="114" grpId="0"/>
      <p:bldP spid="11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i="1" dirty="0" smtClean="0"/>
              <a:t>Ход лучей в рассеивающей линзе</a:t>
            </a:r>
            <a:endParaRPr lang="ru-RU" i="1" dirty="0"/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3568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899592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1115616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1331640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1547664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>
            <a:off x="1763688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 bwMode="black">
          <a:xfrm>
            <a:off x="467544" y="1844824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>
            <a:off x="467544" y="2060848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>
            <a:off x="467544" y="1628800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>
            <a:off x="467544" y="2276872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>
            <a:off x="467544" y="2492896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>
            <a:off x="467544" y="2708920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>
            <a:off x="467544" y="2924944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/>
          <p:nvPr/>
        </p:nvCxnSpPr>
        <p:spPr>
          <a:xfrm>
            <a:off x="467544" y="3140968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/>
          <p:cNvCxnSpPr/>
          <p:nvPr/>
        </p:nvCxnSpPr>
        <p:spPr>
          <a:xfrm>
            <a:off x="467544" y="3356992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39"/>
          <p:cNvCxnSpPr/>
          <p:nvPr/>
        </p:nvCxnSpPr>
        <p:spPr>
          <a:xfrm>
            <a:off x="467544" y="3573016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единительная линия 41"/>
          <p:cNvCxnSpPr/>
          <p:nvPr/>
        </p:nvCxnSpPr>
        <p:spPr>
          <a:xfrm>
            <a:off x="1979712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единительная линия 43"/>
          <p:cNvCxnSpPr/>
          <p:nvPr/>
        </p:nvCxnSpPr>
        <p:spPr>
          <a:xfrm>
            <a:off x="2195736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единительная линия 45"/>
          <p:cNvCxnSpPr/>
          <p:nvPr/>
        </p:nvCxnSpPr>
        <p:spPr>
          <a:xfrm>
            <a:off x="2411760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Прямая соединительная линия 47"/>
          <p:cNvCxnSpPr/>
          <p:nvPr/>
        </p:nvCxnSpPr>
        <p:spPr>
          <a:xfrm>
            <a:off x="2627784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Прямая соединительная линия 54"/>
          <p:cNvCxnSpPr/>
          <p:nvPr/>
        </p:nvCxnSpPr>
        <p:spPr>
          <a:xfrm>
            <a:off x="2843808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Прямая соединительная линия 60"/>
          <p:cNvCxnSpPr/>
          <p:nvPr/>
        </p:nvCxnSpPr>
        <p:spPr>
          <a:xfrm>
            <a:off x="3059832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Прямая соединительная линия 62"/>
          <p:cNvCxnSpPr/>
          <p:nvPr/>
        </p:nvCxnSpPr>
        <p:spPr>
          <a:xfrm>
            <a:off x="3275856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Прямая соединительная линия 66"/>
          <p:cNvCxnSpPr/>
          <p:nvPr/>
        </p:nvCxnSpPr>
        <p:spPr>
          <a:xfrm>
            <a:off x="3491880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Прямая соединительная линия 68"/>
          <p:cNvCxnSpPr/>
          <p:nvPr/>
        </p:nvCxnSpPr>
        <p:spPr>
          <a:xfrm>
            <a:off x="1403648" y="3789040"/>
            <a:ext cx="5904656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Прямая соединительная линия 70"/>
          <p:cNvCxnSpPr/>
          <p:nvPr/>
        </p:nvCxnSpPr>
        <p:spPr>
          <a:xfrm>
            <a:off x="3707904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Прямая соединительная линия 72"/>
          <p:cNvCxnSpPr/>
          <p:nvPr/>
        </p:nvCxnSpPr>
        <p:spPr>
          <a:xfrm>
            <a:off x="467544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Прямая соединительная линия 74"/>
          <p:cNvCxnSpPr/>
          <p:nvPr/>
        </p:nvCxnSpPr>
        <p:spPr>
          <a:xfrm>
            <a:off x="467544" y="6165304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Прямая соединительная линия 81"/>
          <p:cNvCxnSpPr/>
          <p:nvPr/>
        </p:nvCxnSpPr>
        <p:spPr>
          <a:xfrm>
            <a:off x="3923928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Прямая соединительная линия 83"/>
          <p:cNvCxnSpPr/>
          <p:nvPr/>
        </p:nvCxnSpPr>
        <p:spPr>
          <a:xfrm>
            <a:off x="4139952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Прямая соединительная линия 85"/>
          <p:cNvCxnSpPr/>
          <p:nvPr/>
        </p:nvCxnSpPr>
        <p:spPr>
          <a:xfrm>
            <a:off x="4355976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Прямая соединительная линия 87"/>
          <p:cNvCxnSpPr/>
          <p:nvPr/>
        </p:nvCxnSpPr>
        <p:spPr>
          <a:xfrm>
            <a:off x="4572000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Прямая соединительная линия 89"/>
          <p:cNvCxnSpPr/>
          <p:nvPr/>
        </p:nvCxnSpPr>
        <p:spPr>
          <a:xfrm>
            <a:off x="4788024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Прямая соединительная линия 91"/>
          <p:cNvCxnSpPr/>
          <p:nvPr/>
        </p:nvCxnSpPr>
        <p:spPr>
          <a:xfrm>
            <a:off x="5004048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Прямая соединительная линия 93"/>
          <p:cNvCxnSpPr/>
          <p:nvPr/>
        </p:nvCxnSpPr>
        <p:spPr>
          <a:xfrm>
            <a:off x="5220072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Прямая соединительная линия 95"/>
          <p:cNvCxnSpPr/>
          <p:nvPr/>
        </p:nvCxnSpPr>
        <p:spPr>
          <a:xfrm>
            <a:off x="5436096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Прямая соединительная линия 97"/>
          <p:cNvCxnSpPr/>
          <p:nvPr/>
        </p:nvCxnSpPr>
        <p:spPr>
          <a:xfrm>
            <a:off x="5652120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Прямая соединительная линия 101"/>
          <p:cNvCxnSpPr/>
          <p:nvPr/>
        </p:nvCxnSpPr>
        <p:spPr>
          <a:xfrm>
            <a:off x="5868144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Прямая соединительная линия 103"/>
          <p:cNvCxnSpPr/>
          <p:nvPr/>
        </p:nvCxnSpPr>
        <p:spPr>
          <a:xfrm>
            <a:off x="467544" y="3789040"/>
            <a:ext cx="8229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Прямая соединительная линия 106"/>
          <p:cNvCxnSpPr/>
          <p:nvPr/>
        </p:nvCxnSpPr>
        <p:spPr>
          <a:xfrm>
            <a:off x="467544" y="4005064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Прямая соединительная линия 108"/>
          <p:cNvCxnSpPr/>
          <p:nvPr/>
        </p:nvCxnSpPr>
        <p:spPr>
          <a:xfrm>
            <a:off x="467544" y="4221088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Прямая соединительная линия 110"/>
          <p:cNvCxnSpPr/>
          <p:nvPr/>
        </p:nvCxnSpPr>
        <p:spPr>
          <a:xfrm>
            <a:off x="467544" y="4437112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Прямая соединительная линия 112"/>
          <p:cNvCxnSpPr/>
          <p:nvPr/>
        </p:nvCxnSpPr>
        <p:spPr>
          <a:xfrm>
            <a:off x="467544" y="4653136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Прямая соединительная линия 114"/>
          <p:cNvCxnSpPr/>
          <p:nvPr/>
        </p:nvCxnSpPr>
        <p:spPr>
          <a:xfrm>
            <a:off x="467544" y="4869160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Прямая соединительная линия 116"/>
          <p:cNvCxnSpPr/>
          <p:nvPr/>
        </p:nvCxnSpPr>
        <p:spPr>
          <a:xfrm>
            <a:off x="467544" y="5085184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Прямая соединительная линия 118"/>
          <p:cNvCxnSpPr/>
          <p:nvPr/>
        </p:nvCxnSpPr>
        <p:spPr>
          <a:xfrm>
            <a:off x="467544" y="5301208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Прямая соединительная линия 120"/>
          <p:cNvCxnSpPr/>
          <p:nvPr/>
        </p:nvCxnSpPr>
        <p:spPr>
          <a:xfrm>
            <a:off x="467544" y="5517232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Прямая соединительная линия 123"/>
          <p:cNvCxnSpPr/>
          <p:nvPr/>
        </p:nvCxnSpPr>
        <p:spPr>
          <a:xfrm>
            <a:off x="467544" y="5733256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Прямая соединительная линия 125"/>
          <p:cNvCxnSpPr/>
          <p:nvPr/>
        </p:nvCxnSpPr>
        <p:spPr>
          <a:xfrm>
            <a:off x="467544" y="5949280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4" name="Прямая соединительная линия 153"/>
          <p:cNvCxnSpPr/>
          <p:nvPr/>
        </p:nvCxnSpPr>
        <p:spPr>
          <a:xfrm>
            <a:off x="6084168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6" name="Прямая соединительная линия 155"/>
          <p:cNvCxnSpPr/>
          <p:nvPr/>
        </p:nvCxnSpPr>
        <p:spPr>
          <a:xfrm>
            <a:off x="6300192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9" name="Прямая соединительная линия 158"/>
          <p:cNvCxnSpPr/>
          <p:nvPr/>
        </p:nvCxnSpPr>
        <p:spPr>
          <a:xfrm>
            <a:off x="6516216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1" name="Прямая соединительная линия 160"/>
          <p:cNvCxnSpPr/>
          <p:nvPr/>
        </p:nvCxnSpPr>
        <p:spPr>
          <a:xfrm>
            <a:off x="6732240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3" name="Прямая соединительная линия 162"/>
          <p:cNvCxnSpPr/>
          <p:nvPr/>
        </p:nvCxnSpPr>
        <p:spPr>
          <a:xfrm>
            <a:off x="6948264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5" name="Прямая соединительная линия 164"/>
          <p:cNvCxnSpPr/>
          <p:nvPr/>
        </p:nvCxnSpPr>
        <p:spPr>
          <a:xfrm>
            <a:off x="7164288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" name="Прямая соединительная линия 166"/>
          <p:cNvCxnSpPr/>
          <p:nvPr/>
        </p:nvCxnSpPr>
        <p:spPr>
          <a:xfrm>
            <a:off x="7380312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0" name="Прямая соединительная линия 169"/>
          <p:cNvCxnSpPr/>
          <p:nvPr/>
        </p:nvCxnSpPr>
        <p:spPr>
          <a:xfrm>
            <a:off x="7596336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2" name="Прямая соединительная линия 171"/>
          <p:cNvCxnSpPr/>
          <p:nvPr/>
        </p:nvCxnSpPr>
        <p:spPr>
          <a:xfrm>
            <a:off x="7812360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4" name="Прямая соединительная линия 173"/>
          <p:cNvCxnSpPr/>
          <p:nvPr/>
        </p:nvCxnSpPr>
        <p:spPr>
          <a:xfrm>
            <a:off x="8028384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6" name="Прямая соединительная линия 175"/>
          <p:cNvCxnSpPr/>
          <p:nvPr/>
        </p:nvCxnSpPr>
        <p:spPr>
          <a:xfrm>
            <a:off x="8244408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0" name="Прямая соединительная линия 179"/>
          <p:cNvCxnSpPr/>
          <p:nvPr/>
        </p:nvCxnSpPr>
        <p:spPr>
          <a:xfrm>
            <a:off x="8460432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2" name="Прямая соединительная линия 181"/>
          <p:cNvCxnSpPr/>
          <p:nvPr/>
        </p:nvCxnSpPr>
        <p:spPr>
          <a:xfrm>
            <a:off x="8676456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Прямая соединительная линия 76"/>
          <p:cNvCxnSpPr/>
          <p:nvPr/>
        </p:nvCxnSpPr>
        <p:spPr>
          <a:xfrm>
            <a:off x="3491880" y="3717032"/>
            <a:ext cx="0" cy="144016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Прямая соединительная линия 79"/>
          <p:cNvCxnSpPr/>
          <p:nvPr/>
        </p:nvCxnSpPr>
        <p:spPr>
          <a:xfrm>
            <a:off x="2627784" y="3717032"/>
            <a:ext cx="0" cy="144016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Прямая соединительная линия 82"/>
          <p:cNvCxnSpPr/>
          <p:nvPr/>
        </p:nvCxnSpPr>
        <p:spPr>
          <a:xfrm>
            <a:off x="5220072" y="3717032"/>
            <a:ext cx="0" cy="144016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Прямая соединительная линия 86"/>
          <p:cNvCxnSpPr/>
          <p:nvPr/>
        </p:nvCxnSpPr>
        <p:spPr>
          <a:xfrm>
            <a:off x="6084168" y="3717032"/>
            <a:ext cx="0" cy="144016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9" name="TextBox 88"/>
          <p:cNvSpPr txBox="1"/>
          <p:nvPr/>
        </p:nvSpPr>
        <p:spPr>
          <a:xfrm>
            <a:off x="3347864" y="3861048"/>
            <a:ext cx="37382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/>
              <a:t>F</a:t>
            </a:r>
            <a:endParaRPr lang="ru-RU" sz="3200" b="1" dirty="0"/>
          </a:p>
        </p:txBody>
      </p:sp>
      <p:sp>
        <p:nvSpPr>
          <p:cNvPr id="93" name="TextBox 92"/>
          <p:cNvSpPr txBox="1"/>
          <p:nvPr/>
        </p:nvSpPr>
        <p:spPr>
          <a:xfrm>
            <a:off x="5076056" y="3861048"/>
            <a:ext cx="37382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/>
              <a:t>F</a:t>
            </a:r>
            <a:endParaRPr lang="ru-RU" sz="3200" b="1" dirty="0"/>
          </a:p>
        </p:txBody>
      </p:sp>
      <p:grpSp>
        <p:nvGrpSpPr>
          <p:cNvPr id="4" name="Группа 99"/>
          <p:cNvGrpSpPr/>
          <p:nvPr/>
        </p:nvGrpSpPr>
        <p:grpSpPr>
          <a:xfrm>
            <a:off x="2843808" y="2492896"/>
            <a:ext cx="1512168" cy="1296144"/>
            <a:chOff x="2843808" y="2492896"/>
            <a:chExt cx="1512168" cy="1296144"/>
          </a:xfrm>
        </p:grpSpPr>
        <p:cxnSp>
          <p:nvCxnSpPr>
            <p:cNvPr id="95" name="Прямая соединительная линия 94"/>
            <p:cNvCxnSpPr/>
            <p:nvPr/>
          </p:nvCxnSpPr>
          <p:spPr>
            <a:xfrm>
              <a:off x="2843808" y="2492896"/>
              <a:ext cx="1512168" cy="1296144"/>
            </a:xfrm>
            <a:prstGeom prst="line">
              <a:avLst/>
            </a:prstGeom>
            <a:ln w="5715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Прямая со стрелкой 98"/>
            <p:cNvCxnSpPr/>
            <p:nvPr/>
          </p:nvCxnSpPr>
          <p:spPr>
            <a:xfrm>
              <a:off x="2843808" y="2492896"/>
              <a:ext cx="648072" cy="576064"/>
            </a:xfrm>
            <a:prstGeom prst="straightConnector1">
              <a:avLst/>
            </a:prstGeom>
            <a:ln w="57150">
              <a:solidFill>
                <a:srgbClr val="00B05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03" name="Прямая со стрелкой 102"/>
          <p:cNvCxnSpPr/>
          <p:nvPr/>
        </p:nvCxnSpPr>
        <p:spPr>
          <a:xfrm>
            <a:off x="4355976" y="3789040"/>
            <a:ext cx="1512168" cy="1296144"/>
          </a:xfrm>
          <a:prstGeom prst="straightConnector1">
            <a:avLst/>
          </a:prstGeom>
          <a:ln w="571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5" name="TextBox 104"/>
          <p:cNvSpPr txBox="1"/>
          <p:nvPr/>
        </p:nvSpPr>
        <p:spPr>
          <a:xfrm>
            <a:off x="4644008" y="2060848"/>
            <a:ext cx="4320480" cy="5415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700"/>
              </a:lnSpc>
            </a:pPr>
            <a:r>
              <a:rPr lang="ru-RU" sz="2000" b="1" i="1" dirty="0" smtClean="0">
                <a:solidFill>
                  <a:srgbClr val="7030A0"/>
                </a:solidFill>
              </a:rPr>
              <a:t>Луч проходящий через оптический </a:t>
            </a:r>
          </a:p>
          <a:p>
            <a:pPr>
              <a:lnSpc>
                <a:spcPts val="1700"/>
              </a:lnSpc>
            </a:pPr>
            <a:r>
              <a:rPr lang="ru-RU" sz="2000" b="1" i="1" dirty="0" smtClean="0">
                <a:solidFill>
                  <a:srgbClr val="7030A0"/>
                </a:solidFill>
              </a:rPr>
              <a:t>центр не преломляется</a:t>
            </a:r>
            <a:endParaRPr lang="ru-RU" sz="2000" b="1" i="1" dirty="0">
              <a:solidFill>
                <a:srgbClr val="7030A0"/>
              </a:solidFill>
            </a:endParaRPr>
          </a:p>
        </p:txBody>
      </p:sp>
      <p:grpSp>
        <p:nvGrpSpPr>
          <p:cNvPr id="5" name="Группа 113"/>
          <p:cNvGrpSpPr/>
          <p:nvPr/>
        </p:nvGrpSpPr>
        <p:grpSpPr>
          <a:xfrm>
            <a:off x="1979712" y="2708920"/>
            <a:ext cx="2376264" cy="0"/>
            <a:chOff x="1979712" y="2708920"/>
            <a:chExt cx="2376264" cy="0"/>
          </a:xfrm>
        </p:grpSpPr>
        <p:cxnSp>
          <p:nvCxnSpPr>
            <p:cNvPr id="108" name="Прямая соединительная линия 107"/>
            <p:cNvCxnSpPr/>
            <p:nvPr/>
          </p:nvCxnSpPr>
          <p:spPr>
            <a:xfrm>
              <a:off x="1979712" y="2708920"/>
              <a:ext cx="2376264" cy="0"/>
            </a:xfrm>
            <a:prstGeom prst="line">
              <a:avLst/>
            </a:prstGeom>
            <a:ln w="5715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2" name="Прямая со стрелкой 111"/>
            <p:cNvCxnSpPr/>
            <p:nvPr/>
          </p:nvCxnSpPr>
          <p:spPr>
            <a:xfrm>
              <a:off x="1979712" y="2708920"/>
              <a:ext cx="1512168" cy="0"/>
            </a:xfrm>
            <a:prstGeom prst="straightConnector1">
              <a:avLst/>
            </a:prstGeom>
            <a:ln w="57150">
              <a:solidFill>
                <a:srgbClr val="00B05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6" name="TextBox 115"/>
          <p:cNvSpPr txBox="1"/>
          <p:nvPr/>
        </p:nvSpPr>
        <p:spPr>
          <a:xfrm>
            <a:off x="4644008" y="4653136"/>
            <a:ext cx="4232056" cy="1182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700"/>
              </a:lnSpc>
            </a:pPr>
            <a:r>
              <a:rPr lang="ru-RU" sz="2000" b="1" i="1" dirty="0" smtClean="0">
                <a:solidFill>
                  <a:srgbClr val="7030A0"/>
                </a:solidFill>
              </a:rPr>
              <a:t>Луч проходящий параллельно</a:t>
            </a:r>
          </a:p>
          <a:p>
            <a:pPr>
              <a:lnSpc>
                <a:spcPts val="1700"/>
              </a:lnSpc>
            </a:pPr>
            <a:r>
              <a:rPr lang="ru-RU" sz="2000" b="1" i="1" dirty="0" smtClean="0">
                <a:solidFill>
                  <a:srgbClr val="7030A0"/>
                </a:solidFill>
              </a:rPr>
              <a:t>главной оптической оси, </a:t>
            </a:r>
          </a:p>
          <a:p>
            <a:pPr>
              <a:lnSpc>
                <a:spcPts val="1700"/>
              </a:lnSpc>
            </a:pPr>
            <a:r>
              <a:rPr lang="ru-RU" sz="2000" b="1" i="1" dirty="0" smtClean="0">
                <a:solidFill>
                  <a:srgbClr val="7030A0"/>
                </a:solidFill>
              </a:rPr>
              <a:t>после прохождения через линзу</a:t>
            </a:r>
          </a:p>
          <a:p>
            <a:pPr>
              <a:lnSpc>
                <a:spcPts val="1700"/>
              </a:lnSpc>
            </a:pPr>
            <a:r>
              <a:rPr lang="ru-RU" sz="2000" b="1" i="1" dirty="0" smtClean="0">
                <a:solidFill>
                  <a:srgbClr val="7030A0"/>
                </a:solidFill>
              </a:rPr>
              <a:t>пойдет так, что его продолжение</a:t>
            </a:r>
          </a:p>
          <a:p>
            <a:pPr>
              <a:lnSpc>
                <a:spcPts val="1700"/>
              </a:lnSpc>
            </a:pPr>
            <a:r>
              <a:rPr lang="ru-RU" sz="2000" b="1" i="1" dirty="0" smtClean="0">
                <a:solidFill>
                  <a:srgbClr val="7030A0"/>
                </a:solidFill>
              </a:rPr>
              <a:t>пройдет через мнимый фокус</a:t>
            </a:r>
            <a:endParaRPr lang="ru-RU" sz="2000" b="1" i="1" dirty="0">
              <a:solidFill>
                <a:srgbClr val="7030A0"/>
              </a:solidFill>
            </a:endParaRPr>
          </a:p>
        </p:txBody>
      </p:sp>
      <p:cxnSp>
        <p:nvCxnSpPr>
          <p:cNvPr id="120" name="Прямая со стрелкой 119"/>
          <p:cNvCxnSpPr/>
          <p:nvPr/>
        </p:nvCxnSpPr>
        <p:spPr>
          <a:xfrm flipV="1">
            <a:off x="4355976" y="1772816"/>
            <a:ext cx="792088" cy="936104"/>
          </a:xfrm>
          <a:prstGeom prst="straightConnector1">
            <a:avLst/>
          </a:prstGeom>
          <a:ln w="571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1" name="Прямая соединительная линия 130"/>
          <p:cNvCxnSpPr/>
          <p:nvPr/>
        </p:nvCxnSpPr>
        <p:spPr>
          <a:xfrm flipH="1">
            <a:off x="3059832" y="2708920"/>
            <a:ext cx="1296144" cy="1584176"/>
          </a:xfrm>
          <a:prstGeom prst="line">
            <a:avLst/>
          </a:prstGeom>
          <a:ln w="57150">
            <a:solidFill>
              <a:srgbClr val="00B05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" name="Группа 143"/>
          <p:cNvGrpSpPr/>
          <p:nvPr/>
        </p:nvGrpSpPr>
        <p:grpSpPr>
          <a:xfrm>
            <a:off x="2195736" y="1844824"/>
            <a:ext cx="3600400" cy="2304256"/>
            <a:chOff x="2195736" y="1844824"/>
            <a:chExt cx="3600400" cy="2304256"/>
          </a:xfrm>
        </p:grpSpPr>
        <p:grpSp>
          <p:nvGrpSpPr>
            <p:cNvPr id="8" name="Группа 138"/>
            <p:cNvGrpSpPr/>
            <p:nvPr/>
          </p:nvGrpSpPr>
          <p:grpSpPr>
            <a:xfrm>
              <a:off x="2195736" y="1844824"/>
              <a:ext cx="2160240" cy="1368152"/>
              <a:chOff x="2195736" y="1844824"/>
              <a:chExt cx="2160240" cy="1368152"/>
            </a:xfrm>
          </p:grpSpPr>
          <p:cxnSp>
            <p:nvCxnSpPr>
              <p:cNvPr id="133" name="Прямая соединительная линия 132"/>
              <p:cNvCxnSpPr/>
              <p:nvPr/>
            </p:nvCxnSpPr>
            <p:spPr>
              <a:xfrm>
                <a:off x="2195736" y="1844824"/>
                <a:ext cx="2160240" cy="1368152"/>
              </a:xfrm>
              <a:prstGeom prst="line">
                <a:avLst/>
              </a:prstGeom>
              <a:ln w="57150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5" name="Прямая со стрелкой 134"/>
              <p:cNvCxnSpPr/>
              <p:nvPr/>
            </p:nvCxnSpPr>
            <p:spPr>
              <a:xfrm>
                <a:off x="2195736" y="1844824"/>
                <a:ext cx="1440160" cy="936104"/>
              </a:xfrm>
              <a:prstGeom prst="straightConnector1">
                <a:avLst/>
              </a:prstGeom>
              <a:ln w="57150">
                <a:solidFill>
                  <a:srgbClr val="00B05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37" name="Прямая соединительная линия 136"/>
            <p:cNvCxnSpPr/>
            <p:nvPr/>
          </p:nvCxnSpPr>
          <p:spPr>
            <a:xfrm>
              <a:off x="4355976" y="3212976"/>
              <a:ext cx="1440160" cy="936104"/>
            </a:xfrm>
            <a:prstGeom prst="line">
              <a:avLst/>
            </a:prstGeom>
            <a:ln w="57150">
              <a:solidFill>
                <a:srgbClr val="00B050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41" name="Прямая со стрелкой 140"/>
          <p:cNvCxnSpPr/>
          <p:nvPr/>
        </p:nvCxnSpPr>
        <p:spPr>
          <a:xfrm>
            <a:off x="4355976" y="3212976"/>
            <a:ext cx="2448272" cy="0"/>
          </a:xfrm>
          <a:prstGeom prst="straightConnector1">
            <a:avLst/>
          </a:prstGeom>
          <a:ln w="571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3" name="Прямая соединительная линия 142"/>
          <p:cNvCxnSpPr/>
          <p:nvPr/>
        </p:nvCxnSpPr>
        <p:spPr>
          <a:xfrm flipH="1">
            <a:off x="2195736" y="3212976"/>
            <a:ext cx="2160240" cy="0"/>
          </a:xfrm>
          <a:prstGeom prst="line">
            <a:avLst/>
          </a:prstGeom>
          <a:ln w="57150">
            <a:solidFill>
              <a:srgbClr val="00B05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5" name="TextBox 144"/>
          <p:cNvSpPr txBox="1"/>
          <p:nvPr/>
        </p:nvSpPr>
        <p:spPr>
          <a:xfrm>
            <a:off x="4572000" y="4869160"/>
            <a:ext cx="4170629" cy="96436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700"/>
              </a:lnSpc>
            </a:pPr>
            <a:r>
              <a:rPr lang="ru-RU" sz="2000" b="1" i="1" dirty="0" smtClean="0">
                <a:solidFill>
                  <a:srgbClr val="7030A0"/>
                </a:solidFill>
              </a:rPr>
              <a:t>Луч идущий в направлении </a:t>
            </a:r>
          </a:p>
          <a:p>
            <a:pPr>
              <a:lnSpc>
                <a:spcPts val="1700"/>
              </a:lnSpc>
            </a:pPr>
            <a:r>
              <a:rPr lang="ru-RU" sz="2000" b="1" i="1" dirty="0" smtClean="0">
                <a:solidFill>
                  <a:srgbClr val="7030A0"/>
                </a:solidFill>
              </a:rPr>
              <a:t>фокуса после прохождения </a:t>
            </a:r>
          </a:p>
          <a:p>
            <a:pPr>
              <a:lnSpc>
                <a:spcPts val="1700"/>
              </a:lnSpc>
            </a:pPr>
            <a:r>
              <a:rPr lang="ru-RU" sz="2000" b="1" i="1" dirty="0" smtClean="0">
                <a:solidFill>
                  <a:srgbClr val="7030A0"/>
                </a:solidFill>
              </a:rPr>
              <a:t>через линзу, пройдет параллельно</a:t>
            </a:r>
          </a:p>
          <a:p>
            <a:pPr>
              <a:lnSpc>
                <a:spcPts val="1700"/>
              </a:lnSpc>
            </a:pPr>
            <a:r>
              <a:rPr lang="ru-RU" sz="2000" b="1" i="1" dirty="0" smtClean="0">
                <a:solidFill>
                  <a:srgbClr val="7030A0"/>
                </a:solidFill>
              </a:rPr>
              <a:t>главной оптической оси</a:t>
            </a:r>
            <a:endParaRPr lang="ru-RU" sz="2000" b="1" i="1" dirty="0">
              <a:solidFill>
                <a:srgbClr val="7030A0"/>
              </a:solidFill>
            </a:endParaRPr>
          </a:p>
        </p:txBody>
      </p:sp>
      <p:grpSp>
        <p:nvGrpSpPr>
          <p:cNvPr id="3" name="Группа 71"/>
          <p:cNvGrpSpPr/>
          <p:nvPr/>
        </p:nvGrpSpPr>
        <p:grpSpPr>
          <a:xfrm>
            <a:off x="4139952" y="1916832"/>
            <a:ext cx="432048" cy="4104456"/>
            <a:chOff x="4139952" y="1844824"/>
            <a:chExt cx="432048" cy="4104456"/>
          </a:xfrm>
        </p:grpSpPr>
        <p:cxnSp>
          <p:nvCxnSpPr>
            <p:cNvPr id="76" name="Прямая соединительная линия 75"/>
            <p:cNvCxnSpPr/>
            <p:nvPr/>
          </p:nvCxnSpPr>
          <p:spPr>
            <a:xfrm>
              <a:off x="4355976" y="2060848"/>
              <a:ext cx="0" cy="3672408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Прямая соединительная линия 77"/>
            <p:cNvCxnSpPr/>
            <p:nvPr/>
          </p:nvCxnSpPr>
          <p:spPr>
            <a:xfrm flipH="1" flipV="1">
              <a:off x="4139952" y="1844824"/>
              <a:ext cx="216024" cy="216024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Прямая соединительная линия 78"/>
            <p:cNvCxnSpPr/>
            <p:nvPr/>
          </p:nvCxnSpPr>
          <p:spPr>
            <a:xfrm flipV="1">
              <a:off x="4355976" y="1844824"/>
              <a:ext cx="216024" cy="216024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Прямая соединительная линия 80"/>
            <p:cNvCxnSpPr/>
            <p:nvPr/>
          </p:nvCxnSpPr>
          <p:spPr>
            <a:xfrm flipH="1">
              <a:off x="4139952" y="5733256"/>
              <a:ext cx="216024" cy="216024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Прямая соединительная линия 84"/>
            <p:cNvCxnSpPr/>
            <p:nvPr/>
          </p:nvCxnSpPr>
          <p:spPr>
            <a:xfrm>
              <a:off x="4355976" y="5733256"/>
              <a:ext cx="216024" cy="216024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35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20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3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6" dur="20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2000"/>
                            </p:stCondLst>
                            <p:childTnLst>
                              <p:par>
                                <p:cTn id="41" presetID="35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20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2000"/>
                            </p:stCondLst>
                            <p:childTnLst>
                              <p:par>
                                <p:cTn id="54" presetID="35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5" dur="10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0" dur="20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10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5" dur="20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0" dur="20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" grpId="0"/>
      <p:bldP spid="105" grpId="1"/>
      <p:bldP spid="116" grpId="0"/>
      <p:bldP spid="116" grpId="1"/>
      <p:bldP spid="14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ln>
            <a:solidFill>
              <a:schemeClr val="bg1"/>
            </a:solidFill>
          </a:ln>
        </p:spPr>
        <p:txBody>
          <a:bodyPr>
            <a:normAutofit fontScale="90000"/>
          </a:bodyPr>
          <a:lstStyle/>
          <a:p>
            <a:r>
              <a:rPr lang="ru-RU" i="1" dirty="0" smtClean="0"/>
              <a:t>Построить изображение точки при помощи рассеивающей линзы</a:t>
            </a:r>
            <a:endParaRPr lang="ru-RU" i="1" dirty="0"/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3568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899592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1115616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1331640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1547664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>
            <a:off x="1763688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 bwMode="black">
          <a:xfrm>
            <a:off x="467544" y="1844824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>
            <a:off x="467544" y="2060848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>
            <a:off x="467544" y="1628800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>
            <a:off x="467544" y="2276872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>
            <a:off x="467544" y="2492896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>
            <a:off x="467544" y="2708920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>
            <a:off x="467544" y="2924944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/>
          <p:nvPr/>
        </p:nvCxnSpPr>
        <p:spPr>
          <a:xfrm>
            <a:off x="467544" y="3140968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/>
          <p:cNvCxnSpPr/>
          <p:nvPr/>
        </p:nvCxnSpPr>
        <p:spPr>
          <a:xfrm>
            <a:off x="467544" y="3356992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39"/>
          <p:cNvCxnSpPr/>
          <p:nvPr/>
        </p:nvCxnSpPr>
        <p:spPr>
          <a:xfrm>
            <a:off x="467544" y="3573016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единительная линия 41"/>
          <p:cNvCxnSpPr/>
          <p:nvPr/>
        </p:nvCxnSpPr>
        <p:spPr>
          <a:xfrm>
            <a:off x="1979712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единительная линия 43"/>
          <p:cNvCxnSpPr/>
          <p:nvPr/>
        </p:nvCxnSpPr>
        <p:spPr>
          <a:xfrm>
            <a:off x="2195736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единительная линия 45"/>
          <p:cNvCxnSpPr/>
          <p:nvPr/>
        </p:nvCxnSpPr>
        <p:spPr>
          <a:xfrm>
            <a:off x="2411760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Прямая соединительная линия 47"/>
          <p:cNvCxnSpPr/>
          <p:nvPr/>
        </p:nvCxnSpPr>
        <p:spPr>
          <a:xfrm>
            <a:off x="2627784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Прямая соединительная линия 54"/>
          <p:cNvCxnSpPr/>
          <p:nvPr/>
        </p:nvCxnSpPr>
        <p:spPr>
          <a:xfrm>
            <a:off x="2843808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Прямая соединительная линия 60"/>
          <p:cNvCxnSpPr/>
          <p:nvPr/>
        </p:nvCxnSpPr>
        <p:spPr>
          <a:xfrm>
            <a:off x="3059832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Прямая соединительная линия 62"/>
          <p:cNvCxnSpPr/>
          <p:nvPr/>
        </p:nvCxnSpPr>
        <p:spPr>
          <a:xfrm>
            <a:off x="3275856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Прямая соединительная линия 66"/>
          <p:cNvCxnSpPr/>
          <p:nvPr/>
        </p:nvCxnSpPr>
        <p:spPr>
          <a:xfrm>
            <a:off x="3491880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Прямая соединительная линия 68"/>
          <p:cNvCxnSpPr/>
          <p:nvPr/>
        </p:nvCxnSpPr>
        <p:spPr>
          <a:xfrm>
            <a:off x="1403648" y="3789040"/>
            <a:ext cx="5904656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Прямая соединительная линия 70"/>
          <p:cNvCxnSpPr/>
          <p:nvPr/>
        </p:nvCxnSpPr>
        <p:spPr>
          <a:xfrm>
            <a:off x="3707904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Прямая соединительная линия 72"/>
          <p:cNvCxnSpPr/>
          <p:nvPr/>
        </p:nvCxnSpPr>
        <p:spPr>
          <a:xfrm>
            <a:off x="467544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Прямая соединительная линия 74"/>
          <p:cNvCxnSpPr/>
          <p:nvPr/>
        </p:nvCxnSpPr>
        <p:spPr>
          <a:xfrm>
            <a:off x="467544" y="6165304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Прямая соединительная линия 81"/>
          <p:cNvCxnSpPr/>
          <p:nvPr/>
        </p:nvCxnSpPr>
        <p:spPr>
          <a:xfrm>
            <a:off x="3923928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Прямая соединительная линия 83"/>
          <p:cNvCxnSpPr/>
          <p:nvPr/>
        </p:nvCxnSpPr>
        <p:spPr>
          <a:xfrm>
            <a:off x="4139952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Прямая соединительная линия 85"/>
          <p:cNvCxnSpPr/>
          <p:nvPr/>
        </p:nvCxnSpPr>
        <p:spPr>
          <a:xfrm>
            <a:off x="4355976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Прямая соединительная линия 87"/>
          <p:cNvCxnSpPr/>
          <p:nvPr/>
        </p:nvCxnSpPr>
        <p:spPr>
          <a:xfrm>
            <a:off x="4572000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Прямая соединительная линия 89"/>
          <p:cNvCxnSpPr/>
          <p:nvPr/>
        </p:nvCxnSpPr>
        <p:spPr>
          <a:xfrm>
            <a:off x="4788024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Прямая соединительная линия 91"/>
          <p:cNvCxnSpPr/>
          <p:nvPr/>
        </p:nvCxnSpPr>
        <p:spPr>
          <a:xfrm>
            <a:off x="5004048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Прямая соединительная линия 93"/>
          <p:cNvCxnSpPr/>
          <p:nvPr/>
        </p:nvCxnSpPr>
        <p:spPr>
          <a:xfrm>
            <a:off x="5220072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Прямая соединительная линия 95"/>
          <p:cNvCxnSpPr/>
          <p:nvPr/>
        </p:nvCxnSpPr>
        <p:spPr>
          <a:xfrm>
            <a:off x="5436096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Прямая соединительная линия 97"/>
          <p:cNvCxnSpPr/>
          <p:nvPr/>
        </p:nvCxnSpPr>
        <p:spPr>
          <a:xfrm>
            <a:off x="5652120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Прямая соединительная линия 101"/>
          <p:cNvCxnSpPr/>
          <p:nvPr/>
        </p:nvCxnSpPr>
        <p:spPr>
          <a:xfrm>
            <a:off x="5868144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Прямая соединительная линия 103"/>
          <p:cNvCxnSpPr/>
          <p:nvPr/>
        </p:nvCxnSpPr>
        <p:spPr>
          <a:xfrm>
            <a:off x="467544" y="3789040"/>
            <a:ext cx="8229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Прямая соединительная линия 106"/>
          <p:cNvCxnSpPr/>
          <p:nvPr/>
        </p:nvCxnSpPr>
        <p:spPr>
          <a:xfrm>
            <a:off x="467544" y="4005064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Прямая соединительная линия 108"/>
          <p:cNvCxnSpPr/>
          <p:nvPr/>
        </p:nvCxnSpPr>
        <p:spPr>
          <a:xfrm>
            <a:off x="467544" y="4221088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Прямая соединительная линия 110"/>
          <p:cNvCxnSpPr/>
          <p:nvPr/>
        </p:nvCxnSpPr>
        <p:spPr>
          <a:xfrm>
            <a:off x="467544" y="4437112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Прямая соединительная линия 112"/>
          <p:cNvCxnSpPr/>
          <p:nvPr/>
        </p:nvCxnSpPr>
        <p:spPr>
          <a:xfrm>
            <a:off x="467544" y="4653136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Прямая соединительная линия 114"/>
          <p:cNvCxnSpPr/>
          <p:nvPr/>
        </p:nvCxnSpPr>
        <p:spPr>
          <a:xfrm>
            <a:off x="467544" y="4869160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Прямая соединительная линия 116"/>
          <p:cNvCxnSpPr/>
          <p:nvPr/>
        </p:nvCxnSpPr>
        <p:spPr>
          <a:xfrm>
            <a:off x="467544" y="5085184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Прямая соединительная линия 118"/>
          <p:cNvCxnSpPr/>
          <p:nvPr/>
        </p:nvCxnSpPr>
        <p:spPr>
          <a:xfrm>
            <a:off x="467544" y="5301208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Прямая соединительная линия 120"/>
          <p:cNvCxnSpPr/>
          <p:nvPr/>
        </p:nvCxnSpPr>
        <p:spPr>
          <a:xfrm>
            <a:off x="467544" y="5517232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Прямая соединительная линия 123"/>
          <p:cNvCxnSpPr/>
          <p:nvPr/>
        </p:nvCxnSpPr>
        <p:spPr>
          <a:xfrm>
            <a:off x="467544" y="5733256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Прямая соединительная линия 125"/>
          <p:cNvCxnSpPr/>
          <p:nvPr/>
        </p:nvCxnSpPr>
        <p:spPr>
          <a:xfrm>
            <a:off x="467544" y="5949280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4" name="Прямая соединительная линия 153"/>
          <p:cNvCxnSpPr/>
          <p:nvPr/>
        </p:nvCxnSpPr>
        <p:spPr>
          <a:xfrm>
            <a:off x="6084168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6" name="Прямая соединительная линия 155"/>
          <p:cNvCxnSpPr/>
          <p:nvPr/>
        </p:nvCxnSpPr>
        <p:spPr>
          <a:xfrm>
            <a:off x="6300192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9" name="Прямая соединительная линия 158"/>
          <p:cNvCxnSpPr/>
          <p:nvPr/>
        </p:nvCxnSpPr>
        <p:spPr>
          <a:xfrm>
            <a:off x="6516216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1" name="Прямая соединительная линия 160"/>
          <p:cNvCxnSpPr/>
          <p:nvPr/>
        </p:nvCxnSpPr>
        <p:spPr>
          <a:xfrm>
            <a:off x="6732240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3" name="Прямая соединительная линия 162"/>
          <p:cNvCxnSpPr/>
          <p:nvPr/>
        </p:nvCxnSpPr>
        <p:spPr>
          <a:xfrm>
            <a:off x="6948264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5" name="Прямая соединительная линия 164"/>
          <p:cNvCxnSpPr/>
          <p:nvPr/>
        </p:nvCxnSpPr>
        <p:spPr>
          <a:xfrm>
            <a:off x="7164288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" name="Прямая соединительная линия 166"/>
          <p:cNvCxnSpPr/>
          <p:nvPr/>
        </p:nvCxnSpPr>
        <p:spPr>
          <a:xfrm>
            <a:off x="7380312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0" name="Прямая соединительная линия 169"/>
          <p:cNvCxnSpPr/>
          <p:nvPr/>
        </p:nvCxnSpPr>
        <p:spPr>
          <a:xfrm>
            <a:off x="7596336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2" name="Прямая соединительная линия 171"/>
          <p:cNvCxnSpPr/>
          <p:nvPr/>
        </p:nvCxnSpPr>
        <p:spPr>
          <a:xfrm>
            <a:off x="7812360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4" name="Прямая соединительная линия 173"/>
          <p:cNvCxnSpPr/>
          <p:nvPr/>
        </p:nvCxnSpPr>
        <p:spPr>
          <a:xfrm>
            <a:off x="8028384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6" name="Прямая соединительная линия 175"/>
          <p:cNvCxnSpPr/>
          <p:nvPr/>
        </p:nvCxnSpPr>
        <p:spPr>
          <a:xfrm>
            <a:off x="8244408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0" name="Прямая соединительная линия 179"/>
          <p:cNvCxnSpPr/>
          <p:nvPr/>
        </p:nvCxnSpPr>
        <p:spPr>
          <a:xfrm>
            <a:off x="8460432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2" name="Прямая соединительная линия 181"/>
          <p:cNvCxnSpPr/>
          <p:nvPr/>
        </p:nvCxnSpPr>
        <p:spPr>
          <a:xfrm>
            <a:off x="8676456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Прямая соединительная линия 71"/>
          <p:cNvCxnSpPr/>
          <p:nvPr/>
        </p:nvCxnSpPr>
        <p:spPr>
          <a:xfrm>
            <a:off x="3491880" y="3717032"/>
            <a:ext cx="0" cy="14401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Прямая соединительная линия 76"/>
          <p:cNvCxnSpPr/>
          <p:nvPr/>
        </p:nvCxnSpPr>
        <p:spPr>
          <a:xfrm>
            <a:off x="5220072" y="3717032"/>
            <a:ext cx="0" cy="14401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Прямая соединительная линия 82"/>
          <p:cNvCxnSpPr/>
          <p:nvPr/>
        </p:nvCxnSpPr>
        <p:spPr>
          <a:xfrm>
            <a:off x="6084168" y="3717032"/>
            <a:ext cx="0" cy="14401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Прямая соединительная линия 86"/>
          <p:cNvCxnSpPr/>
          <p:nvPr/>
        </p:nvCxnSpPr>
        <p:spPr>
          <a:xfrm>
            <a:off x="2627784" y="3717032"/>
            <a:ext cx="0" cy="14401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" name="TextBox 94"/>
          <p:cNvSpPr txBox="1"/>
          <p:nvPr/>
        </p:nvSpPr>
        <p:spPr>
          <a:xfrm>
            <a:off x="2411760" y="3356992"/>
            <a:ext cx="407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2F</a:t>
            </a:r>
            <a:endParaRPr lang="ru-RU" dirty="0"/>
          </a:p>
        </p:txBody>
      </p:sp>
      <p:sp>
        <p:nvSpPr>
          <p:cNvPr id="97" name="TextBox 96"/>
          <p:cNvSpPr txBox="1"/>
          <p:nvPr/>
        </p:nvSpPr>
        <p:spPr>
          <a:xfrm>
            <a:off x="3347864" y="3356992"/>
            <a:ext cx="2904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</a:t>
            </a:r>
            <a:endParaRPr lang="ru-RU" dirty="0"/>
          </a:p>
        </p:txBody>
      </p:sp>
      <p:sp>
        <p:nvSpPr>
          <p:cNvPr id="99" name="TextBox 98"/>
          <p:cNvSpPr txBox="1"/>
          <p:nvPr/>
        </p:nvSpPr>
        <p:spPr>
          <a:xfrm>
            <a:off x="5076056" y="3356992"/>
            <a:ext cx="2904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</a:t>
            </a:r>
            <a:endParaRPr lang="ru-RU" dirty="0"/>
          </a:p>
        </p:txBody>
      </p:sp>
      <p:sp>
        <p:nvSpPr>
          <p:cNvPr id="100" name="TextBox 99"/>
          <p:cNvSpPr txBox="1"/>
          <p:nvPr/>
        </p:nvSpPr>
        <p:spPr>
          <a:xfrm>
            <a:off x="5868144" y="3356992"/>
            <a:ext cx="407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2F</a:t>
            </a:r>
            <a:endParaRPr lang="ru-RU" dirty="0"/>
          </a:p>
        </p:txBody>
      </p:sp>
      <p:sp>
        <p:nvSpPr>
          <p:cNvPr id="103" name="Овал 102"/>
          <p:cNvSpPr/>
          <p:nvPr/>
        </p:nvSpPr>
        <p:spPr>
          <a:xfrm>
            <a:off x="1907704" y="2420888"/>
            <a:ext cx="144016" cy="144016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cxnSp>
        <p:nvCxnSpPr>
          <p:cNvPr id="106" name="Прямая со стрелкой 105"/>
          <p:cNvCxnSpPr>
            <a:stCxn id="103" idx="5"/>
          </p:cNvCxnSpPr>
          <p:nvPr/>
        </p:nvCxnSpPr>
        <p:spPr>
          <a:xfrm>
            <a:off x="2030629" y="2543813"/>
            <a:ext cx="5205667" cy="2757395"/>
          </a:xfrm>
          <a:prstGeom prst="straightConnector1">
            <a:avLst/>
          </a:prstGeom>
          <a:ln w="285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2" name="Группа 131"/>
          <p:cNvGrpSpPr/>
          <p:nvPr/>
        </p:nvGrpSpPr>
        <p:grpSpPr>
          <a:xfrm>
            <a:off x="2051720" y="1700808"/>
            <a:ext cx="2880320" cy="792088"/>
            <a:chOff x="2051720" y="1700808"/>
            <a:chExt cx="2880320" cy="792088"/>
          </a:xfrm>
        </p:grpSpPr>
        <p:cxnSp>
          <p:nvCxnSpPr>
            <p:cNvPr id="125" name="Прямая со стрелкой 124"/>
            <p:cNvCxnSpPr>
              <a:stCxn id="103" idx="6"/>
            </p:cNvCxnSpPr>
            <p:nvPr/>
          </p:nvCxnSpPr>
          <p:spPr>
            <a:xfrm>
              <a:off x="2051720" y="2492896"/>
              <a:ext cx="2304256" cy="0"/>
            </a:xfrm>
            <a:prstGeom prst="straightConnector1">
              <a:avLst/>
            </a:prstGeom>
            <a:ln w="28575">
              <a:solidFill>
                <a:srgbClr val="00B05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1" name="Прямая со стрелкой 130"/>
            <p:cNvCxnSpPr/>
            <p:nvPr/>
          </p:nvCxnSpPr>
          <p:spPr>
            <a:xfrm flipV="1">
              <a:off x="4355976" y="1700808"/>
              <a:ext cx="576064" cy="792088"/>
            </a:xfrm>
            <a:prstGeom prst="straightConnector1">
              <a:avLst/>
            </a:prstGeom>
            <a:ln w="28575">
              <a:solidFill>
                <a:srgbClr val="00B05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34" name="Прямая соединительная линия 133"/>
          <p:cNvCxnSpPr/>
          <p:nvPr/>
        </p:nvCxnSpPr>
        <p:spPr>
          <a:xfrm flipH="1">
            <a:off x="2987824" y="2492896"/>
            <a:ext cx="1368152" cy="2088232"/>
          </a:xfrm>
          <a:prstGeom prst="line">
            <a:avLst/>
          </a:prstGeom>
          <a:ln w="28575">
            <a:solidFill>
              <a:srgbClr val="00B05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5" name="Овал 134"/>
          <p:cNvSpPr/>
          <p:nvPr/>
        </p:nvSpPr>
        <p:spPr>
          <a:xfrm flipH="1" flipV="1">
            <a:off x="3635896" y="3356992"/>
            <a:ext cx="144016" cy="117726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grpSp>
        <p:nvGrpSpPr>
          <p:cNvPr id="101" name="Группа 100"/>
          <p:cNvGrpSpPr/>
          <p:nvPr/>
        </p:nvGrpSpPr>
        <p:grpSpPr>
          <a:xfrm>
            <a:off x="4139952" y="2060848"/>
            <a:ext cx="432048" cy="3672408"/>
            <a:chOff x="4139952" y="2060848"/>
            <a:chExt cx="432048" cy="3672408"/>
          </a:xfrm>
        </p:grpSpPr>
        <p:cxnSp>
          <p:nvCxnSpPr>
            <p:cNvPr id="76" name="Прямая соединительная линия 75"/>
            <p:cNvCxnSpPr/>
            <p:nvPr/>
          </p:nvCxnSpPr>
          <p:spPr>
            <a:xfrm>
              <a:off x="4355976" y="2276872"/>
              <a:ext cx="0" cy="324036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Прямая соединительная линия 78"/>
            <p:cNvCxnSpPr/>
            <p:nvPr/>
          </p:nvCxnSpPr>
          <p:spPr>
            <a:xfrm flipH="1" flipV="1">
              <a:off x="4139952" y="2060848"/>
              <a:ext cx="216024" cy="216024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Прямая соединительная линия 80"/>
            <p:cNvCxnSpPr/>
            <p:nvPr/>
          </p:nvCxnSpPr>
          <p:spPr>
            <a:xfrm flipV="1">
              <a:off x="4355976" y="2060848"/>
              <a:ext cx="216024" cy="216024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Прямая соединительная линия 88"/>
            <p:cNvCxnSpPr/>
            <p:nvPr/>
          </p:nvCxnSpPr>
          <p:spPr>
            <a:xfrm flipH="1">
              <a:off x="4139952" y="5517232"/>
              <a:ext cx="216024" cy="216024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" name="Прямая соединительная линия 92"/>
            <p:cNvCxnSpPr/>
            <p:nvPr/>
          </p:nvCxnSpPr>
          <p:spPr>
            <a:xfrm>
              <a:off x="4355976" y="5517232"/>
              <a:ext cx="216024" cy="216024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0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20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35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4" dur="100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5" grpId="0" animBg="1"/>
      <p:bldP spid="135" grpId="1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ln>
            <a:solidFill>
              <a:schemeClr val="bg1"/>
            </a:solidFill>
          </a:ln>
        </p:spPr>
        <p:txBody>
          <a:bodyPr>
            <a:noAutofit/>
          </a:bodyPr>
          <a:lstStyle/>
          <a:p>
            <a:r>
              <a:rPr lang="ru-RU" sz="2800" i="1" dirty="0" smtClean="0"/>
              <a:t>Построить изображение предмета при помощи рассеивающей линзы, если предмет находится за двойным фокусом</a:t>
            </a:r>
            <a:endParaRPr lang="ru-RU" sz="2800" i="1" dirty="0"/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3568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899592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1115616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1331640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1547664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>
            <a:off x="1763688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 bwMode="black">
          <a:xfrm>
            <a:off x="467544" y="1844824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>
            <a:off x="467544" y="2060848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>
            <a:off x="467544" y="1628800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>
            <a:off x="467544" y="2276872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>
            <a:off x="467544" y="2492896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>
            <a:off x="467544" y="2708920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>
            <a:off x="467544" y="2924944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/>
          <p:nvPr/>
        </p:nvCxnSpPr>
        <p:spPr>
          <a:xfrm>
            <a:off x="467544" y="3140968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/>
          <p:cNvCxnSpPr/>
          <p:nvPr/>
        </p:nvCxnSpPr>
        <p:spPr>
          <a:xfrm>
            <a:off x="467544" y="3356992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39"/>
          <p:cNvCxnSpPr/>
          <p:nvPr/>
        </p:nvCxnSpPr>
        <p:spPr>
          <a:xfrm>
            <a:off x="467544" y="3573016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единительная линия 41"/>
          <p:cNvCxnSpPr/>
          <p:nvPr/>
        </p:nvCxnSpPr>
        <p:spPr>
          <a:xfrm>
            <a:off x="1979712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единительная линия 43"/>
          <p:cNvCxnSpPr/>
          <p:nvPr/>
        </p:nvCxnSpPr>
        <p:spPr>
          <a:xfrm>
            <a:off x="2195736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единительная линия 45"/>
          <p:cNvCxnSpPr/>
          <p:nvPr/>
        </p:nvCxnSpPr>
        <p:spPr>
          <a:xfrm>
            <a:off x="2411760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Прямая соединительная линия 47"/>
          <p:cNvCxnSpPr/>
          <p:nvPr/>
        </p:nvCxnSpPr>
        <p:spPr>
          <a:xfrm>
            <a:off x="2627784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Прямая соединительная линия 54"/>
          <p:cNvCxnSpPr/>
          <p:nvPr/>
        </p:nvCxnSpPr>
        <p:spPr>
          <a:xfrm>
            <a:off x="2843808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Прямая соединительная линия 60"/>
          <p:cNvCxnSpPr/>
          <p:nvPr/>
        </p:nvCxnSpPr>
        <p:spPr>
          <a:xfrm>
            <a:off x="3059832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Прямая соединительная линия 62"/>
          <p:cNvCxnSpPr/>
          <p:nvPr/>
        </p:nvCxnSpPr>
        <p:spPr>
          <a:xfrm>
            <a:off x="3275856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Прямая соединительная линия 66"/>
          <p:cNvCxnSpPr/>
          <p:nvPr/>
        </p:nvCxnSpPr>
        <p:spPr>
          <a:xfrm>
            <a:off x="3491880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Прямая соединительная линия 70"/>
          <p:cNvCxnSpPr/>
          <p:nvPr/>
        </p:nvCxnSpPr>
        <p:spPr>
          <a:xfrm>
            <a:off x="3707904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Прямая соединительная линия 72"/>
          <p:cNvCxnSpPr/>
          <p:nvPr/>
        </p:nvCxnSpPr>
        <p:spPr>
          <a:xfrm>
            <a:off x="467544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Прямая соединительная линия 74"/>
          <p:cNvCxnSpPr/>
          <p:nvPr/>
        </p:nvCxnSpPr>
        <p:spPr>
          <a:xfrm>
            <a:off x="467544" y="6165304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Прямая соединительная линия 81"/>
          <p:cNvCxnSpPr/>
          <p:nvPr/>
        </p:nvCxnSpPr>
        <p:spPr>
          <a:xfrm>
            <a:off x="3923928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Прямая соединительная линия 83"/>
          <p:cNvCxnSpPr/>
          <p:nvPr/>
        </p:nvCxnSpPr>
        <p:spPr>
          <a:xfrm>
            <a:off x="4139952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Прямая соединительная линия 85"/>
          <p:cNvCxnSpPr/>
          <p:nvPr/>
        </p:nvCxnSpPr>
        <p:spPr>
          <a:xfrm>
            <a:off x="4355976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Прямая соединительная линия 87"/>
          <p:cNvCxnSpPr/>
          <p:nvPr/>
        </p:nvCxnSpPr>
        <p:spPr>
          <a:xfrm>
            <a:off x="4572000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Прямая соединительная линия 89"/>
          <p:cNvCxnSpPr/>
          <p:nvPr/>
        </p:nvCxnSpPr>
        <p:spPr>
          <a:xfrm>
            <a:off x="4788024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Прямая соединительная линия 91"/>
          <p:cNvCxnSpPr/>
          <p:nvPr/>
        </p:nvCxnSpPr>
        <p:spPr>
          <a:xfrm>
            <a:off x="5004048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Прямая соединительная линия 93"/>
          <p:cNvCxnSpPr/>
          <p:nvPr/>
        </p:nvCxnSpPr>
        <p:spPr>
          <a:xfrm>
            <a:off x="5220072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Прямая соединительная линия 95"/>
          <p:cNvCxnSpPr/>
          <p:nvPr/>
        </p:nvCxnSpPr>
        <p:spPr>
          <a:xfrm>
            <a:off x="5436096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Прямая соединительная линия 97"/>
          <p:cNvCxnSpPr/>
          <p:nvPr/>
        </p:nvCxnSpPr>
        <p:spPr>
          <a:xfrm>
            <a:off x="5652120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Прямая соединительная линия 101"/>
          <p:cNvCxnSpPr/>
          <p:nvPr/>
        </p:nvCxnSpPr>
        <p:spPr>
          <a:xfrm>
            <a:off x="5868144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Прямая соединительная линия 103"/>
          <p:cNvCxnSpPr/>
          <p:nvPr/>
        </p:nvCxnSpPr>
        <p:spPr>
          <a:xfrm>
            <a:off x="467544" y="3789040"/>
            <a:ext cx="8229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Прямая соединительная линия 106"/>
          <p:cNvCxnSpPr/>
          <p:nvPr/>
        </p:nvCxnSpPr>
        <p:spPr>
          <a:xfrm>
            <a:off x="467544" y="4005064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Прямая соединительная линия 108"/>
          <p:cNvCxnSpPr/>
          <p:nvPr/>
        </p:nvCxnSpPr>
        <p:spPr>
          <a:xfrm>
            <a:off x="467544" y="4221088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Прямая соединительная линия 110"/>
          <p:cNvCxnSpPr/>
          <p:nvPr/>
        </p:nvCxnSpPr>
        <p:spPr>
          <a:xfrm>
            <a:off x="467544" y="4437112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Прямая соединительная линия 112"/>
          <p:cNvCxnSpPr/>
          <p:nvPr/>
        </p:nvCxnSpPr>
        <p:spPr>
          <a:xfrm>
            <a:off x="467544" y="4653136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Прямая соединительная линия 114"/>
          <p:cNvCxnSpPr/>
          <p:nvPr/>
        </p:nvCxnSpPr>
        <p:spPr>
          <a:xfrm>
            <a:off x="467544" y="4869160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Прямая соединительная линия 116"/>
          <p:cNvCxnSpPr/>
          <p:nvPr/>
        </p:nvCxnSpPr>
        <p:spPr>
          <a:xfrm>
            <a:off x="467544" y="5085184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Прямая соединительная линия 118"/>
          <p:cNvCxnSpPr/>
          <p:nvPr/>
        </p:nvCxnSpPr>
        <p:spPr>
          <a:xfrm>
            <a:off x="467544" y="5301208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Прямая соединительная линия 120"/>
          <p:cNvCxnSpPr/>
          <p:nvPr/>
        </p:nvCxnSpPr>
        <p:spPr>
          <a:xfrm>
            <a:off x="467544" y="5517232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Прямая соединительная линия 123"/>
          <p:cNvCxnSpPr/>
          <p:nvPr/>
        </p:nvCxnSpPr>
        <p:spPr>
          <a:xfrm>
            <a:off x="467544" y="5733256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Прямая соединительная линия 125"/>
          <p:cNvCxnSpPr/>
          <p:nvPr/>
        </p:nvCxnSpPr>
        <p:spPr>
          <a:xfrm>
            <a:off x="467544" y="5949280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4" name="Прямая соединительная линия 153"/>
          <p:cNvCxnSpPr/>
          <p:nvPr/>
        </p:nvCxnSpPr>
        <p:spPr>
          <a:xfrm>
            <a:off x="6084168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6" name="Прямая соединительная линия 155"/>
          <p:cNvCxnSpPr/>
          <p:nvPr/>
        </p:nvCxnSpPr>
        <p:spPr>
          <a:xfrm>
            <a:off x="6300192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9" name="Прямая соединительная линия 158"/>
          <p:cNvCxnSpPr/>
          <p:nvPr/>
        </p:nvCxnSpPr>
        <p:spPr>
          <a:xfrm>
            <a:off x="6516216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1" name="Прямая соединительная линия 160"/>
          <p:cNvCxnSpPr/>
          <p:nvPr/>
        </p:nvCxnSpPr>
        <p:spPr>
          <a:xfrm>
            <a:off x="6732240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3" name="Прямая соединительная линия 162"/>
          <p:cNvCxnSpPr/>
          <p:nvPr/>
        </p:nvCxnSpPr>
        <p:spPr>
          <a:xfrm>
            <a:off x="6948264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5" name="Прямая соединительная линия 164"/>
          <p:cNvCxnSpPr/>
          <p:nvPr/>
        </p:nvCxnSpPr>
        <p:spPr>
          <a:xfrm>
            <a:off x="7164288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" name="Прямая соединительная линия 166"/>
          <p:cNvCxnSpPr/>
          <p:nvPr/>
        </p:nvCxnSpPr>
        <p:spPr>
          <a:xfrm>
            <a:off x="7380312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0" name="Прямая соединительная линия 169"/>
          <p:cNvCxnSpPr/>
          <p:nvPr/>
        </p:nvCxnSpPr>
        <p:spPr>
          <a:xfrm>
            <a:off x="7596336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2" name="Прямая соединительная линия 171"/>
          <p:cNvCxnSpPr/>
          <p:nvPr/>
        </p:nvCxnSpPr>
        <p:spPr>
          <a:xfrm>
            <a:off x="7812360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4" name="Прямая соединительная линия 173"/>
          <p:cNvCxnSpPr/>
          <p:nvPr/>
        </p:nvCxnSpPr>
        <p:spPr>
          <a:xfrm>
            <a:off x="8028384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6" name="Прямая соединительная линия 175"/>
          <p:cNvCxnSpPr/>
          <p:nvPr/>
        </p:nvCxnSpPr>
        <p:spPr>
          <a:xfrm>
            <a:off x="8244408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0" name="Прямая соединительная линия 179"/>
          <p:cNvCxnSpPr/>
          <p:nvPr/>
        </p:nvCxnSpPr>
        <p:spPr>
          <a:xfrm>
            <a:off x="8460432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2" name="Прямая соединительная линия 181"/>
          <p:cNvCxnSpPr/>
          <p:nvPr/>
        </p:nvCxnSpPr>
        <p:spPr>
          <a:xfrm>
            <a:off x="8676456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6" name="Группа 105"/>
          <p:cNvGrpSpPr/>
          <p:nvPr/>
        </p:nvGrpSpPr>
        <p:grpSpPr>
          <a:xfrm>
            <a:off x="1403648" y="3356992"/>
            <a:ext cx="5904656" cy="504056"/>
            <a:chOff x="1403648" y="3356992"/>
            <a:chExt cx="5904656" cy="504056"/>
          </a:xfrm>
        </p:grpSpPr>
        <p:cxnSp>
          <p:nvCxnSpPr>
            <p:cNvPr id="69" name="Прямая соединительная линия 68"/>
            <p:cNvCxnSpPr/>
            <p:nvPr/>
          </p:nvCxnSpPr>
          <p:spPr>
            <a:xfrm>
              <a:off x="1403648" y="3789040"/>
              <a:ext cx="5904656" cy="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03" name="Группа 102"/>
            <p:cNvGrpSpPr/>
            <p:nvPr/>
          </p:nvGrpSpPr>
          <p:grpSpPr>
            <a:xfrm>
              <a:off x="2411760" y="3356992"/>
              <a:ext cx="3863868" cy="504056"/>
              <a:chOff x="2411760" y="3356992"/>
              <a:chExt cx="3863868" cy="504056"/>
            </a:xfrm>
          </p:grpSpPr>
          <p:cxnSp>
            <p:nvCxnSpPr>
              <p:cNvPr id="72" name="Прямая соединительная линия 71"/>
              <p:cNvCxnSpPr/>
              <p:nvPr/>
            </p:nvCxnSpPr>
            <p:spPr>
              <a:xfrm>
                <a:off x="3491880" y="3717032"/>
                <a:ext cx="0" cy="144016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7" name="Прямая соединительная линия 76"/>
              <p:cNvCxnSpPr/>
              <p:nvPr/>
            </p:nvCxnSpPr>
            <p:spPr>
              <a:xfrm>
                <a:off x="5220072" y="3717032"/>
                <a:ext cx="0" cy="144016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3" name="Прямая соединительная линия 82"/>
              <p:cNvCxnSpPr/>
              <p:nvPr/>
            </p:nvCxnSpPr>
            <p:spPr>
              <a:xfrm>
                <a:off x="6084168" y="3717032"/>
                <a:ext cx="0" cy="144016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7" name="Прямая соединительная линия 86"/>
              <p:cNvCxnSpPr/>
              <p:nvPr/>
            </p:nvCxnSpPr>
            <p:spPr>
              <a:xfrm>
                <a:off x="2627784" y="3717032"/>
                <a:ext cx="0" cy="144016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95" name="TextBox 94"/>
              <p:cNvSpPr txBox="1"/>
              <p:nvPr/>
            </p:nvSpPr>
            <p:spPr>
              <a:xfrm>
                <a:off x="2411760" y="3356992"/>
                <a:ext cx="40748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2F</a:t>
                </a:r>
                <a:endParaRPr lang="ru-RU" dirty="0"/>
              </a:p>
            </p:txBody>
          </p:sp>
          <p:sp>
            <p:nvSpPr>
              <p:cNvPr id="97" name="TextBox 96"/>
              <p:cNvSpPr txBox="1"/>
              <p:nvPr/>
            </p:nvSpPr>
            <p:spPr>
              <a:xfrm>
                <a:off x="3347864" y="3356992"/>
                <a:ext cx="29046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F</a:t>
                </a:r>
                <a:endParaRPr lang="ru-RU" dirty="0"/>
              </a:p>
            </p:txBody>
          </p:sp>
          <p:sp>
            <p:nvSpPr>
              <p:cNvPr id="99" name="TextBox 98"/>
              <p:cNvSpPr txBox="1"/>
              <p:nvPr/>
            </p:nvSpPr>
            <p:spPr>
              <a:xfrm>
                <a:off x="5076056" y="3356992"/>
                <a:ext cx="29046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F</a:t>
                </a:r>
                <a:endParaRPr lang="ru-RU" dirty="0"/>
              </a:p>
            </p:txBody>
          </p:sp>
          <p:sp>
            <p:nvSpPr>
              <p:cNvPr id="100" name="TextBox 99"/>
              <p:cNvSpPr txBox="1"/>
              <p:nvPr/>
            </p:nvSpPr>
            <p:spPr>
              <a:xfrm>
                <a:off x="5868144" y="3356992"/>
                <a:ext cx="40748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2F</a:t>
                </a:r>
                <a:endParaRPr lang="ru-RU" dirty="0"/>
              </a:p>
            </p:txBody>
          </p:sp>
        </p:grpSp>
      </p:grpSp>
      <p:cxnSp>
        <p:nvCxnSpPr>
          <p:cNvPr id="112" name="Прямая со стрелкой 111"/>
          <p:cNvCxnSpPr/>
          <p:nvPr/>
        </p:nvCxnSpPr>
        <p:spPr>
          <a:xfrm flipV="1">
            <a:off x="1979712" y="2492896"/>
            <a:ext cx="0" cy="1296144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0" name="Группа 109"/>
          <p:cNvGrpSpPr/>
          <p:nvPr/>
        </p:nvGrpSpPr>
        <p:grpSpPr>
          <a:xfrm>
            <a:off x="1979712" y="2492896"/>
            <a:ext cx="2376264" cy="0"/>
            <a:chOff x="1979712" y="2492896"/>
            <a:chExt cx="2376264" cy="0"/>
          </a:xfrm>
        </p:grpSpPr>
        <p:cxnSp>
          <p:nvCxnSpPr>
            <p:cNvPr id="116" name="Прямая со стрелкой 115"/>
            <p:cNvCxnSpPr/>
            <p:nvPr/>
          </p:nvCxnSpPr>
          <p:spPr>
            <a:xfrm>
              <a:off x="1979712" y="2492896"/>
              <a:ext cx="1296144" cy="0"/>
            </a:xfrm>
            <a:prstGeom prst="straightConnector1">
              <a:avLst/>
            </a:prstGeom>
            <a:ln w="28575">
              <a:solidFill>
                <a:srgbClr val="00B05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Прямая соединительная линия 119"/>
            <p:cNvCxnSpPr/>
            <p:nvPr/>
          </p:nvCxnSpPr>
          <p:spPr>
            <a:xfrm>
              <a:off x="2771800" y="2492896"/>
              <a:ext cx="1584176" cy="0"/>
            </a:xfrm>
            <a:prstGeom prst="line">
              <a:avLst/>
            </a:prstGeom>
            <a:ln w="28575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23" name="Прямая со стрелкой 122"/>
          <p:cNvCxnSpPr/>
          <p:nvPr/>
        </p:nvCxnSpPr>
        <p:spPr>
          <a:xfrm flipV="1">
            <a:off x="4355976" y="1700808"/>
            <a:ext cx="504056" cy="792088"/>
          </a:xfrm>
          <a:prstGeom prst="straightConnector1">
            <a:avLst/>
          </a:prstGeom>
          <a:ln w="285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Прямая со стрелкой 126"/>
          <p:cNvCxnSpPr/>
          <p:nvPr/>
        </p:nvCxnSpPr>
        <p:spPr>
          <a:xfrm>
            <a:off x="1979712" y="2492896"/>
            <a:ext cx="4752528" cy="2592288"/>
          </a:xfrm>
          <a:prstGeom prst="straightConnector1">
            <a:avLst/>
          </a:prstGeom>
          <a:ln w="285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1" name="Прямая соединительная линия 130"/>
          <p:cNvCxnSpPr/>
          <p:nvPr/>
        </p:nvCxnSpPr>
        <p:spPr>
          <a:xfrm flipH="1">
            <a:off x="3131840" y="2492896"/>
            <a:ext cx="1224136" cy="1872208"/>
          </a:xfrm>
          <a:prstGeom prst="line">
            <a:avLst/>
          </a:prstGeom>
          <a:ln w="28575">
            <a:solidFill>
              <a:srgbClr val="00B05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0" name="Прямая со стрелкой 139"/>
          <p:cNvCxnSpPr/>
          <p:nvPr/>
        </p:nvCxnSpPr>
        <p:spPr>
          <a:xfrm flipV="1">
            <a:off x="3707904" y="3429000"/>
            <a:ext cx="0" cy="360040"/>
          </a:xfrm>
          <a:prstGeom prst="straightConnector1">
            <a:avLst/>
          </a:prstGeom>
          <a:ln w="28575">
            <a:solidFill>
              <a:srgbClr val="FF0000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3" name="TextBox 142"/>
          <p:cNvSpPr txBox="1"/>
          <p:nvPr/>
        </p:nvSpPr>
        <p:spPr>
          <a:xfrm>
            <a:off x="6012160" y="1988840"/>
            <a:ext cx="16123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i="1" dirty="0" smtClean="0"/>
              <a:t>Изображение:</a:t>
            </a:r>
            <a:endParaRPr lang="ru-RU" i="1" dirty="0"/>
          </a:p>
        </p:txBody>
      </p:sp>
      <p:sp>
        <p:nvSpPr>
          <p:cNvPr id="144" name="TextBox 143"/>
          <p:cNvSpPr txBox="1"/>
          <p:nvPr/>
        </p:nvSpPr>
        <p:spPr>
          <a:xfrm>
            <a:off x="6444208" y="2204864"/>
            <a:ext cx="10230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i="1" dirty="0" smtClean="0"/>
              <a:t>мнимое,</a:t>
            </a:r>
            <a:endParaRPr lang="ru-RU" i="1" dirty="0"/>
          </a:p>
        </p:txBody>
      </p:sp>
      <p:sp>
        <p:nvSpPr>
          <p:cNvPr id="145" name="TextBox 144"/>
          <p:cNvSpPr txBox="1"/>
          <p:nvPr/>
        </p:nvSpPr>
        <p:spPr>
          <a:xfrm>
            <a:off x="6444208" y="2420888"/>
            <a:ext cx="9749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i="1" dirty="0"/>
              <a:t>п</a:t>
            </a:r>
            <a:r>
              <a:rPr lang="ru-RU" i="1" dirty="0" smtClean="0"/>
              <a:t>рямое,</a:t>
            </a:r>
            <a:endParaRPr lang="ru-RU" i="1" dirty="0"/>
          </a:p>
        </p:txBody>
      </p:sp>
      <p:grpSp>
        <p:nvGrpSpPr>
          <p:cNvPr id="101" name="Группа 100"/>
          <p:cNvGrpSpPr/>
          <p:nvPr/>
        </p:nvGrpSpPr>
        <p:grpSpPr>
          <a:xfrm>
            <a:off x="4211960" y="2132856"/>
            <a:ext cx="288032" cy="3528392"/>
            <a:chOff x="4211960" y="2132856"/>
            <a:chExt cx="288032" cy="3528392"/>
          </a:xfrm>
        </p:grpSpPr>
        <p:cxnSp>
          <p:nvCxnSpPr>
            <p:cNvPr id="76" name="Прямая соединительная линия 75"/>
            <p:cNvCxnSpPr/>
            <p:nvPr/>
          </p:nvCxnSpPr>
          <p:spPr>
            <a:xfrm>
              <a:off x="4355976" y="2276872"/>
              <a:ext cx="0" cy="324036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Прямая соединительная линия 78"/>
            <p:cNvCxnSpPr/>
            <p:nvPr/>
          </p:nvCxnSpPr>
          <p:spPr>
            <a:xfrm flipH="1" flipV="1">
              <a:off x="4211960" y="2132856"/>
              <a:ext cx="144016" cy="144016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Прямая соединительная линия 80"/>
            <p:cNvCxnSpPr/>
            <p:nvPr/>
          </p:nvCxnSpPr>
          <p:spPr>
            <a:xfrm flipV="1">
              <a:off x="4355976" y="2132856"/>
              <a:ext cx="144016" cy="144016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Прямая соединительная линия 88"/>
            <p:cNvCxnSpPr/>
            <p:nvPr/>
          </p:nvCxnSpPr>
          <p:spPr>
            <a:xfrm flipH="1">
              <a:off x="4211960" y="5517232"/>
              <a:ext cx="144016" cy="144016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" name="Прямая соединительная линия 92"/>
            <p:cNvCxnSpPr/>
            <p:nvPr/>
          </p:nvCxnSpPr>
          <p:spPr>
            <a:xfrm>
              <a:off x="4355976" y="5517232"/>
              <a:ext cx="144016" cy="144016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5" name="TextBox 104"/>
          <p:cNvSpPr txBox="1"/>
          <p:nvPr/>
        </p:nvSpPr>
        <p:spPr>
          <a:xfrm>
            <a:off x="6444208" y="2636912"/>
            <a:ext cx="15456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i="1" dirty="0" smtClean="0"/>
              <a:t>уменьшенное</a:t>
            </a:r>
            <a:endParaRPr lang="ru-RU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20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20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20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20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10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" grpId="0"/>
      <p:bldP spid="144" grpId="0"/>
      <p:bldP spid="145" grpId="0"/>
      <p:bldP spid="105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ln>
            <a:solidFill>
              <a:schemeClr val="bg1"/>
            </a:solidFill>
          </a:ln>
        </p:spPr>
        <p:txBody>
          <a:bodyPr>
            <a:noAutofit/>
          </a:bodyPr>
          <a:lstStyle/>
          <a:p>
            <a:r>
              <a:rPr lang="ru-RU" sz="2800" i="1" dirty="0" smtClean="0"/>
              <a:t>Построить изображение предмета при помощи рассеивающей линзы, если предмет находится между двойным фокусом и фокусом</a:t>
            </a:r>
            <a:endParaRPr lang="ru-RU" sz="2800" i="1" dirty="0"/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3568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899592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1115616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1331640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1547664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>
            <a:off x="1763688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 bwMode="black">
          <a:xfrm>
            <a:off x="467544" y="1844824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>
            <a:off x="467544" y="2060848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>
            <a:off x="467544" y="1628800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>
            <a:off x="467544" y="2276872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>
            <a:off x="467544" y="2492896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>
            <a:off x="467544" y="2708920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>
            <a:off x="467544" y="2924944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/>
          <p:nvPr/>
        </p:nvCxnSpPr>
        <p:spPr>
          <a:xfrm>
            <a:off x="467544" y="3140968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/>
          <p:cNvCxnSpPr/>
          <p:nvPr/>
        </p:nvCxnSpPr>
        <p:spPr>
          <a:xfrm>
            <a:off x="467544" y="3356992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39"/>
          <p:cNvCxnSpPr/>
          <p:nvPr/>
        </p:nvCxnSpPr>
        <p:spPr>
          <a:xfrm>
            <a:off x="467544" y="3573016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единительная линия 41"/>
          <p:cNvCxnSpPr/>
          <p:nvPr/>
        </p:nvCxnSpPr>
        <p:spPr>
          <a:xfrm>
            <a:off x="1979712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единительная линия 43"/>
          <p:cNvCxnSpPr/>
          <p:nvPr/>
        </p:nvCxnSpPr>
        <p:spPr>
          <a:xfrm>
            <a:off x="2195736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единительная линия 45"/>
          <p:cNvCxnSpPr/>
          <p:nvPr/>
        </p:nvCxnSpPr>
        <p:spPr>
          <a:xfrm>
            <a:off x="2411760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Прямая соединительная линия 47"/>
          <p:cNvCxnSpPr/>
          <p:nvPr/>
        </p:nvCxnSpPr>
        <p:spPr>
          <a:xfrm>
            <a:off x="2627784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Прямая соединительная линия 54"/>
          <p:cNvCxnSpPr/>
          <p:nvPr/>
        </p:nvCxnSpPr>
        <p:spPr>
          <a:xfrm>
            <a:off x="2843808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Прямая соединительная линия 60"/>
          <p:cNvCxnSpPr/>
          <p:nvPr/>
        </p:nvCxnSpPr>
        <p:spPr>
          <a:xfrm>
            <a:off x="3059832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Прямая соединительная линия 62"/>
          <p:cNvCxnSpPr/>
          <p:nvPr/>
        </p:nvCxnSpPr>
        <p:spPr>
          <a:xfrm>
            <a:off x="3275856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Прямая соединительная линия 66"/>
          <p:cNvCxnSpPr/>
          <p:nvPr/>
        </p:nvCxnSpPr>
        <p:spPr>
          <a:xfrm>
            <a:off x="3491880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Прямая соединительная линия 70"/>
          <p:cNvCxnSpPr/>
          <p:nvPr/>
        </p:nvCxnSpPr>
        <p:spPr>
          <a:xfrm>
            <a:off x="3707904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Прямая соединительная линия 72"/>
          <p:cNvCxnSpPr/>
          <p:nvPr/>
        </p:nvCxnSpPr>
        <p:spPr>
          <a:xfrm>
            <a:off x="467544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Прямая соединительная линия 74"/>
          <p:cNvCxnSpPr/>
          <p:nvPr/>
        </p:nvCxnSpPr>
        <p:spPr>
          <a:xfrm>
            <a:off x="467544" y="6165304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Прямая соединительная линия 81"/>
          <p:cNvCxnSpPr/>
          <p:nvPr/>
        </p:nvCxnSpPr>
        <p:spPr>
          <a:xfrm>
            <a:off x="3923928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Прямая соединительная линия 83"/>
          <p:cNvCxnSpPr/>
          <p:nvPr/>
        </p:nvCxnSpPr>
        <p:spPr>
          <a:xfrm>
            <a:off x="4139952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Прямая соединительная линия 85"/>
          <p:cNvCxnSpPr/>
          <p:nvPr/>
        </p:nvCxnSpPr>
        <p:spPr>
          <a:xfrm>
            <a:off x="4355976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Прямая соединительная линия 87"/>
          <p:cNvCxnSpPr/>
          <p:nvPr/>
        </p:nvCxnSpPr>
        <p:spPr>
          <a:xfrm>
            <a:off x="4572000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Прямая соединительная линия 89"/>
          <p:cNvCxnSpPr/>
          <p:nvPr/>
        </p:nvCxnSpPr>
        <p:spPr>
          <a:xfrm>
            <a:off x="4788024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Прямая соединительная линия 91"/>
          <p:cNvCxnSpPr/>
          <p:nvPr/>
        </p:nvCxnSpPr>
        <p:spPr>
          <a:xfrm>
            <a:off x="5004048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Прямая соединительная линия 93"/>
          <p:cNvCxnSpPr/>
          <p:nvPr/>
        </p:nvCxnSpPr>
        <p:spPr>
          <a:xfrm>
            <a:off x="5220072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Прямая соединительная линия 95"/>
          <p:cNvCxnSpPr/>
          <p:nvPr/>
        </p:nvCxnSpPr>
        <p:spPr>
          <a:xfrm>
            <a:off x="5436096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Прямая соединительная линия 97"/>
          <p:cNvCxnSpPr/>
          <p:nvPr/>
        </p:nvCxnSpPr>
        <p:spPr>
          <a:xfrm>
            <a:off x="5652120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Прямая соединительная линия 101"/>
          <p:cNvCxnSpPr/>
          <p:nvPr/>
        </p:nvCxnSpPr>
        <p:spPr>
          <a:xfrm>
            <a:off x="5868144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Прямая соединительная линия 103"/>
          <p:cNvCxnSpPr/>
          <p:nvPr/>
        </p:nvCxnSpPr>
        <p:spPr>
          <a:xfrm>
            <a:off x="467544" y="3789040"/>
            <a:ext cx="8229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Прямая соединительная линия 106"/>
          <p:cNvCxnSpPr/>
          <p:nvPr/>
        </p:nvCxnSpPr>
        <p:spPr>
          <a:xfrm>
            <a:off x="467544" y="4005064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Прямая соединительная линия 108"/>
          <p:cNvCxnSpPr/>
          <p:nvPr/>
        </p:nvCxnSpPr>
        <p:spPr>
          <a:xfrm>
            <a:off x="467544" y="4221088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Прямая соединительная линия 110"/>
          <p:cNvCxnSpPr/>
          <p:nvPr/>
        </p:nvCxnSpPr>
        <p:spPr>
          <a:xfrm>
            <a:off x="467544" y="4437112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Прямая соединительная линия 112"/>
          <p:cNvCxnSpPr/>
          <p:nvPr/>
        </p:nvCxnSpPr>
        <p:spPr>
          <a:xfrm>
            <a:off x="467544" y="4653136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Прямая соединительная линия 114"/>
          <p:cNvCxnSpPr/>
          <p:nvPr/>
        </p:nvCxnSpPr>
        <p:spPr>
          <a:xfrm>
            <a:off x="467544" y="4869160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Прямая соединительная линия 116"/>
          <p:cNvCxnSpPr/>
          <p:nvPr/>
        </p:nvCxnSpPr>
        <p:spPr>
          <a:xfrm>
            <a:off x="467544" y="5085184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Прямая соединительная линия 118"/>
          <p:cNvCxnSpPr/>
          <p:nvPr/>
        </p:nvCxnSpPr>
        <p:spPr>
          <a:xfrm>
            <a:off x="467544" y="5301208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Прямая соединительная линия 120"/>
          <p:cNvCxnSpPr/>
          <p:nvPr/>
        </p:nvCxnSpPr>
        <p:spPr>
          <a:xfrm>
            <a:off x="467544" y="5517232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Прямая соединительная линия 123"/>
          <p:cNvCxnSpPr/>
          <p:nvPr/>
        </p:nvCxnSpPr>
        <p:spPr>
          <a:xfrm>
            <a:off x="467544" y="5733256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Прямая соединительная линия 125"/>
          <p:cNvCxnSpPr/>
          <p:nvPr/>
        </p:nvCxnSpPr>
        <p:spPr>
          <a:xfrm>
            <a:off x="467544" y="5949280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4" name="Прямая соединительная линия 153"/>
          <p:cNvCxnSpPr/>
          <p:nvPr/>
        </p:nvCxnSpPr>
        <p:spPr>
          <a:xfrm>
            <a:off x="6084168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6" name="Прямая соединительная линия 155"/>
          <p:cNvCxnSpPr/>
          <p:nvPr/>
        </p:nvCxnSpPr>
        <p:spPr>
          <a:xfrm>
            <a:off x="6300192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9" name="Прямая соединительная линия 158"/>
          <p:cNvCxnSpPr/>
          <p:nvPr/>
        </p:nvCxnSpPr>
        <p:spPr>
          <a:xfrm>
            <a:off x="6516216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1" name="Прямая соединительная линия 160"/>
          <p:cNvCxnSpPr/>
          <p:nvPr/>
        </p:nvCxnSpPr>
        <p:spPr>
          <a:xfrm>
            <a:off x="6732240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3" name="Прямая соединительная линия 162"/>
          <p:cNvCxnSpPr/>
          <p:nvPr/>
        </p:nvCxnSpPr>
        <p:spPr>
          <a:xfrm>
            <a:off x="6948264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5" name="Прямая соединительная линия 164"/>
          <p:cNvCxnSpPr/>
          <p:nvPr/>
        </p:nvCxnSpPr>
        <p:spPr>
          <a:xfrm>
            <a:off x="7164288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" name="Прямая соединительная линия 166"/>
          <p:cNvCxnSpPr/>
          <p:nvPr/>
        </p:nvCxnSpPr>
        <p:spPr>
          <a:xfrm>
            <a:off x="7380312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0" name="Прямая соединительная линия 169"/>
          <p:cNvCxnSpPr/>
          <p:nvPr/>
        </p:nvCxnSpPr>
        <p:spPr>
          <a:xfrm>
            <a:off x="7596336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2" name="Прямая соединительная линия 171"/>
          <p:cNvCxnSpPr/>
          <p:nvPr/>
        </p:nvCxnSpPr>
        <p:spPr>
          <a:xfrm>
            <a:off x="7812360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4" name="Прямая соединительная линия 173"/>
          <p:cNvCxnSpPr/>
          <p:nvPr/>
        </p:nvCxnSpPr>
        <p:spPr>
          <a:xfrm>
            <a:off x="8028384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6" name="Прямая соединительная линия 175"/>
          <p:cNvCxnSpPr/>
          <p:nvPr/>
        </p:nvCxnSpPr>
        <p:spPr>
          <a:xfrm>
            <a:off x="8244408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0" name="Прямая соединительная линия 179"/>
          <p:cNvCxnSpPr/>
          <p:nvPr/>
        </p:nvCxnSpPr>
        <p:spPr>
          <a:xfrm>
            <a:off x="8460432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2" name="Прямая соединительная линия 181"/>
          <p:cNvCxnSpPr/>
          <p:nvPr/>
        </p:nvCxnSpPr>
        <p:spPr>
          <a:xfrm>
            <a:off x="8676456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Группа 105"/>
          <p:cNvGrpSpPr/>
          <p:nvPr/>
        </p:nvGrpSpPr>
        <p:grpSpPr>
          <a:xfrm>
            <a:off x="1403648" y="3356992"/>
            <a:ext cx="5904656" cy="504056"/>
            <a:chOff x="1403648" y="3356992"/>
            <a:chExt cx="5904656" cy="504056"/>
          </a:xfrm>
        </p:grpSpPr>
        <p:cxnSp>
          <p:nvCxnSpPr>
            <p:cNvPr id="69" name="Прямая соединительная линия 68"/>
            <p:cNvCxnSpPr/>
            <p:nvPr/>
          </p:nvCxnSpPr>
          <p:spPr>
            <a:xfrm>
              <a:off x="1403648" y="3789040"/>
              <a:ext cx="5904656" cy="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" name="Группа 102"/>
            <p:cNvGrpSpPr/>
            <p:nvPr/>
          </p:nvGrpSpPr>
          <p:grpSpPr>
            <a:xfrm>
              <a:off x="2411760" y="3356992"/>
              <a:ext cx="3863868" cy="504056"/>
              <a:chOff x="2411760" y="3356992"/>
              <a:chExt cx="3863868" cy="504056"/>
            </a:xfrm>
          </p:grpSpPr>
          <p:cxnSp>
            <p:nvCxnSpPr>
              <p:cNvPr id="72" name="Прямая соединительная линия 71"/>
              <p:cNvCxnSpPr/>
              <p:nvPr/>
            </p:nvCxnSpPr>
            <p:spPr>
              <a:xfrm>
                <a:off x="3491880" y="3717032"/>
                <a:ext cx="0" cy="144016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7" name="Прямая соединительная линия 76"/>
              <p:cNvCxnSpPr/>
              <p:nvPr/>
            </p:nvCxnSpPr>
            <p:spPr>
              <a:xfrm>
                <a:off x="5220072" y="3717032"/>
                <a:ext cx="0" cy="144016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3" name="Прямая соединительная линия 82"/>
              <p:cNvCxnSpPr/>
              <p:nvPr/>
            </p:nvCxnSpPr>
            <p:spPr>
              <a:xfrm>
                <a:off x="6084168" y="3717032"/>
                <a:ext cx="0" cy="144016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7" name="Прямая соединительная линия 86"/>
              <p:cNvCxnSpPr/>
              <p:nvPr/>
            </p:nvCxnSpPr>
            <p:spPr>
              <a:xfrm>
                <a:off x="2627784" y="3717032"/>
                <a:ext cx="0" cy="144016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95" name="TextBox 94"/>
              <p:cNvSpPr txBox="1"/>
              <p:nvPr/>
            </p:nvSpPr>
            <p:spPr>
              <a:xfrm>
                <a:off x="2411760" y="3356992"/>
                <a:ext cx="40748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2F</a:t>
                </a:r>
                <a:endParaRPr lang="ru-RU" dirty="0"/>
              </a:p>
            </p:txBody>
          </p:sp>
          <p:sp>
            <p:nvSpPr>
              <p:cNvPr id="97" name="TextBox 96"/>
              <p:cNvSpPr txBox="1"/>
              <p:nvPr/>
            </p:nvSpPr>
            <p:spPr>
              <a:xfrm>
                <a:off x="3347864" y="3356992"/>
                <a:ext cx="29046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F</a:t>
                </a:r>
                <a:endParaRPr lang="ru-RU" dirty="0"/>
              </a:p>
            </p:txBody>
          </p:sp>
          <p:sp>
            <p:nvSpPr>
              <p:cNvPr id="99" name="TextBox 98"/>
              <p:cNvSpPr txBox="1"/>
              <p:nvPr/>
            </p:nvSpPr>
            <p:spPr>
              <a:xfrm>
                <a:off x="5076056" y="3356992"/>
                <a:ext cx="29046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F</a:t>
                </a:r>
                <a:endParaRPr lang="ru-RU" dirty="0"/>
              </a:p>
            </p:txBody>
          </p:sp>
          <p:sp>
            <p:nvSpPr>
              <p:cNvPr id="100" name="TextBox 99"/>
              <p:cNvSpPr txBox="1"/>
              <p:nvPr/>
            </p:nvSpPr>
            <p:spPr>
              <a:xfrm>
                <a:off x="5868144" y="3356992"/>
                <a:ext cx="40748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2F</a:t>
                </a:r>
                <a:endParaRPr lang="ru-RU" dirty="0"/>
              </a:p>
            </p:txBody>
          </p:sp>
        </p:grpSp>
      </p:grpSp>
      <p:cxnSp>
        <p:nvCxnSpPr>
          <p:cNvPr id="112" name="Прямая со стрелкой 111"/>
          <p:cNvCxnSpPr/>
          <p:nvPr/>
        </p:nvCxnSpPr>
        <p:spPr>
          <a:xfrm flipV="1">
            <a:off x="2843808" y="2492896"/>
            <a:ext cx="0" cy="1296144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Прямая со стрелкой 122"/>
          <p:cNvCxnSpPr/>
          <p:nvPr/>
        </p:nvCxnSpPr>
        <p:spPr>
          <a:xfrm flipV="1">
            <a:off x="4355976" y="1700808"/>
            <a:ext cx="504056" cy="792088"/>
          </a:xfrm>
          <a:prstGeom prst="straightConnector1">
            <a:avLst/>
          </a:prstGeom>
          <a:ln w="285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22" name="Группа 121"/>
          <p:cNvGrpSpPr/>
          <p:nvPr/>
        </p:nvGrpSpPr>
        <p:grpSpPr>
          <a:xfrm>
            <a:off x="2843808" y="2492896"/>
            <a:ext cx="1512168" cy="0"/>
            <a:chOff x="2843808" y="2492896"/>
            <a:chExt cx="1512168" cy="0"/>
          </a:xfrm>
        </p:grpSpPr>
        <p:cxnSp>
          <p:nvCxnSpPr>
            <p:cNvPr id="116" name="Прямая со стрелкой 115"/>
            <p:cNvCxnSpPr/>
            <p:nvPr/>
          </p:nvCxnSpPr>
          <p:spPr>
            <a:xfrm>
              <a:off x="2843808" y="2492896"/>
              <a:ext cx="432048" cy="0"/>
            </a:xfrm>
            <a:prstGeom prst="straightConnector1">
              <a:avLst/>
            </a:prstGeom>
            <a:ln w="28575">
              <a:solidFill>
                <a:srgbClr val="00B05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Прямая соединительная линия 119"/>
            <p:cNvCxnSpPr/>
            <p:nvPr/>
          </p:nvCxnSpPr>
          <p:spPr>
            <a:xfrm>
              <a:off x="3059832" y="2492896"/>
              <a:ext cx="1296144" cy="0"/>
            </a:xfrm>
            <a:prstGeom prst="line">
              <a:avLst/>
            </a:prstGeom>
            <a:ln w="28575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27" name="Прямая со стрелкой 126"/>
          <p:cNvCxnSpPr/>
          <p:nvPr/>
        </p:nvCxnSpPr>
        <p:spPr>
          <a:xfrm>
            <a:off x="2843808" y="2492896"/>
            <a:ext cx="3816424" cy="3240360"/>
          </a:xfrm>
          <a:prstGeom prst="straightConnector1">
            <a:avLst/>
          </a:prstGeom>
          <a:ln w="285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1" name="Прямая соединительная линия 130"/>
          <p:cNvCxnSpPr/>
          <p:nvPr/>
        </p:nvCxnSpPr>
        <p:spPr>
          <a:xfrm flipH="1">
            <a:off x="3131840" y="2492896"/>
            <a:ext cx="1224136" cy="1872208"/>
          </a:xfrm>
          <a:prstGeom prst="line">
            <a:avLst/>
          </a:prstGeom>
          <a:ln w="28575">
            <a:solidFill>
              <a:srgbClr val="00B05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0" name="Прямая со стрелкой 139"/>
          <p:cNvCxnSpPr/>
          <p:nvPr/>
        </p:nvCxnSpPr>
        <p:spPr>
          <a:xfrm flipV="1">
            <a:off x="3851920" y="3284984"/>
            <a:ext cx="0" cy="504056"/>
          </a:xfrm>
          <a:prstGeom prst="straightConnector1">
            <a:avLst/>
          </a:prstGeom>
          <a:ln w="28575">
            <a:solidFill>
              <a:srgbClr val="FF0000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3" name="TextBox 142"/>
          <p:cNvSpPr txBox="1"/>
          <p:nvPr/>
        </p:nvSpPr>
        <p:spPr>
          <a:xfrm>
            <a:off x="6012160" y="1988840"/>
            <a:ext cx="16123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i="1" dirty="0" smtClean="0"/>
              <a:t>Изображение:</a:t>
            </a:r>
            <a:endParaRPr lang="ru-RU" i="1" dirty="0"/>
          </a:p>
        </p:txBody>
      </p:sp>
      <p:sp>
        <p:nvSpPr>
          <p:cNvPr id="144" name="TextBox 143"/>
          <p:cNvSpPr txBox="1"/>
          <p:nvPr/>
        </p:nvSpPr>
        <p:spPr>
          <a:xfrm>
            <a:off x="6444208" y="2204864"/>
            <a:ext cx="10230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i="1" dirty="0" smtClean="0"/>
              <a:t>мнимое,</a:t>
            </a:r>
            <a:endParaRPr lang="ru-RU" i="1" dirty="0"/>
          </a:p>
        </p:txBody>
      </p:sp>
      <p:sp>
        <p:nvSpPr>
          <p:cNvPr id="145" name="TextBox 144"/>
          <p:cNvSpPr txBox="1"/>
          <p:nvPr/>
        </p:nvSpPr>
        <p:spPr>
          <a:xfrm>
            <a:off x="6444208" y="2420888"/>
            <a:ext cx="9749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i="1" dirty="0"/>
              <a:t>п</a:t>
            </a:r>
            <a:r>
              <a:rPr lang="ru-RU" i="1" dirty="0" smtClean="0"/>
              <a:t>рямое,</a:t>
            </a:r>
            <a:endParaRPr lang="ru-RU" i="1" dirty="0"/>
          </a:p>
        </p:txBody>
      </p:sp>
      <p:sp>
        <p:nvSpPr>
          <p:cNvPr id="106" name="TextBox 105"/>
          <p:cNvSpPr txBox="1"/>
          <p:nvPr/>
        </p:nvSpPr>
        <p:spPr>
          <a:xfrm>
            <a:off x="6444208" y="2636912"/>
            <a:ext cx="15456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i="1" dirty="0" smtClean="0"/>
              <a:t>уменьшенное</a:t>
            </a:r>
            <a:endParaRPr lang="ru-RU" i="1" dirty="0"/>
          </a:p>
        </p:txBody>
      </p:sp>
      <p:grpSp>
        <p:nvGrpSpPr>
          <p:cNvPr id="5" name="Группа 100"/>
          <p:cNvGrpSpPr/>
          <p:nvPr/>
        </p:nvGrpSpPr>
        <p:grpSpPr>
          <a:xfrm>
            <a:off x="4211960" y="2132856"/>
            <a:ext cx="288032" cy="3528392"/>
            <a:chOff x="4211960" y="2132856"/>
            <a:chExt cx="288032" cy="3528392"/>
          </a:xfrm>
        </p:grpSpPr>
        <p:cxnSp>
          <p:nvCxnSpPr>
            <p:cNvPr id="76" name="Прямая соединительная линия 75"/>
            <p:cNvCxnSpPr/>
            <p:nvPr/>
          </p:nvCxnSpPr>
          <p:spPr>
            <a:xfrm>
              <a:off x="4355976" y="2276872"/>
              <a:ext cx="0" cy="324036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Прямая соединительная линия 78"/>
            <p:cNvCxnSpPr/>
            <p:nvPr/>
          </p:nvCxnSpPr>
          <p:spPr>
            <a:xfrm flipH="1" flipV="1">
              <a:off x="4211960" y="2132856"/>
              <a:ext cx="144016" cy="144016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Прямая соединительная линия 80"/>
            <p:cNvCxnSpPr/>
            <p:nvPr/>
          </p:nvCxnSpPr>
          <p:spPr>
            <a:xfrm flipV="1">
              <a:off x="4355976" y="2132856"/>
              <a:ext cx="144016" cy="144016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Прямая соединительная линия 88"/>
            <p:cNvCxnSpPr/>
            <p:nvPr/>
          </p:nvCxnSpPr>
          <p:spPr>
            <a:xfrm flipH="1">
              <a:off x="4211960" y="5517232"/>
              <a:ext cx="144016" cy="144016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" name="Прямая соединительная линия 92"/>
            <p:cNvCxnSpPr/>
            <p:nvPr/>
          </p:nvCxnSpPr>
          <p:spPr>
            <a:xfrm>
              <a:off x="4355976" y="5517232"/>
              <a:ext cx="144016" cy="144016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20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2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20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20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10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" grpId="0"/>
      <p:bldP spid="144" grpId="0"/>
      <p:bldP spid="145" grpId="0"/>
      <p:bldP spid="106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ln>
            <a:solidFill>
              <a:schemeClr val="bg1"/>
            </a:solidFill>
          </a:ln>
        </p:spPr>
        <p:txBody>
          <a:bodyPr>
            <a:normAutofit fontScale="90000"/>
          </a:bodyPr>
          <a:lstStyle/>
          <a:p>
            <a:r>
              <a:rPr lang="ru-RU" sz="3100" i="1" dirty="0" smtClean="0"/>
              <a:t>Построить изображение предмета при помощи рассеивающей линзы, если предмет находится между фокусом и оптическим центром</a:t>
            </a:r>
            <a:endParaRPr lang="ru-RU" sz="3100" i="1" dirty="0"/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3568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899592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1115616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1331640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1547664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>
            <a:off x="1763688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 bwMode="black">
          <a:xfrm>
            <a:off x="467544" y="1844824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>
            <a:off x="467544" y="2060848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>
            <a:off x="467544" y="1628800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>
            <a:off x="467544" y="2276872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>
            <a:off x="467544" y="2492896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>
            <a:off x="467544" y="2708920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>
            <a:off x="467544" y="2924944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/>
          <p:nvPr/>
        </p:nvCxnSpPr>
        <p:spPr>
          <a:xfrm>
            <a:off x="467544" y="3140968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/>
          <p:cNvCxnSpPr/>
          <p:nvPr/>
        </p:nvCxnSpPr>
        <p:spPr>
          <a:xfrm>
            <a:off x="467544" y="3356992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39"/>
          <p:cNvCxnSpPr/>
          <p:nvPr/>
        </p:nvCxnSpPr>
        <p:spPr>
          <a:xfrm>
            <a:off x="467544" y="3573016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единительная линия 41"/>
          <p:cNvCxnSpPr/>
          <p:nvPr/>
        </p:nvCxnSpPr>
        <p:spPr>
          <a:xfrm>
            <a:off x="1979712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единительная линия 43"/>
          <p:cNvCxnSpPr/>
          <p:nvPr/>
        </p:nvCxnSpPr>
        <p:spPr>
          <a:xfrm>
            <a:off x="2195736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единительная линия 45"/>
          <p:cNvCxnSpPr/>
          <p:nvPr/>
        </p:nvCxnSpPr>
        <p:spPr>
          <a:xfrm>
            <a:off x="2411760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Прямая соединительная линия 47"/>
          <p:cNvCxnSpPr/>
          <p:nvPr/>
        </p:nvCxnSpPr>
        <p:spPr>
          <a:xfrm>
            <a:off x="2627784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Прямая соединительная линия 54"/>
          <p:cNvCxnSpPr/>
          <p:nvPr/>
        </p:nvCxnSpPr>
        <p:spPr>
          <a:xfrm>
            <a:off x="2843808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Прямая соединительная линия 60"/>
          <p:cNvCxnSpPr/>
          <p:nvPr/>
        </p:nvCxnSpPr>
        <p:spPr>
          <a:xfrm>
            <a:off x="3059832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Прямая соединительная линия 62"/>
          <p:cNvCxnSpPr/>
          <p:nvPr/>
        </p:nvCxnSpPr>
        <p:spPr>
          <a:xfrm>
            <a:off x="3275856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Прямая соединительная линия 66"/>
          <p:cNvCxnSpPr/>
          <p:nvPr/>
        </p:nvCxnSpPr>
        <p:spPr>
          <a:xfrm>
            <a:off x="3491880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Прямая соединительная линия 70"/>
          <p:cNvCxnSpPr/>
          <p:nvPr/>
        </p:nvCxnSpPr>
        <p:spPr>
          <a:xfrm>
            <a:off x="3707904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Прямая соединительная линия 72"/>
          <p:cNvCxnSpPr/>
          <p:nvPr/>
        </p:nvCxnSpPr>
        <p:spPr>
          <a:xfrm>
            <a:off x="467544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Прямая соединительная линия 74"/>
          <p:cNvCxnSpPr/>
          <p:nvPr/>
        </p:nvCxnSpPr>
        <p:spPr>
          <a:xfrm>
            <a:off x="467544" y="6165304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Прямая соединительная линия 81"/>
          <p:cNvCxnSpPr/>
          <p:nvPr/>
        </p:nvCxnSpPr>
        <p:spPr>
          <a:xfrm>
            <a:off x="3923928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Прямая соединительная линия 83"/>
          <p:cNvCxnSpPr/>
          <p:nvPr/>
        </p:nvCxnSpPr>
        <p:spPr>
          <a:xfrm>
            <a:off x="4139952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Прямая соединительная линия 85"/>
          <p:cNvCxnSpPr/>
          <p:nvPr/>
        </p:nvCxnSpPr>
        <p:spPr>
          <a:xfrm>
            <a:off x="4355976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Прямая соединительная линия 87"/>
          <p:cNvCxnSpPr/>
          <p:nvPr/>
        </p:nvCxnSpPr>
        <p:spPr>
          <a:xfrm>
            <a:off x="4572000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Прямая соединительная линия 89"/>
          <p:cNvCxnSpPr/>
          <p:nvPr/>
        </p:nvCxnSpPr>
        <p:spPr>
          <a:xfrm>
            <a:off x="4788024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Прямая соединительная линия 91"/>
          <p:cNvCxnSpPr/>
          <p:nvPr/>
        </p:nvCxnSpPr>
        <p:spPr>
          <a:xfrm>
            <a:off x="5004048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Прямая соединительная линия 93"/>
          <p:cNvCxnSpPr/>
          <p:nvPr/>
        </p:nvCxnSpPr>
        <p:spPr>
          <a:xfrm>
            <a:off x="5220072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Прямая соединительная линия 95"/>
          <p:cNvCxnSpPr/>
          <p:nvPr/>
        </p:nvCxnSpPr>
        <p:spPr>
          <a:xfrm>
            <a:off x="5436096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Прямая соединительная линия 97"/>
          <p:cNvCxnSpPr/>
          <p:nvPr/>
        </p:nvCxnSpPr>
        <p:spPr>
          <a:xfrm>
            <a:off x="5652120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Прямая соединительная линия 101"/>
          <p:cNvCxnSpPr/>
          <p:nvPr/>
        </p:nvCxnSpPr>
        <p:spPr>
          <a:xfrm>
            <a:off x="5868144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Прямая соединительная линия 103"/>
          <p:cNvCxnSpPr/>
          <p:nvPr/>
        </p:nvCxnSpPr>
        <p:spPr>
          <a:xfrm>
            <a:off x="467544" y="3789040"/>
            <a:ext cx="8229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Прямая соединительная линия 106"/>
          <p:cNvCxnSpPr/>
          <p:nvPr/>
        </p:nvCxnSpPr>
        <p:spPr>
          <a:xfrm>
            <a:off x="467544" y="4005064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Прямая соединительная линия 108"/>
          <p:cNvCxnSpPr/>
          <p:nvPr/>
        </p:nvCxnSpPr>
        <p:spPr>
          <a:xfrm>
            <a:off x="467544" y="4221088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Прямая соединительная линия 110"/>
          <p:cNvCxnSpPr/>
          <p:nvPr/>
        </p:nvCxnSpPr>
        <p:spPr>
          <a:xfrm>
            <a:off x="467544" y="4437112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Прямая соединительная линия 112"/>
          <p:cNvCxnSpPr/>
          <p:nvPr/>
        </p:nvCxnSpPr>
        <p:spPr>
          <a:xfrm>
            <a:off x="467544" y="4653136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Прямая соединительная линия 114"/>
          <p:cNvCxnSpPr/>
          <p:nvPr/>
        </p:nvCxnSpPr>
        <p:spPr>
          <a:xfrm>
            <a:off x="467544" y="4869160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Прямая соединительная линия 116"/>
          <p:cNvCxnSpPr/>
          <p:nvPr/>
        </p:nvCxnSpPr>
        <p:spPr>
          <a:xfrm>
            <a:off x="467544" y="5085184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Прямая соединительная линия 118"/>
          <p:cNvCxnSpPr/>
          <p:nvPr/>
        </p:nvCxnSpPr>
        <p:spPr>
          <a:xfrm>
            <a:off x="467544" y="5301208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Прямая соединительная линия 120"/>
          <p:cNvCxnSpPr/>
          <p:nvPr/>
        </p:nvCxnSpPr>
        <p:spPr>
          <a:xfrm>
            <a:off x="467544" y="5517232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Прямая соединительная линия 123"/>
          <p:cNvCxnSpPr/>
          <p:nvPr/>
        </p:nvCxnSpPr>
        <p:spPr>
          <a:xfrm>
            <a:off x="467544" y="5733256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Прямая соединительная линия 125"/>
          <p:cNvCxnSpPr/>
          <p:nvPr/>
        </p:nvCxnSpPr>
        <p:spPr>
          <a:xfrm>
            <a:off x="467544" y="5949280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4" name="Прямая соединительная линия 153"/>
          <p:cNvCxnSpPr/>
          <p:nvPr/>
        </p:nvCxnSpPr>
        <p:spPr>
          <a:xfrm>
            <a:off x="6084168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6" name="Прямая соединительная линия 155"/>
          <p:cNvCxnSpPr/>
          <p:nvPr/>
        </p:nvCxnSpPr>
        <p:spPr>
          <a:xfrm>
            <a:off x="6300192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9" name="Прямая соединительная линия 158"/>
          <p:cNvCxnSpPr/>
          <p:nvPr/>
        </p:nvCxnSpPr>
        <p:spPr>
          <a:xfrm>
            <a:off x="6516216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1" name="Прямая соединительная линия 160"/>
          <p:cNvCxnSpPr/>
          <p:nvPr/>
        </p:nvCxnSpPr>
        <p:spPr>
          <a:xfrm>
            <a:off x="6732240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3" name="Прямая соединительная линия 162"/>
          <p:cNvCxnSpPr/>
          <p:nvPr/>
        </p:nvCxnSpPr>
        <p:spPr>
          <a:xfrm>
            <a:off x="6948264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5" name="Прямая соединительная линия 164"/>
          <p:cNvCxnSpPr/>
          <p:nvPr/>
        </p:nvCxnSpPr>
        <p:spPr>
          <a:xfrm>
            <a:off x="7164288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" name="Прямая соединительная линия 166"/>
          <p:cNvCxnSpPr/>
          <p:nvPr/>
        </p:nvCxnSpPr>
        <p:spPr>
          <a:xfrm>
            <a:off x="7380312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0" name="Прямая соединительная линия 169"/>
          <p:cNvCxnSpPr/>
          <p:nvPr/>
        </p:nvCxnSpPr>
        <p:spPr>
          <a:xfrm>
            <a:off x="7596336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2" name="Прямая соединительная линия 171"/>
          <p:cNvCxnSpPr/>
          <p:nvPr/>
        </p:nvCxnSpPr>
        <p:spPr>
          <a:xfrm>
            <a:off x="7812360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4" name="Прямая соединительная линия 173"/>
          <p:cNvCxnSpPr/>
          <p:nvPr/>
        </p:nvCxnSpPr>
        <p:spPr>
          <a:xfrm>
            <a:off x="8028384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6" name="Прямая соединительная линия 175"/>
          <p:cNvCxnSpPr/>
          <p:nvPr/>
        </p:nvCxnSpPr>
        <p:spPr>
          <a:xfrm>
            <a:off x="8244408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0" name="Прямая соединительная линия 179"/>
          <p:cNvCxnSpPr/>
          <p:nvPr/>
        </p:nvCxnSpPr>
        <p:spPr>
          <a:xfrm>
            <a:off x="8460432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2" name="Прямая соединительная линия 181"/>
          <p:cNvCxnSpPr/>
          <p:nvPr/>
        </p:nvCxnSpPr>
        <p:spPr>
          <a:xfrm>
            <a:off x="8676456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Группа 105"/>
          <p:cNvGrpSpPr/>
          <p:nvPr/>
        </p:nvGrpSpPr>
        <p:grpSpPr>
          <a:xfrm>
            <a:off x="1403648" y="3356992"/>
            <a:ext cx="5904656" cy="504056"/>
            <a:chOff x="1403648" y="3356992"/>
            <a:chExt cx="5904656" cy="504056"/>
          </a:xfrm>
        </p:grpSpPr>
        <p:cxnSp>
          <p:nvCxnSpPr>
            <p:cNvPr id="69" name="Прямая соединительная линия 68"/>
            <p:cNvCxnSpPr/>
            <p:nvPr/>
          </p:nvCxnSpPr>
          <p:spPr>
            <a:xfrm>
              <a:off x="1403648" y="3789040"/>
              <a:ext cx="5904656" cy="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" name="Группа 102"/>
            <p:cNvGrpSpPr/>
            <p:nvPr/>
          </p:nvGrpSpPr>
          <p:grpSpPr>
            <a:xfrm>
              <a:off x="2411760" y="3356992"/>
              <a:ext cx="3863868" cy="504056"/>
              <a:chOff x="2411760" y="3356992"/>
              <a:chExt cx="3863868" cy="504056"/>
            </a:xfrm>
          </p:grpSpPr>
          <p:cxnSp>
            <p:nvCxnSpPr>
              <p:cNvPr id="72" name="Прямая соединительная линия 71"/>
              <p:cNvCxnSpPr/>
              <p:nvPr/>
            </p:nvCxnSpPr>
            <p:spPr>
              <a:xfrm>
                <a:off x="3491880" y="3717032"/>
                <a:ext cx="0" cy="144016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7" name="Прямая соединительная линия 76"/>
              <p:cNvCxnSpPr/>
              <p:nvPr/>
            </p:nvCxnSpPr>
            <p:spPr>
              <a:xfrm>
                <a:off x="5220072" y="3717032"/>
                <a:ext cx="0" cy="144016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3" name="Прямая соединительная линия 82"/>
              <p:cNvCxnSpPr/>
              <p:nvPr/>
            </p:nvCxnSpPr>
            <p:spPr>
              <a:xfrm>
                <a:off x="6084168" y="3717032"/>
                <a:ext cx="0" cy="144016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7" name="Прямая соединительная линия 86"/>
              <p:cNvCxnSpPr/>
              <p:nvPr/>
            </p:nvCxnSpPr>
            <p:spPr>
              <a:xfrm>
                <a:off x="2627784" y="3717032"/>
                <a:ext cx="0" cy="144016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95" name="TextBox 94"/>
              <p:cNvSpPr txBox="1"/>
              <p:nvPr/>
            </p:nvSpPr>
            <p:spPr>
              <a:xfrm>
                <a:off x="2411760" y="3356992"/>
                <a:ext cx="40748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2F</a:t>
                </a:r>
                <a:endParaRPr lang="ru-RU" dirty="0"/>
              </a:p>
            </p:txBody>
          </p:sp>
          <p:sp>
            <p:nvSpPr>
              <p:cNvPr id="97" name="TextBox 96"/>
              <p:cNvSpPr txBox="1"/>
              <p:nvPr/>
            </p:nvSpPr>
            <p:spPr>
              <a:xfrm>
                <a:off x="3347864" y="3356992"/>
                <a:ext cx="29046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F</a:t>
                </a:r>
                <a:endParaRPr lang="ru-RU" dirty="0"/>
              </a:p>
            </p:txBody>
          </p:sp>
          <p:sp>
            <p:nvSpPr>
              <p:cNvPr id="99" name="TextBox 98"/>
              <p:cNvSpPr txBox="1"/>
              <p:nvPr/>
            </p:nvSpPr>
            <p:spPr>
              <a:xfrm>
                <a:off x="5076056" y="3356992"/>
                <a:ext cx="29046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F</a:t>
                </a:r>
                <a:endParaRPr lang="ru-RU" dirty="0"/>
              </a:p>
            </p:txBody>
          </p:sp>
          <p:sp>
            <p:nvSpPr>
              <p:cNvPr id="100" name="TextBox 99"/>
              <p:cNvSpPr txBox="1"/>
              <p:nvPr/>
            </p:nvSpPr>
            <p:spPr>
              <a:xfrm>
                <a:off x="5868144" y="3356992"/>
                <a:ext cx="40748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2F</a:t>
                </a:r>
                <a:endParaRPr lang="ru-RU" dirty="0"/>
              </a:p>
            </p:txBody>
          </p:sp>
        </p:grpSp>
      </p:grpSp>
      <p:cxnSp>
        <p:nvCxnSpPr>
          <p:cNvPr id="91" name="Прямая со стрелкой 90"/>
          <p:cNvCxnSpPr/>
          <p:nvPr/>
        </p:nvCxnSpPr>
        <p:spPr>
          <a:xfrm flipV="1">
            <a:off x="3707904" y="2708920"/>
            <a:ext cx="0" cy="1080120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Прямая со стрелкой 102"/>
          <p:cNvCxnSpPr/>
          <p:nvPr/>
        </p:nvCxnSpPr>
        <p:spPr>
          <a:xfrm>
            <a:off x="3707904" y="2708920"/>
            <a:ext cx="648072" cy="0"/>
          </a:xfrm>
          <a:prstGeom prst="straightConnector1">
            <a:avLst/>
          </a:prstGeom>
          <a:ln w="285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Прямая со стрелкой 105"/>
          <p:cNvCxnSpPr/>
          <p:nvPr/>
        </p:nvCxnSpPr>
        <p:spPr>
          <a:xfrm flipV="1">
            <a:off x="4355976" y="1772816"/>
            <a:ext cx="792088" cy="936104"/>
          </a:xfrm>
          <a:prstGeom prst="straightConnector1">
            <a:avLst/>
          </a:prstGeom>
          <a:ln w="285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Прямая соединительная линия 115"/>
          <p:cNvCxnSpPr/>
          <p:nvPr/>
        </p:nvCxnSpPr>
        <p:spPr>
          <a:xfrm flipV="1">
            <a:off x="2987824" y="2708920"/>
            <a:ext cx="1368152" cy="1656184"/>
          </a:xfrm>
          <a:prstGeom prst="line">
            <a:avLst/>
          </a:prstGeom>
          <a:ln w="28575">
            <a:solidFill>
              <a:srgbClr val="00B05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Прямая со стрелкой 121"/>
          <p:cNvCxnSpPr/>
          <p:nvPr/>
        </p:nvCxnSpPr>
        <p:spPr>
          <a:xfrm>
            <a:off x="3707904" y="2708920"/>
            <a:ext cx="1584176" cy="2664296"/>
          </a:xfrm>
          <a:prstGeom prst="straightConnector1">
            <a:avLst/>
          </a:prstGeom>
          <a:ln w="285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1" name="Прямая со стрелкой 130"/>
          <p:cNvCxnSpPr/>
          <p:nvPr/>
        </p:nvCxnSpPr>
        <p:spPr>
          <a:xfrm flipV="1">
            <a:off x="3995936" y="3140968"/>
            <a:ext cx="0" cy="648072"/>
          </a:xfrm>
          <a:prstGeom prst="straightConnector1">
            <a:avLst/>
          </a:prstGeom>
          <a:ln w="38100">
            <a:solidFill>
              <a:srgbClr val="FF0000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2" name="TextBox 131"/>
          <p:cNvSpPr txBox="1"/>
          <p:nvPr/>
        </p:nvSpPr>
        <p:spPr>
          <a:xfrm>
            <a:off x="6012160" y="1988840"/>
            <a:ext cx="16123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i="1" dirty="0" smtClean="0"/>
              <a:t>Изображение:</a:t>
            </a:r>
            <a:endParaRPr lang="ru-RU" i="1" dirty="0"/>
          </a:p>
        </p:txBody>
      </p:sp>
      <p:sp>
        <p:nvSpPr>
          <p:cNvPr id="133" name="TextBox 132"/>
          <p:cNvSpPr txBox="1"/>
          <p:nvPr/>
        </p:nvSpPr>
        <p:spPr>
          <a:xfrm>
            <a:off x="6444208" y="2204864"/>
            <a:ext cx="10230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i="1" dirty="0" smtClean="0"/>
              <a:t>мнимое,</a:t>
            </a:r>
            <a:endParaRPr lang="ru-RU" i="1" dirty="0"/>
          </a:p>
        </p:txBody>
      </p:sp>
      <p:sp>
        <p:nvSpPr>
          <p:cNvPr id="134" name="TextBox 133"/>
          <p:cNvSpPr txBox="1"/>
          <p:nvPr/>
        </p:nvSpPr>
        <p:spPr>
          <a:xfrm>
            <a:off x="6444208" y="2420888"/>
            <a:ext cx="9749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i="1" dirty="0"/>
              <a:t>п</a:t>
            </a:r>
            <a:r>
              <a:rPr lang="ru-RU" i="1" dirty="0" smtClean="0"/>
              <a:t>рямое,</a:t>
            </a:r>
            <a:endParaRPr lang="ru-RU" i="1" dirty="0"/>
          </a:p>
        </p:txBody>
      </p:sp>
      <p:sp>
        <p:nvSpPr>
          <p:cNvPr id="135" name="TextBox 134"/>
          <p:cNvSpPr txBox="1"/>
          <p:nvPr/>
        </p:nvSpPr>
        <p:spPr>
          <a:xfrm>
            <a:off x="6444208" y="2636912"/>
            <a:ext cx="15456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i="1" dirty="0" smtClean="0"/>
              <a:t>уменьшенное</a:t>
            </a:r>
            <a:endParaRPr lang="ru-RU" i="1" dirty="0"/>
          </a:p>
        </p:txBody>
      </p:sp>
      <p:grpSp>
        <p:nvGrpSpPr>
          <p:cNvPr id="5" name="Группа 100"/>
          <p:cNvGrpSpPr/>
          <p:nvPr/>
        </p:nvGrpSpPr>
        <p:grpSpPr>
          <a:xfrm>
            <a:off x="4211960" y="2132856"/>
            <a:ext cx="288032" cy="3528392"/>
            <a:chOff x="4211960" y="2132856"/>
            <a:chExt cx="288032" cy="3528392"/>
          </a:xfrm>
        </p:grpSpPr>
        <p:cxnSp>
          <p:nvCxnSpPr>
            <p:cNvPr id="76" name="Прямая соединительная линия 75"/>
            <p:cNvCxnSpPr/>
            <p:nvPr/>
          </p:nvCxnSpPr>
          <p:spPr>
            <a:xfrm>
              <a:off x="4355976" y="2276872"/>
              <a:ext cx="0" cy="324036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Прямая соединительная линия 78"/>
            <p:cNvCxnSpPr/>
            <p:nvPr/>
          </p:nvCxnSpPr>
          <p:spPr>
            <a:xfrm flipH="1" flipV="1">
              <a:off x="4211960" y="2132856"/>
              <a:ext cx="144016" cy="144016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Прямая соединительная линия 80"/>
            <p:cNvCxnSpPr/>
            <p:nvPr/>
          </p:nvCxnSpPr>
          <p:spPr>
            <a:xfrm flipV="1">
              <a:off x="4355976" y="2132856"/>
              <a:ext cx="144016" cy="144016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Прямая соединительная линия 88"/>
            <p:cNvCxnSpPr/>
            <p:nvPr/>
          </p:nvCxnSpPr>
          <p:spPr>
            <a:xfrm flipH="1">
              <a:off x="4211960" y="5517232"/>
              <a:ext cx="144016" cy="144016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" name="Прямая соединительная линия 92"/>
            <p:cNvCxnSpPr/>
            <p:nvPr/>
          </p:nvCxnSpPr>
          <p:spPr>
            <a:xfrm>
              <a:off x="4355976" y="5517232"/>
              <a:ext cx="144016" cy="144016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2" grpId="0"/>
      <p:bldP spid="133" grpId="0"/>
      <p:bldP spid="134" grpId="0"/>
      <p:bldP spid="135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700" i="1" dirty="0" smtClean="0"/>
              <a:t>На рисунке показаны главная оптическая ось линзы, предмет АВ и его изображение А</a:t>
            </a:r>
            <a:r>
              <a:rPr lang="ru-RU" sz="2700" i="1" baseline="-25000" dirty="0" smtClean="0"/>
              <a:t>1</a:t>
            </a:r>
            <a:r>
              <a:rPr lang="ru-RU" sz="2700" i="1" dirty="0" smtClean="0"/>
              <a:t>В</a:t>
            </a:r>
            <a:r>
              <a:rPr lang="ru-RU" sz="2700" i="1" baseline="-25000" dirty="0" smtClean="0"/>
              <a:t>1</a:t>
            </a:r>
            <a:r>
              <a:rPr lang="ru-RU" sz="2700" i="1" dirty="0" smtClean="0"/>
              <a:t>. Определите графически положение оптического центра и фокусов линзы</a:t>
            </a:r>
            <a:endParaRPr lang="ru-RU" i="1" dirty="0"/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3568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899592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1115616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1331640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1547664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>
            <a:off x="1763688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 bwMode="black">
          <a:xfrm>
            <a:off x="467544" y="1844824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>
            <a:off x="467544" y="2060848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>
            <a:off x="467544" y="1628800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>
            <a:off x="467544" y="2276872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>
            <a:off x="467544" y="2492896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>
            <a:off x="467544" y="2708920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>
            <a:off x="467544" y="2924944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/>
          <p:nvPr/>
        </p:nvCxnSpPr>
        <p:spPr>
          <a:xfrm>
            <a:off x="467544" y="3140968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/>
          <p:cNvCxnSpPr/>
          <p:nvPr/>
        </p:nvCxnSpPr>
        <p:spPr>
          <a:xfrm>
            <a:off x="467544" y="3356992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39"/>
          <p:cNvCxnSpPr/>
          <p:nvPr/>
        </p:nvCxnSpPr>
        <p:spPr>
          <a:xfrm>
            <a:off x="467544" y="3573016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единительная линия 41"/>
          <p:cNvCxnSpPr/>
          <p:nvPr/>
        </p:nvCxnSpPr>
        <p:spPr>
          <a:xfrm>
            <a:off x="1979712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единительная линия 43"/>
          <p:cNvCxnSpPr/>
          <p:nvPr/>
        </p:nvCxnSpPr>
        <p:spPr>
          <a:xfrm>
            <a:off x="2195736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единительная линия 45"/>
          <p:cNvCxnSpPr/>
          <p:nvPr/>
        </p:nvCxnSpPr>
        <p:spPr>
          <a:xfrm>
            <a:off x="2411760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Прямая соединительная линия 47"/>
          <p:cNvCxnSpPr/>
          <p:nvPr/>
        </p:nvCxnSpPr>
        <p:spPr>
          <a:xfrm>
            <a:off x="2627784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Прямая соединительная линия 54"/>
          <p:cNvCxnSpPr/>
          <p:nvPr/>
        </p:nvCxnSpPr>
        <p:spPr>
          <a:xfrm>
            <a:off x="2843808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Прямая соединительная линия 60"/>
          <p:cNvCxnSpPr/>
          <p:nvPr/>
        </p:nvCxnSpPr>
        <p:spPr>
          <a:xfrm>
            <a:off x="3059832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Прямая соединительная линия 62"/>
          <p:cNvCxnSpPr/>
          <p:nvPr/>
        </p:nvCxnSpPr>
        <p:spPr>
          <a:xfrm>
            <a:off x="3275856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Прямая соединительная линия 66"/>
          <p:cNvCxnSpPr/>
          <p:nvPr/>
        </p:nvCxnSpPr>
        <p:spPr>
          <a:xfrm>
            <a:off x="3491880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Прямая соединительная линия 68"/>
          <p:cNvCxnSpPr/>
          <p:nvPr/>
        </p:nvCxnSpPr>
        <p:spPr>
          <a:xfrm>
            <a:off x="1403648" y="3789040"/>
            <a:ext cx="5904656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Прямая соединительная линия 70"/>
          <p:cNvCxnSpPr/>
          <p:nvPr/>
        </p:nvCxnSpPr>
        <p:spPr>
          <a:xfrm>
            <a:off x="3707904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Прямая соединительная линия 72"/>
          <p:cNvCxnSpPr/>
          <p:nvPr/>
        </p:nvCxnSpPr>
        <p:spPr>
          <a:xfrm>
            <a:off x="467544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Прямая соединительная линия 74"/>
          <p:cNvCxnSpPr/>
          <p:nvPr/>
        </p:nvCxnSpPr>
        <p:spPr>
          <a:xfrm>
            <a:off x="467544" y="6165304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Прямая соединительная линия 81"/>
          <p:cNvCxnSpPr/>
          <p:nvPr/>
        </p:nvCxnSpPr>
        <p:spPr>
          <a:xfrm>
            <a:off x="3923928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Прямая соединительная линия 83"/>
          <p:cNvCxnSpPr/>
          <p:nvPr/>
        </p:nvCxnSpPr>
        <p:spPr>
          <a:xfrm>
            <a:off x="4139952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Прямая соединительная линия 85"/>
          <p:cNvCxnSpPr/>
          <p:nvPr/>
        </p:nvCxnSpPr>
        <p:spPr>
          <a:xfrm>
            <a:off x="4355976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Прямая соединительная линия 87"/>
          <p:cNvCxnSpPr/>
          <p:nvPr/>
        </p:nvCxnSpPr>
        <p:spPr>
          <a:xfrm>
            <a:off x="4572000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Прямая соединительная линия 89"/>
          <p:cNvCxnSpPr/>
          <p:nvPr/>
        </p:nvCxnSpPr>
        <p:spPr>
          <a:xfrm>
            <a:off x="4788024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Прямая соединительная линия 91"/>
          <p:cNvCxnSpPr/>
          <p:nvPr/>
        </p:nvCxnSpPr>
        <p:spPr>
          <a:xfrm>
            <a:off x="5004048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Прямая соединительная линия 93"/>
          <p:cNvCxnSpPr/>
          <p:nvPr/>
        </p:nvCxnSpPr>
        <p:spPr>
          <a:xfrm>
            <a:off x="5220072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Прямая соединительная линия 95"/>
          <p:cNvCxnSpPr/>
          <p:nvPr/>
        </p:nvCxnSpPr>
        <p:spPr>
          <a:xfrm>
            <a:off x="5436096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Прямая соединительная линия 97"/>
          <p:cNvCxnSpPr/>
          <p:nvPr/>
        </p:nvCxnSpPr>
        <p:spPr>
          <a:xfrm>
            <a:off x="5652120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Прямая соединительная линия 101"/>
          <p:cNvCxnSpPr/>
          <p:nvPr/>
        </p:nvCxnSpPr>
        <p:spPr>
          <a:xfrm>
            <a:off x="5868144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Прямая соединительная линия 103"/>
          <p:cNvCxnSpPr/>
          <p:nvPr/>
        </p:nvCxnSpPr>
        <p:spPr>
          <a:xfrm>
            <a:off x="467544" y="3789040"/>
            <a:ext cx="8229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Прямая соединительная линия 106"/>
          <p:cNvCxnSpPr/>
          <p:nvPr/>
        </p:nvCxnSpPr>
        <p:spPr>
          <a:xfrm>
            <a:off x="467544" y="4005064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Прямая соединительная линия 108"/>
          <p:cNvCxnSpPr/>
          <p:nvPr/>
        </p:nvCxnSpPr>
        <p:spPr>
          <a:xfrm>
            <a:off x="467544" y="4221088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Прямая соединительная линия 110"/>
          <p:cNvCxnSpPr/>
          <p:nvPr/>
        </p:nvCxnSpPr>
        <p:spPr>
          <a:xfrm>
            <a:off x="467544" y="4437112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Прямая соединительная линия 112"/>
          <p:cNvCxnSpPr/>
          <p:nvPr/>
        </p:nvCxnSpPr>
        <p:spPr>
          <a:xfrm>
            <a:off x="467544" y="4653136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Прямая соединительная линия 114"/>
          <p:cNvCxnSpPr/>
          <p:nvPr/>
        </p:nvCxnSpPr>
        <p:spPr>
          <a:xfrm>
            <a:off x="467544" y="4869160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Прямая соединительная линия 116"/>
          <p:cNvCxnSpPr/>
          <p:nvPr/>
        </p:nvCxnSpPr>
        <p:spPr>
          <a:xfrm>
            <a:off x="467544" y="5085184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Прямая соединительная линия 118"/>
          <p:cNvCxnSpPr/>
          <p:nvPr/>
        </p:nvCxnSpPr>
        <p:spPr>
          <a:xfrm>
            <a:off x="467544" y="5301208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Прямая соединительная линия 120"/>
          <p:cNvCxnSpPr/>
          <p:nvPr/>
        </p:nvCxnSpPr>
        <p:spPr>
          <a:xfrm>
            <a:off x="467544" y="5517232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Прямая соединительная линия 123"/>
          <p:cNvCxnSpPr/>
          <p:nvPr/>
        </p:nvCxnSpPr>
        <p:spPr>
          <a:xfrm>
            <a:off x="467544" y="5733256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Прямая соединительная линия 125"/>
          <p:cNvCxnSpPr/>
          <p:nvPr/>
        </p:nvCxnSpPr>
        <p:spPr>
          <a:xfrm>
            <a:off x="467544" y="5949280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4" name="Прямая соединительная линия 153"/>
          <p:cNvCxnSpPr/>
          <p:nvPr/>
        </p:nvCxnSpPr>
        <p:spPr>
          <a:xfrm>
            <a:off x="6084168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6" name="Прямая соединительная линия 155"/>
          <p:cNvCxnSpPr/>
          <p:nvPr/>
        </p:nvCxnSpPr>
        <p:spPr>
          <a:xfrm>
            <a:off x="6300192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9" name="Прямая соединительная линия 158"/>
          <p:cNvCxnSpPr/>
          <p:nvPr/>
        </p:nvCxnSpPr>
        <p:spPr>
          <a:xfrm>
            <a:off x="6516216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1" name="Прямая соединительная линия 160"/>
          <p:cNvCxnSpPr/>
          <p:nvPr/>
        </p:nvCxnSpPr>
        <p:spPr>
          <a:xfrm>
            <a:off x="6732240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3" name="Прямая соединительная линия 162"/>
          <p:cNvCxnSpPr/>
          <p:nvPr/>
        </p:nvCxnSpPr>
        <p:spPr>
          <a:xfrm>
            <a:off x="6948264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5" name="Прямая соединительная линия 164"/>
          <p:cNvCxnSpPr/>
          <p:nvPr/>
        </p:nvCxnSpPr>
        <p:spPr>
          <a:xfrm>
            <a:off x="7164288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" name="Прямая соединительная линия 166"/>
          <p:cNvCxnSpPr/>
          <p:nvPr/>
        </p:nvCxnSpPr>
        <p:spPr>
          <a:xfrm>
            <a:off x="7380312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0" name="Прямая соединительная линия 169"/>
          <p:cNvCxnSpPr/>
          <p:nvPr/>
        </p:nvCxnSpPr>
        <p:spPr>
          <a:xfrm>
            <a:off x="7596336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2" name="Прямая соединительная линия 171"/>
          <p:cNvCxnSpPr/>
          <p:nvPr/>
        </p:nvCxnSpPr>
        <p:spPr>
          <a:xfrm>
            <a:off x="7812360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4" name="Прямая соединительная линия 173"/>
          <p:cNvCxnSpPr/>
          <p:nvPr/>
        </p:nvCxnSpPr>
        <p:spPr>
          <a:xfrm>
            <a:off x="8028384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6" name="Прямая соединительная линия 175"/>
          <p:cNvCxnSpPr/>
          <p:nvPr/>
        </p:nvCxnSpPr>
        <p:spPr>
          <a:xfrm>
            <a:off x="8244408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0" name="Прямая соединительная линия 179"/>
          <p:cNvCxnSpPr/>
          <p:nvPr/>
        </p:nvCxnSpPr>
        <p:spPr>
          <a:xfrm>
            <a:off x="8460432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2" name="Прямая соединительная линия 181"/>
          <p:cNvCxnSpPr/>
          <p:nvPr/>
        </p:nvCxnSpPr>
        <p:spPr>
          <a:xfrm>
            <a:off x="8676456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Прямая со стрелкой 71"/>
          <p:cNvCxnSpPr/>
          <p:nvPr/>
        </p:nvCxnSpPr>
        <p:spPr>
          <a:xfrm>
            <a:off x="2195736" y="3789040"/>
            <a:ext cx="0" cy="864096"/>
          </a:xfrm>
          <a:prstGeom prst="straightConnector1">
            <a:avLst/>
          </a:prstGeom>
          <a:ln w="5715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Прямая со стрелкой 75"/>
          <p:cNvCxnSpPr/>
          <p:nvPr/>
        </p:nvCxnSpPr>
        <p:spPr>
          <a:xfrm flipV="1">
            <a:off x="6516216" y="2492896"/>
            <a:ext cx="0" cy="1296144"/>
          </a:xfrm>
          <a:prstGeom prst="straightConnector1">
            <a:avLst/>
          </a:prstGeom>
          <a:ln w="3810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TextBox 76"/>
          <p:cNvSpPr txBox="1"/>
          <p:nvPr/>
        </p:nvSpPr>
        <p:spPr>
          <a:xfrm>
            <a:off x="2267744" y="3717032"/>
            <a:ext cx="3626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A</a:t>
            </a:r>
            <a:endParaRPr lang="ru-RU" sz="2400" dirty="0"/>
          </a:p>
        </p:txBody>
      </p:sp>
      <p:sp>
        <p:nvSpPr>
          <p:cNvPr id="78" name="TextBox 77"/>
          <p:cNvSpPr txBox="1"/>
          <p:nvPr/>
        </p:nvSpPr>
        <p:spPr>
          <a:xfrm>
            <a:off x="2267744" y="4509120"/>
            <a:ext cx="3513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B</a:t>
            </a:r>
            <a:endParaRPr lang="ru-RU" sz="2400" dirty="0"/>
          </a:p>
        </p:txBody>
      </p:sp>
      <p:sp>
        <p:nvSpPr>
          <p:cNvPr id="79" name="Прямоугольник 78"/>
          <p:cNvSpPr/>
          <p:nvPr/>
        </p:nvSpPr>
        <p:spPr>
          <a:xfrm>
            <a:off x="6588224" y="3429000"/>
            <a:ext cx="39626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А</a:t>
            </a:r>
            <a:r>
              <a:rPr lang="ru-RU" baseline="-25000" dirty="0" smtClean="0"/>
              <a:t>1</a:t>
            </a:r>
            <a:endParaRPr lang="ru-RU" dirty="0"/>
          </a:p>
        </p:txBody>
      </p:sp>
      <p:sp>
        <p:nvSpPr>
          <p:cNvPr id="80" name="Прямоугольник 79"/>
          <p:cNvSpPr/>
          <p:nvPr/>
        </p:nvSpPr>
        <p:spPr>
          <a:xfrm>
            <a:off x="6588224" y="2420888"/>
            <a:ext cx="38824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В</a:t>
            </a:r>
            <a:r>
              <a:rPr lang="ru-RU" baseline="-25000" dirty="0" smtClean="0"/>
              <a:t>1</a:t>
            </a:r>
            <a:endParaRPr lang="ru-RU" dirty="0"/>
          </a:p>
        </p:txBody>
      </p:sp>
      <p:cxnSp>
        <p:nvCxnSpPr>
          <p:cNvPr id="83" name="Прямая со стрелкой 82"/>
          <p:cNvCxnSpPr/>
          <p:nvPr/>
        </p:nvCxnSpPr>
        <p:spPr>
          <a:xfrm flipV="1">
            <a:off x="2195736" y="2492896"/>
            <a:ext cx="4320480" cy="216024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Прямая со стрелкой 86"/>
          <p:cNvCxnSpPr/>
          <p:nvPr/>
        </p:nvCxnSpPr>
        <p:spPr>
          <a:xfrm>
            <a:off x="3923928" y="2060848"/>
            <a:ext cx="0" cy="3456384"/>
          </a:xfrm>
          <a:prstGeom prst="straightConnector1">
            <a:avLst/>
          </a:prstGeom>
          <a:ln w="3810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Прямая со стрелкой 92"/>
          <p:cNvCxnSpPr/>
          <p:nvPr/>
        </p:nvCxnSpPr>
        <p:spPr>
          <a:xfrm>
            <a:off x="2195736" y="4653136"/>
            <a:ext cx="1728192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Прямая со стрелкой 96"/>
          <p:cNvCxnSpPr/>
          <p:nvPr/>
        </p:nvCxnSpPr>
        <p:spPr>
          <a:xfrm flipV="1">
            <a:off x="3923928" y="2492896"/>
            <a:ext cx="2592288" cy="216024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9" name="Овал 98"/>
          <p:cNvSpPr/>
          <p:nvPr/>
        </p:nvSpPr>
        <p:spPr>
          <a:xfrm>
            <a:off x="4932040" y="3717032"/>
            <a:ext cx="144016" cy="144016"/>
          </a:xfrm>
          <a:prstGeom prst="ellipse">
            <a:avLst/>
          </a:prstGeom>
          <a:ln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00" name="TextBox 99"/>
          <p:cNvSpPr txBox="1"/>
          <p:nvPr/>
        </p:nvSpPr>
        <p:spPr>
          <a:xfrm>
            <a:off x="4860032" y="3933056"/>
            <a:ext cx="34977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F</a:t>
            </a:r>
            <a:endParaRPr lang="ru-RU" sz="2800" b="1" dirty="0"/>
          </a:p>
        </p:txBody>
      </p:sp>
      <p:sp>
        <p:nvSpPr>
          <p:cNvPr id="101" name="Овал 100"/>
          <p:cNvSpPr/>
          <p:nvPr/>
        </p:nvSpPr>
        <p:spPr>
          <a:xfrm>
            <a:off x="2771800" y="3717032"/>
            <a:ext cx="144016" cy="144016"/>
          </a:xfrm>
          <a:prstGeom prst="ellipse">
            <a:avLst/>
          </a:prstGeom>
          <a:ln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03" name="TextBox 102"/>
          <p:cNvSpPr txBox="1"/>
          <p:nvPr/>
        </p:nvSpPr>
        <p:spPr>
          <a:xfrm>
            <a:off x="2627784" y="3284984"/>
            <a:ext cx="34977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F</a:t>
            </a:r>
            <a:endParaRPr lang="ru-RU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9" grpId="0" animBg="1"/>
      <p:bldP spid="100" grpId="0"/>
      <p:bldP spid="101" grpId="0" animBg="1"/>
      <p:bldP spid="10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К какому виду источников относятся:</a:t>
            </a:r>
            <a:endParaRPr lang="ru-RU" dirty="0"/>
          </a:p>
        </p:txBody>
      </p:sp>
      <p:pic>
        <p:nvPicPr>
          <p:cNvPr id="1026" name="Picture 2" descr="D:\Фотоальбом\2014 год\Отпуск\Кимовск 2014\IMG_4146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 l="21479" t="7955" r="23632" b="25512"/>
          <a:stretch>
            <a:fillRect/>
          </a:stretch>
        </p:blipFill>
        <p:spPr bwMode="auto">
          <a:xfrm>
            <a:off x="395536" y="1484784"/>
            <a:ext cx="2376264" cy="2160240"/>
          </a:xfrm>
          <a:prstGeom prst="rect">
            <a:avLst/>
          </a:prstGeom>
          <a:noFill/>
        </p:spPr>
      </p:pic>
      <p:pic>
        <p:nvPicPr>
          <p:cNvPr id="5" name="Рисунок 4" descr="Необычные и редкие явления природы - Форум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03848" y="4077072"/>
            <a:ext cx="2610172" cy="21602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5" descr="Хочу увидеть - Страница 30 - Форумные игры - Точка сбора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156176" y="1484784"/>
            <a:ext cx="2592288" cy="22322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Рисунок 6" descr="В Казахстане прорабатывается вопрос о запрещении импорта ламп накаливания - Экономика Казахстан - Новости Казахстана, события в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95536" y="4077072"/>
            <a:ext cx="2520280" cy="22210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Рисунок 7" descr="свечка Галерея Фото Православного Форума Апостола Андрея Пер…"/>
          <p:cNvPicPr/>
          <p:nvPr/>
        </p:nvPicPr>
        <p:blipFill>
          <a:blip r:embed="rId6" cstate="print"/>
          <a:srcRect t="9712" b="15025"/>
          <a:stretch>
            <a:fillRect/>
          </a:stretch>
        </p:blipFill>
        <p:spPr bwMode="auto">
          <a:xfrm>
            <a:off x="3275856" y="1484784"/>
            <a:ext cx="2574032" cy="22322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Рисунок 8" descr="Фракталы: потрясающие узоры, созданные самой природой"/>
          <p:cNvPicPr/>
          <p:nvPr/>
        </p:nvPicPr>
        <p:blipFill>
          <a:blip r:embed="rId7" cstate="print"/>
          <a:srcRect l="16290" r="13120"/>
          <a:stretch>
            <a:fillRect/>
          </a:stretch>
        </p:blipFill>
        <p:spPr bwMode="auto">
          <a:xfrm>
            <a:off x="6084168" y="4077072"/>
            <a:ext cx="2664296" cy="21602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ln>
            <a:solidFill>
              <a:schemeClr val="bg1"/>
            </a:solidFill>
          </a:ln>
        </p:spPr>
        <p:txBody>
          <a:bodyPr>
            <a:noAutofit/>
          </a:bodyPr>
          <a:lstStyle/>
          <a:p>
            <a:r>
              <a:rPr lang="ru-RU" sz="3200" i="1" dirty="0" smtClean="0"/>
              <a:t>На тонкую собирающую линзу падает луч, который не параллелен главной оптической оси. Постройте ход луча</a:t>
            </a:r>
            <a:endParaRPr lang="ru-RU" sz="3200" i="1" dirty="0"/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3568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899592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1115616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1331640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1547664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>
            <a:off x="1763688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 bwMode="black">
          <a:xfrm>
            <a:off x="467544" y="1844824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>
            <a:off x="467544" y="2060848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>
            <a:off x="467544" y="1628800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>
            <a:off x="467544" y="2276872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>
            <a:off x="467544" y="2492896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>
            <a:off x="467544" y="2708920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>
            <a:off x="467544" y="2924944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/>
          <p:nvPr/>
        </p:nvCxnSpPr>
        <p:spPr>
          <a:xfrm>
            <a:off x="467544" y="3140968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/>
          <p:cNvCxnSpPr/>
          <p:nvPr/>
        </p:nvCxnSpPr>
        <p:spPr>
          <a:xfrm>
            <a:off x="467544" y="3356992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39"/>
          <p:cNvCxnSpPr/>
          <p:nvPr/>
        </p:nvCxnSpPr>
        <p:spPr>
          <a:xfrm>
            <a:off x="467544" y="3573016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единительная линия 41"/>
          <p:cNvCxnSpPr/>
          <p:nvPr/>
        </p:nvCxnSpPr>
        <p:spPr>
          <a:xfrm>
            <a:off x="1979712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единительная линия 43"/>
          <p:cNvCxnSpPr/>
          <p:nvPr/>
        </p:nvCxnSpPr>
        <p:spPr>
          <a:xfrm>
            <a:off x="2195736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единительная линия 45"/>
          <p:cNvCxnSpPr/>
          <p:nvPr/>
        </p:nvCxnSpPr>
        <p:spPr>
          <a:xfrm>
            <a:off x="2411760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Прямая соединительная линия 47"/>
          <p:cNvCxnSpPr/>
          <p:nvPr/>
        </p:nvCxnSpPr>
        <p:spPr>
          <a:xfrm>
            <a:off x="2627784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Прямая соединительная линия 54"/>
          <p:cNvCxnSpPr/>
          <p:nvPr/>
        </p:nvCxnSpPr>
        <p:spPr>
          <a:xfrm>
            <a:off x="2843808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Прямая соединительная линия 60"/>
          <p:cNvCxnSpPr/>
          <p:nvPr/>
        </p:nvCxnSpPr>
        <p:spPr>
          <a:xfrm>
            <a:off x="3059832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Прямая соединительная линия 62"/>
          <p:cNvCxnSpPr/>
          <p:nvPr/>
        </p:nvCxnSpPr>
        <p:spPr>
          <a:xfrm>
            <a:off x="3275856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Прямая соединительная линия 66"/>
          <p:cNvCxnSpPr/>
          <p:nvPr/>
        </p:nvCxnSpPr>
        <p:spPr>
          <a:xfrm>
            <a:off x="3491880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Прямая соединительная линия 68"/>
          <p:cNvCxnSpPr/>
          <p:nvPr/>
        </p:nvCxnSpPr>
        <p:spPr>
          <a:xfrm>
            <a:off x="1403648" y="3789040"/>
            <a:ext cx="5904656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Прямая соединительная линия 70"/>
          <p:cNvCxnSpPr/>
          <p:nvPr/>
        </p:nvCxnSpPr>
        <p:spPr>
          <a:xfrm>
            <a:off x="3707904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Прямая соединительная линия 72"/>
          <p:cNvCxnSpPr/>
          <p:nvPr/>
        </p:nvCxnSpPr>
        <p:spPr>
          <a:xfrm>
            <a:off x="467544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Прямая соединительная линия 74"/>
          <p:cNvCxnSpPr/>
          <p:nvPr/>
        </p:nvCxnSpPr>
        <p:spPr>
          <a:xfrm>
            <a:off x="467544" y="6165304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Прямая соединительная линия 81"/>
          <p:cNvCxnSpPr/>
          <p:nvPr/>
        </p:nvCxnSpPr>
        <p:spPr>
          <a:xfrm>
            <a:off x="3923928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Прямая соединительная линия 83"/>
          <p:cNvCxnSpPr/>
          <p:nvPr/>
        </p:nvCxnSpPr>
        <p:spPr>
          <a:xfrm>
            <a:off x="4139952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Прямая соединительная линия 85"/>
          <p:cNvCxnSpPr/>
          <p:nvPr/>
        </p:nvCxnSpPr>
        <p:spPr>
          <a:xfrm>
            <a:off x="4355976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Прямая соединительная линия 87"/>
          <p:cNvCxnSpPr/>
          <p:nvPr/>
        </p:nvCxnSpPr>
        <p:spPr>
          <a:xfrm>
            <a:off x="4572000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Прямая соединительная линия 89"/>
          <p:cNvCxnSpPr/>
          <p:nvPr/>
        </p:nvCxnSpPr>
        <p:spPr>
          <a:xfrm>
            <a:off x="4788024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Прямая соединительная линия 91"/>
          <p:cNvCxnSpPr/>
          <p:nvPr/>
        </p:nvCxnSpPr>
        <p:spPr>
          <a:xfrm>
            <a:off x="5004048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Прямая соединительная линия 93"/>
          <p:cNvCxnSpPr/>
          <p:nvPr/>
        </p:nvCxnSpPr>
        <p:spPr>
          <a:xfrm>
            <a:off x="5220072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Прямая соединительная линия 95"/>
          <p:cNvCxnSpPr/>
          <p:nvPr/>
        </p:nvCxnSpPr>
        <p:spPr>
          <a:xfrm>
            <a:off x="5436096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Прямая соединительная линия 97"/>
          <p:cNvCxnSpPr/>
          <p:nvPr/>
        </p:nvCxnSpPr>
        <p:spPr>
          <a:xfrm>
            <a:off x="5652120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Прямая соединительная линия 101"/>
          <p:cNvCxnSpPr/>
          <p:nvPr/>
        </p:nvCxnSpPr>
        <p:spPr>
          <a:xfrm>
            <a:off x="5868144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Прямая соединительная линия 103"/>
          <p:cNvCxnSpPr/>
          <p:nvPr/>
        </p:nvCxnSpPr>
        <p:spPr>
          <a:xfrm>
            <a:off x="467544" y="3789040"/>
            <a:ext cx="8229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Прямая соединительная линия 106"/>
          <p:cNvCxnSpPr/>
          <p:nvPr/>
        </p:nvCxnSpPr>
        <p:spPr>
          <a:xfrm>
            <a:off x="467544" y="4005064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Прямая соединительная линия 108"/>
          <p:cNvCxnSpPr/>
          <p:nvPr/>
        </p:nvCxnSpPr>
        <p:spPr>
          <a:xfrm>
            <a:off x="467544" y="4221088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Прямая соединительная линия 110"/>
          <p:cNvCxnSpPr/>
          <p:nvPr/>
        </p:nvCxnSpPr>
        <p:spPr>
          <a:xfrm>
            <a:off x="467544" y="4437112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Прямая соединительная линия 112"/>
          <p:cNvCxnSpPr/>
          <p:nvPr/>
        </p:nvCxnSpPr>
        <p:spPr>
          <a:xfrm>
            <a:off x="467544" y="4653136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Прямая соединительная линия 114"/>
          <p:cNvCxnSpPr/>
          <p:nvPr/>
        </p:nvCxnSpPr>
        <p:spPr>
          <a:xfrm>
            <a:off x="467544" y="4869160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Прямая соединительная линия 116"/>
          <p:cNvCxnSpPr/>
          <p:nvPr/>
        </p:nvCxnSpPr>
        <p:spPr>
          <a:xfrm>
            <a:off x="467544" y="5085184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Прямая соединительная линия 118"/>
          <p:cNvCxnSpPr/>
          <p:nvPr/>
        </p:nvCxnSpPr>
        <p:spPr>
          <a:xfrm>
            <a:off x="467544" y="5301208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Прямая соединительная линия 120"/>
          <p:cNvCxnSpPr/>
          <p:nvPr/>
        </p:nvCxnSpPr>
        <p:spPr>
          <a:xfrm>
            <a:off x="467544" y="5517232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Прямая соединительная линия 123"/>
          <p:cNvCxnSpPr/>
          <p:nvPr/>
        </p:nvCxnSpPr>
        <p:spPr>
          <a:xfrm>
            <a:off x="467544" y="5733256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Прямая соединительная линия 125"/>
          <p:cNvCxnSpPr/>
          <p:nvPr/>
        </p:nvCxnSpPr>
        <p:spPr>
          <a:xfrm>
            <a:off x="467544" y="5949280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4" name="Прямая соединительная линия 153"/>
          <p:cNvCxnSpPr/>
          <p:nvPr/>
        </p:nvCxnSpPr>
        <p:spPr>
          <a:xfrm>
            <a:off x="6084168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6" name="Прямая соединительная линия 155"/>
          <p:cNvCxnSpPr/>
          <p:nvPr/>
        </p:nvCxnSpPr>
        <p:spPr>
          <a:xfrm>
            <a:off x="6300192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9" name="Прямая соединительная линия 158"/>
          <p:cNvCxnSpPr/>
          <p:nvPr/>
        </p:nvCxnSpPr>
        <p:spPr>
          <a:xfrm>
            <a:off x="6516216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1" name="Прямая соединительная линия 160"/>
          <p:cNvCxnSpPr/>
          <p:nvPr/>
        </p:nvCxnSpPr>
        <p:spPr>
          <a:xfrm>
            <a:off x="6732240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3" name="Прямая соединительная линия 162"/>
          <p:cNvCxnSpPr/>
          <p:nvPr/>
        </p:nvCxnSpPr>
        <p:spPr>
          <a:xfrm>
            <a:off x="6948264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5" name="Прямая соединительная линия 164"/>
          <p:cNvCxnSpPr/>
          <p:nvPr/>
        </p:nvCxnSpPr>
        <p:spPr>
          <a:xfrm>
            <a:off x="7164288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" name="Прямая соединительная линия 166"/>
          <p:cNvCxnSpPr/>
          <p:nvPr/>
        </p:nvCxnSpPr>
        <p:spPr>
          <a:xfrm>
            <a:off x="7380312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0" name="Прямая соединительная линия 169"/>
          <p:cNvCxnSpPr/>
          <p:nvPr/>
        </p:nvCxnSpPr>
        <p:spPr>
          <a:xfrm>
            <a:off x="7596336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2" name="Прямая соединительная линия 171"/>
          <p:cNvCxnSpPr/>
          <p:nvPr/>
        </p:nvCxnSpPr>
        <p:spPr>
          <a:xfrm>
            <a:off x="7812360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4" name="Прямая соединительная линия 173"/>
          <p:cNvCxnSpPr/>
          <p:nvPr/>
        </p:nvCxnSpPr>
        <p:spPr>
          <a:xfrm>
            <a:off x="8028384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6" name="Прямая соединительная линия 175"/>
          <p:cNvCxnSpPr/>
          <p:nvPr/>
        </p:nvCxnSpPr>
        <p:spPr>
          <a:xfrm>
            <a:off x="8244408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0" name="Прямая соединительная линия 179"/>
          <p:cNvCxnSpPr/>
          <p:nvPr/>
        </p:nvCxnSpPr>
        <p:spPr>
          <a:xfrm>
            <a:off x="8460432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2" name="Прямая соединительная линия 181"/>
          <p:cNvCxnSpPr/>
          <p:nvPr/>
        </p:nvCxnSpPr>
        <p:spPr>
          <a:xfrm>
            <a:off x="8676456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Прямая со стрелкой 67"/>
          <p:cNvCxnSpPr/>
          <p:nvPr/>
        </p:nvCxnSpPr>
        <p:spPr>
          <a:xfrm flipV="1">
            <a:off x="4355976" y="2060848"/>
            <a:ext cx="0" cy="3456384"/>
          </a:xfrm>
          <a:prstGeom prst="straightConnector1">
            <a:avLst/>
          </a:prstGeom>
          <a:ln w="28575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Прямая соединительная линия 71"/>
          <p:cNvCxnSpPr/>
          <p:nvPr/>
        </p:nvCxnSpPr>
        <p:spPr>
          <a:xfrm>
            <a:off x="3491880" y="3717032"/>
            <a:ext cx="0" cy="14401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Прямая соединительная линия 76"/>
          <p:cNvCxnSpPr/>
          <p:nvPr/>
        </p:nvCxnSpPr>
        <p:spPr>
          <a:xfrm>
            <a:off x="5220072" y="3717032"/>
            <a:ext cx="0" cy="14401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Прямая соединительная линия 82"/>
          <p:cNvCxnSpPr/>
          <p:nvPr/>
        </p:nvCxnSpPr>
        <p:spPr>
          <a:xfrm>
            <a:off x="6084168" y="3717032"/>
            <a:ext cx="0" cy="14401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Прямая соединительная линия 86"/>
          <p:cNvCxnSpPr/>
          <p:nvPr/>
        </p:nvCxnSpPr>
        <p:spPr>
          <a:xfrm>
            <a:off x="2627784" y="3717032"/>
            <a:ext cx="0" cy="14401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" name="TextBox 94"/>
          <p:cNvSpPr txBox="1"/>
          <p:nvPr/>
        </p:nvSpPr>
        <p:spPr>
          <a:xfrm>
            <a:off x="2411760" y="3356992"/>
            <a:ext cx="407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2F</a:t>
            </a:r>
            <a:endParaRPr lang="ru-RU" dirty="0"/>
          </a:p>
        </p:txBody>
      </p:sp>
      <p:sp>
        <p:nvSpPr>
          <p:cNvPr id="97" name="TextBox 96"/>
          <p:cNvSpPr txBox="1"/>
          <p:nvPr/>
        </p:nvSpPr>
        <p:spPr>
          <a:xfrm>
            <a:off x="3347864" y="3356992"/>
            <a:ext cx="2904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</a:t>
            </a:r>
            <a:endParaRPr lang="ru-RU" dirty="0"/>
          </a:p>
        </p:txBody>
      </p:sp>
      <p:sp>
        <p:nvSpPr>
          <p:cNvPr id="99" name="TextBox 98"/>
          <p:cNvSpPr txBox="1"/>
          <p:nvPr/>
        </p:nvSpPr>
        <p:spPr>
          <a:xfrm>
            <a:off x="5076056" y="3356992"/>
            <a:ext cx="2904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</a:t>
            </a:r>
            <a:endParaRPr lang="ru-RU" dirty="0"/>
          </a:p>
        </p:txBody>
      </p:sp>
      <p:sp>
        <p:nvSpPr>
          <p:cNvPr id="100" name="TextBox 99"/>
          <p:cNvSpPr txBox="1"/>
          <p:nvPr/>
        </p:nvSpPr>
        <p:spPr>
          <a:xfrm>
            <a:off x="5868144" y="3356992"/>
            <a:ext cx="407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2F</a:t>
            </a:r>
            <a:endParaRPr lang="ru-RU" dirty="0"/>
          </a:p>
        </p:txBody>
      </p:sp>
      <p:cxnSp>
        <p:nvCxnSpPr>
          <p:cNvPr id="76" name="Прямая со стрелкой 75"/>
          <p:cNvCxnSpPr/>
          <p:nvPr/>
        </p:nvCxnSpPr>
        <p:spPr>
          <a:xfrm flipV="1">
            <a:off x="2915816" y="2708920"/>
            <a:ext cx="1440160" cy="648072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Прямая соединительная линия 79"/>
          <p:cNvCxnSpPr/>
          <p:nvPr/>
        </p:nvCxnSpPr>
        <p:spPr>
          <a:xfrm flipV="1">
            <a:off x="1907704" y="2420888"/>
            <a:ext cx="5544616" cy="244827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Прямая соединительная линия 90"/>
          <p:cNvCxnSpPr/>
          <p:nvPr/>
        </p:nvCxnSpPr>
        <p:spPr>
          <a:xfrm>
            <a:off x="5220072" y="2060848"/>
            <a:ext cx="0" cy="338437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Прямая со стрелкой 100"/>
          <p:cNvCxnSpPr/>
          <p:nvPr/>
        </p:nvCxnSpPr>
        <p:spPr>
          <a:xfrm>
            <a:off x="4355976" y="2708920"/>
            <a:ext cx="1224136" cy="1008112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ln>
            <a:solidFill>
              <a:schemeClr val="bg1"/>
            </a:solidFill>
          </a:ln>
        </p:spPr>
        <p:txBody>
          <a:bodyPr>
            <a:noAutofit/>
          </a:bodyPr>
          <a:lstStyle/>
          <a:p>
            <a:r>
              <a:rPr lang="ru-RU" sz="2800" i="1" dirty="0" smtClean="0"/>
              <a:t>Определите построением положение фокусов линзы, если задана главная оптическая ось и ход произвольного луча</a:t>
            </a:r>
            <a:endParaRPr lang="ru-RU" sz="2800" i="1" dirty="0"/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3568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899592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1115616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1331640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1547664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>
            <a:off x="1763688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 bwMode="black">
          <a:xfrm>
            <a:off x="467544" y="1844824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>
            <a:off x="467544" y="2060848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>
            <a:off x="467544" y="1628800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>
            <a:off x="467544" y="2276872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>
            <a:off x="467544" y="2492896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>
            <a:off x="467544" y="2708920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>
            <a:off x="467544" y="2924944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/>
          <p:nvPr/>
        </p:nvCxnSpPr>
        <p:spPr>
          <a:xfrm>
            <a:off x="467544" y="3140968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/>
          <p:cNvCxnSpPr/>
          <p:nvPr/>
        </p:nvCxnSpPr>
        <p:spPr>
          <a:xfrm>
            <a:off x="467544" y="3356992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39"/>
          <p:cNvCxnSpPr/>
          <p:nvPr/>
        </p:nvCxnSpPr>
        <p:spPr>
          <a:xfrm>
            <a:off x="467544" y="3573016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единительная линия 41"/>
          <p:cNvCxnSpPr/>
          <p:nvPr/>
        </p:nvCxnSpPr>
        <p:spPr>
          <a:xfrm>
            <a:off x="1979712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единительная линия 43"/>
          <p:cNvCxnSpPr/>
          <p:nvPr/>
        </p:nvCxnSpPr>
        <p:spPr>
          <a:xfrm>
            <a:off x="2195736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единительная линия 45"/>
          <p:cNvCxnSpPr/>
          <p:nvPr/>
        </p:nvCxnSpPr>
        <p:spPr>
          <a:xfrm>
            <a:off x="2411760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Прямая соединительная линия 47"/>
          <p:cNvCxnSpPr/>
          <p:nvPr/>
        </p:nvCxnSpPr>
        <p:spPr>
          <a:xfrm>
            <a:off x="2627784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Прямая соединительная линия 54"/>
          <p:cNvCxnSpPr/>
          <p:nvPr/>
        </p:nvCxnSpPr>
        <p:spPr>
          <a:xfrm>
            <a:off x="2843808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Прямая соединительная линия 60"/>
          <p:cNvCxnSpPr/>
          <p:nvPr/>
        </p:nvCxnSpPr>
        <p:spPr>
          <a:xfrm>
            <a:off x="3059832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Прямая соединительная линия 62"/>
          <p:cNvCxnSpPr/>
          <p:nvPr/>
        </p:nvCxnSpPr>
        <p:spPr>
          <a:xfrm>
            <a:off x="3275856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Прямая соединительная линия 66"/>
          <p:cNvCxnSpPr/>
          <p:nvPr/>
        </p:nvCxnSpPr>
        <p:spPr>
          <a:xfrm>
            <a:off x="3491880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Прямая соединительная линия 68"/>
          <p:cNvCxnSpPr/>
          <p:nvPr/>
        </p:nvCxnSpPr>
        <p:spPr>
          <a:xfrm>
            <a:off x="1403648" y="3789040"/>
            <a:ext cx="5904656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Прямая соединительная линия 70"/>
          <p:cNvCxnSpPr/>
          <p:nvPr/>
        </p:nvCxnSpPr>
        <p:spPr>
          <a:xfrm>
            <a:off x="3707904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Прямая соединительная линия 72"/>
          <p:cNvCxnSpPr/>
          <p:nvPr/>
        </p:nvCxnSpPr>
        <p:spPr>
          <a:xfrm>
            <a:off x="467544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Прямая соединительная линия 74"/>
          <p:cNvCxnSpPr/>
          <p:nvPr/>
        </p:nvCxnSpPr>
        <p:spPr>
          <a:xfrm>
            <a:off x="467544" y="6165304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Прямая соединительная линия 81"/>
          <p:cNvCxnSpPr/>
          <p:nvPr/>
        </p:nvCxnSpPr>
        <p:spPr>
          <a:xfrm>
            <a:off x="3923928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Прямая соединительная линия 83"/>
          <p:cNvCxnSpPr/>
          <p:nvPr/>
        </p:nvCxnSpPr>
        <p:spPr>
          <a:xfrm>
            <a:off x="4139952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Прямая соединительная линия 85"/>
          <p:cNvCxnSpPr/>
          <p:nvPr/>
        </p:nvCxnSpPr>
        <p:spPr>
          <a:xfrm>
            <a:off x="4355976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Прямая соединительная линия 87"/>
          <p:cNvCxnSpPr/>
          <p:nvPr/>
        </p:nvCxnSpPr>
        <p:spPr>
          <a:xfrm>
            <a:off x="4572000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Прямая соединительная линия 89"/>
          <p:cNvCxnSpPr/>
          <p:nvPr/>
        </p:nvCxnSpPr>
        <p:spPr>
          <a:xfrm>
            <a:off x="4788024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Прямая соединительная линия 91"/>
          <p:cNvCxnSpPr/>
          <p:nvPr/>
        </p:nvCxnSpPr>
        <p:spPr>
          <a:xfrm>
            <a:off x="5004048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Прямая соединительная линия 93"/>
          <p:cNvCxnSpPr/>
          <p:nvPr/>
        </p:nvCxnSpPr>
        <p:spPr>
          <a:xfrm>
            <a:off x="5220072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Прямая соединительная линия 95"/>
          <p:cNvCxnSpPr/>
          <p:nvPr/>
        </p:nvCxnSpPr>
        <p:spPr>
          <a:xfrm>
            <a:off x="5436096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Прямая соединительная линия 97"/>
          <p:cNvCxnSpPr/>
          <p:nvPr/>
        </p:nvCxnSpPr>
        <p:spPr>
          <a:xfrm>
            <a:off x="5652120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Прямая соединительная линия 101"/>
          <p:cNvCxnSpPr/>
          <p:nvPr/>
        </p:nvCxnSpPr>
        <p:spPr>
          <a:xfrm>
            <a:off x="5868144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Прямая соединительная линия 103"/>
          <p:cNvCxnSpPr/>
          <p:nvPr/>
        </p:nvCxnSpPr>
        <p:spPr>
          <a:xfrm>
            <a:off x="467544" y="3789040"/>
            <a:ext cx="8229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Прямая соединительная линия 106"/>
          <p:cNvCxnSpPr/>
          <p:nvPr/>
        </p:nvCxnSpPr>
        <p:spPr>
          <a:xfrm>
            <a:off x="467544" y="4005064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Прямая соединительная линия 108"/>
          <p:cNvCxnSpPr/>
          <p:nvPr/>
        </p:nvCxnSpPr>
        <p:spPr>
          <a:xfrm>
            <a:off x="467544" y="4221088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Прямая соединительная линия 110"/>
          <p:cNvCxnSpPr/>
          <p:nvPr/>
        </p:nvCxnSpPr>
        <p:spPr>
          <a:xfrm>
            <a:off x="467544" y="4437112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Прямая соединительная линия 112"/>
          <p:cNvCxnSpPr/>
          <p:nvPr/>
        </p:nvCxnSpPr>
        <p:spPr>
          <a:xfrm>
            <a:off x="467544" y="4653136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Прямая соединительная линия 114"/>
          <p:cNvCxnSpPr/>
          <p:nvPr/>
        </p:nvCxnSpPr>
        <p:spPr>
          <a:xfrm>
            <a:off x="467544" y="4869160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Прямая соединительная линия 116"/>
          <p:cNvCxnSpPr/>
          <p:nvPr/>
        </p:nvCxnSpPr>
        <p:spPr>
          <a:xfrm>
            <a:off x="467544" y="5085184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Прямая соединительная линия 118"/>
          <p:cNvCxnSpPr/>
          <p:nvPr/>
        </p:nvCxnSpPr>
        <p:spPr>
          <a:xfrm>
            <a:off x="467544" y="5301208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Прямая соединительная линия 120"/>
          <p:cNvCxnSpPr/>
          <p:nvPr/>
        </p:nvCxnSpPr>
        <p:spPr>
          <a:xfrm>
            <a:off x="467544" y="5517232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Прямая соединительная линия 123"/>
          <p:cNvCxnSpPr/>
          <p:nvPr/>
        </p:nvCxnSpPr>
        <p:spPr>
          <a:xfrm>
            <a:off x="467544" y="5733256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Прямая соединительная линия 125"/>
          <p:cNvCxnSpPr/>
          <p:nvPr/>
        </p:nvCxnSpPr>
        <p:spPr>
          <a:xfrm>
            <a:off x="467544" y="5949280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4" name="Прямая соединительная линия 153"/>
          <p:cNvCxnSpPr/>
          <p:nvPr/>
        </p:nvCxnSpPr>
        <p:spPr>
          <a:xfrm>
            <a:off x="6084168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6" name="Прямая соединительная линия 155"/>
          <p:cNvCxnSpPr/>
          <p:nvPr/>
        </p:nvCxnSpPr>
        <p:spPr>
          <a:xfrm>
            <a:off x="6300192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9" name="Прямая соединительная линия 158"/>
          <p:cNvCxnSpPr/>
          <p:nvPr/>
        </p:nvCxnSpPr>
        <p:spPr>
          <a:xfrm>
            <a:off x="6516216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1" name="Прямая соединительная линия 160"/>
          <p:cNvCxnSpPr/>
          <p:nvPr/>
        </p:nvCxnSpPr>
        <p:spPr>
          <a:xfrm>
            <a:off x="6732240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3" name="Прямая соединительная линия 162"/>
          <p:cNvCxnSpPr/>
          <p:nvPr/>
        </p:nvCxnSpPr>
        <p:spPr>
          <a:xfrm>
            <a:off x="6948264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5" name="Прямая соединительная линия 164"/>
          <p:cNvCxnSpPr/>
          <p:nvPr/>
        </p:nvCxnSpPr>
        <p:spPr>
          <a:xfrm>
            <a:off x="7164288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" name="Прямая соединительная линия 166"/>
          <p:cNvCxnSpPr/>
          <p:nvPr/>
        </p:nvCxnSpPr>
        <p:spPr>
          <a:xfrm>
            <a:off x="7380312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0" name="Прямая соединительная линия 169"/>
          <p:cNvCxnSpPr/>
          <p:nvPr/>
        </p:nvCxnSpPr>
        <p:spPr>
          <a:xfrm>
            <a:off x="7596336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2" name="Прямая соединительная линия 171"/>
          <p:cNvCxnSpPr/>
          <p:nvPr/>
        </p:nvCxnSpPr>
        <p:spPr>
          <a:xfrm>
            <a:off x="7812360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4" name="Прямая соединительная линия 173"/>
          <p:cNvCxnSpPr/>
          <p:nvPr/>
        </p:nvCxnSpPr>
        <p:spPr>
          <a:xfrm>
            <a:off x="8028384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6" name="Прямая соединительная линия 175"/>
          <p:cNvCxnSpPr/>
          <p:nvPr/>
        </p:nvCxnSpPr>
        <p:spPr>
          <a:xfrm>
            <a:off x="8244408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0" name="Прямая соединительная линия 179"/>
          <p:cNvCxnSpPr/>
          <p:nvPr/>
        </p:nvCxnSpPr>
        <p:spPr>
          <a:xfrm>
            <a:off x="8460432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2" name="Прямая соединительная линия 181"/>
          <p:cNvCxnSpPr/>
          <p:nvPr/>
        </p:nvCxnSpPr>
        <p:spPr>
          <a:xfrm>
            <a:off x="8676456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Прямая соединительная линия 71"/>
          <p:cNvCxnSpPr/>
          <p:nvPr/>
        </p:nvCxnSpPr>
        <p:spPr>
          <a:xfrm>
            <a:off x="3275856" y="3717032"/>
            <a:ext cx="0" cy="14401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Прямая соединительная линия 76"/>
          <p:cNvCxnSpPr/>
          <p:nvPr/>
        </p:nvCxnSpPr>
        <p:spPr>
          <a:xfrm>
            <a:off x="5436096" y="3717032"/>
            <a:ext cx="0" cy="14401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Прямая соединительная линия 82"/>
          <p:cNvCxnSpPr/>
          <p:nvPr/>
        </p:nvCxnSpPr>
        <p:spPr>
          <a:xfrm>
            <a:off x="6516216" y="3717032"/>
            <a:ext cx="0" cy="14401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Прямая соединительная линия 86"/>
          <p:cNvCxnSpPr/>
          <p:nvPr/>
        </p:nvCxnSpPr>
        <p:spPr>
          <a:xfrm>
            <a:off x="2195736" y="3717032"/>
            <a:ext cx="0" cy="14401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" name="TextBox 94"/>
          <p:cNvSpPr txBox="1"/>
          <p:nvPr/>
        </p:nvSpPr>
        <p:spPr>
          <a:xfrm>
            <a:off x="1979712" y="3356992"/>
            <a:ext cx="407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2F</a:t>
            </a:r>
            <a:endParaRPr lang="ru-RU" dirty="0"/>
          </a:p>
        </p:txBody>
      </p:sp>
      <p:sp>
        <p:nvSpPr>
          <p:cNvPr id="97" name="TextBox 96"/>
          <p:cNvSpPr txBox="1"/>
          <p:nvPr/>
        </p:nvSpPr>
        <p:spPr>
          <a:xfrm>
            <a:off x="3275856" y="3356992"/>
            <a:ext cx="2904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</a:t>
            </a:r>
            <a:endParaRPr lang="ru-RU" dirty="0"/>
          </a:p>
        </p:txBody>
      </p:sp>
      <p:sp>
        <p:nvSpPr>
          <p:cNvPr id="99" name="TextBox 98"/>
          <p:cNvSpPr txBox="1"/>
          <p:nvPr/>
        </p:nvSpPr>
        <p:spPr>
          <a:xfrm>
            <a:off x="5148064" y="3356992"/>
            <a:ext cx="2904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</a:t>
            </a:r>
            <a:endParaRPr lang="ru-RU" dirty="0"/>
          </a:p>
        </p:txBody>
      </p:sp>
      <p:sp>
        <p:nvSpPr>
          <p:cNvPr id="100" name="TextBox 99"/>
          <p:cNvSpPr txBox="1"/>
          <p:nvPr/>
        </p:nvSpPr>
        <p:spPr>
          <a:xfrm>
            <a:off x="6300192" y="3356992"/>
            <a:ext cx="407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2F</a:t>
            </a:r>
            <a:endParaRPr lang="ru-RU" dirty="0"/>
          </a:p>
        </p:txBody>
      </p:sp>
      <p:grpSp>
        <p:nvGrpSpPr>
          <p:cNvPr id="103" name="Группа 102"/>
          <p:cNvGrpSpPr/>
          <p:nvPr/>
        </p:nvGrpSpPr>
        <p:grpSpPr>
          <a:xfrm>
            <a:off x="4139952" y="1844824"/>
            <a:ext cx="432048" cy="3888432"/>
            <a:chOff x="4139952" y="1844824"/>
            <a:chExt cx="432048" cy="3888432"/>
          </a:xfrm>
        </p:grpSpPr>
        <p:cxnSp>
          <p:nvCxnSpPr>
            <p:cNvPr id="76" name="Прямая соединительная линия 75"/>
            <p:cNvCxnSpPr/>
            <p:nvPr/>
          </p:nvCxnSpPr>
          <p:spPr>
            <a:xfrm>
              <a:off x="4355976" y="2060848"/>
              <a:ext cx="0" cy="34563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Прямая соединительная линия 79"/>
            <p:cNvCxnSpPr/>
            <p:nvPr/>
          </p:nvCxnSpPr>
          <p:spPr>
            <a:xfrm flipH="1" flipV="1">
              <a:off x="4139952" y="1844824"/>
              <a:ext cx="216024" cy="21602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Прямая соединительная линия 84"/>
            <p:cNvCxnSpPr/>
            <p:nvPr/>
          </p:nvCxnSpPr>
          <p:spPr>
            <a:xfrm flipV="1">
              <a:off x="4355976" y="1844824"/>
              <a:ext cx="216024" cy="21602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Прямая соединительная линия 90"/>
            <p:cNvCxnSpPr/>
            <p:nvPr/>
          </p:nvCxnSpPr>
          <p:spPr>
            <a:xfrm flipH="1">
              <a:off x="4139952" y="5517232"/>
              <a:ext cx="216024" cy="21602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Прямая соединительная линия 100"/>
            <p:cNvCxnSpPr/>
            <p:nvPr/>
          </p:nvCxnSpPr>
          <p:spPr>
            <a:xfrm>
              <a:off x="4355976" y="5517232"/>
              <a:ext cx="216024" cy="21602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06" name="Прямая со стрелкой 105"/>
          <p:cNvCxnSpPr/>
          <p:nvPr/>
        </p:nvCxnSpPr>
        <p:spPr>
          <a:xfrm>
            <a:off x="2627784" y="1844824"/>
            <a:ext cx="1728192" cy="648072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Прямая со стрелкой 109"/>
          <p:cNvCxnSpPr/>
          <p:nvPr/>
        </p:nvCxnSpPr>
        <p:spPr>
          <a:xfrm flipV="1">
            <a:off x="4355976" y="1844824"/>
            <a:ext cx="720080" cy="648072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Прямая соединительная линия 113"/>
          <p:cNvCxnSpPr/>
          <p:nvPr/>
        </p:nvCxnSpPr>
        <p:spPr>
          <a:xfrm flipH="1">
            <a:off x="1979712" y="2492896"/>
            <a:ext cx="2376264" cy="2016224"/>
          </a:xfrm>
          <a:prstGeom prst="line">
            <a:avLst/>
          </a:prstGeom>
          <a:ln w="2857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Прямая соединительная линия 119"/>
          <p:cNvCxnSpPr/>
          <p:nvPr/>
        </p:nvCxnSpPr>
        <p:spPr>
          <a:xfrm>
            <a:off x="1835696" y="2852936"/>
            <a:ext cx="4248472" cy="158417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Прямая соединительная линия 127"/>
          <p:cNvCxnSpPr/>
          <p:nvPr/>
        </p:nvCxnSpPr>
        <p:spPr>
          <a:xfrm>
            <a:off x="3275856" y="2780928"/>
            <a:ext cx="0" cy="194421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"/>
                            </p:stCondLst>
                            <p:childTnLst>
                              <p:par>
                                <p:cTn id="4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" grpId="0"/>
      <p:bldP spid="97" grpId="0"/>
      <p:bldP spid="99" grpId="0"/>
      <p:bldP spid="100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Домашнее задание: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ru-RU" dirty="0" smtClean="0">
              <a:latin typeface="Franklin Gothic Book"/>
            </a:endParaRPr>
          </a:p>
          <a:p>
            <a:pPr>
              <a:buNone/>
            </a:pPr>
            <a:endParaRPr lang="ru-RU" dirty="0" smtClean="0">
              <a:latin typeface="Franklin Gothic Book"/>
            </a:endParaRPr>
          </a:p>
          <a:p>
            <a:pPr algn="ctr">
              <a:buNone/>
            </a:pPr>
            <a:r>
              <a:rPr lang="ru-RU" dirty="0" smtClean="0">
                <a:latin typeface="Franklin Gothic Book"/>
              </a:rPr>
              <a:t>§67 </a:t>
            </a:r>
          </a:p>
          <a:p>
            <a:pPr algn="ctr">
              <a:buNone/>
            </a:pPr>
            <a:r>
              <a:rPr lang="ru-RU" dirty="0" smtClean="0">
                <a:latin typeface="Franklin Gothic Book"/>
              </a:rPr>
              <a:t>№1597,1599</a:t>
            </a:r>
            <a:endParaRPr lang="ru-RU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sz="6600" dirty="0" smtClean="0">
                <a:solidFill>
                  <a:srgbClr val="0070C0"/>
                </a:solidFill>
              </a:rPr>
              <a:t>Спасибо за внимание!</a:t>
            </a:r>
            <a:endParaRPr lang="ru-RU" sz="66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" name="Содержимое 7" descr="http://s1.iconbird.com/ico/2013/9/451/w400h40013804656991.png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91880" y="1916832"/>
            <a:ext cx="3809524" cy="38095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Стрелка вниз 3"/>
          <p:cNvSpPr/>
          <p:nvPr/>
        </p:nvSpPr>
        <p:spPr>
          <a:xfrm rot="10800000">
            <a:off x="971600" y="2204864"/>
            <a:ext cx="864096" cy="1584176"/>
          </a:xfrm>
          <a:prstGeom prst="downArrow">
            <a:avLst/>
          </a:prstGeom>
          <a:effectLst>
            <a:outerShdw blurRad="76200" dist="12700" dir="2700000" sy="-23000" kx="-800400" algn="bl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" name="Стрелка вниз 4"/>
          <p:cNvSpPr/>
          <p:nvPr/>
        </p:nvSpPr>
        <p:spPr>
          <a:xfrm rot="10800000">
            <a:off x="2411760" y="2204864"/>
            <a:ext cx="864096" cy="1584176"/>
          </a:xfrm>
          <a:prstGeom prst="downArrow">
            <a:avLst/>
          </a:prstGeom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1187624" y="404664"/>
            <a:ext cx="2078902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dirty="0" smtClean="0"/>
              <a:t>На тело падает</a:t>
            </a:r>
          </a:p>
          <a:p>
            <a:pPr algn="ctr"/>
            <a:r>
              <a:rPr lang="ru-RU" dirty="0" smtClean="0"/>
              <a:t> свет от солнца.</a:t>
            </a:r>
          </a:p>
          <a:p>
            <a:pPr algn="ctr"/>
            <a:r>
              <a:rPr lang="ru-RU" dirty="0" smtClean="0"/>
              <a:t> Можно ли Солнце </a:t>
            </a:r>
          </a:p>
          <a:p>
            <a:pPr algn="ctr"/>
            <a:r>
              <a:rPr lang="ru-RU" dirty="0" smtClean="0"/>
              <a:t>считать точечным </a:t>
            </a:r>
          </a:p>
          <a:p>
            <a:pPr algn="ctr"/>
            <a:r>
              <a:rPr lang="ru-RU" dirty="0" smtClean="0"/>
              <a:t>источником?</a:t>
            </a:r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5292080" y="476672"/>
            <a:ext cx="2308645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Можно ли свет маяка</a:t>
            </a:r>
          </a:p>
          <a:p>
            <a:pPr algn="ctr"/>
            <a:r>
              <a:rPr lang="ru-RU" dirty="0" smtClean="0"/>
              <a:t>или костра считать</a:t>
            </a:r>
          </a:p>
          <a:p>
            <a:pPr algn="ctr"/>
            <a:r>
              <a:rPr lang="ru-RU" dirty="0" smtClean="0"/>
              <a:t> точечным </a:t>
            </a:r>
          </a:p>
          <a:p>
            <a:pPr algn="ctr"/>
            <a:r>
              <a:rPr lang="ru-RU" dirty="0" smtClean="0"/>
              <a:t>источником?</a:t>
            </a:r>
            <a:endParaRPr lang="ru-RU" dirty="0"/>
          </a:p>
        </p:txBody>
      </p:sp>
      <p:sp>
        <p:nvSpPr>
          <p:cNvPr id="10" name="Трапеция 9"/>
          <p:cNvSpPr/>
          <p:nvPr/>
        </p:nvSpPr>
        <p:spPr>
          <a:xfrm rot="16642014">
            <a:off x="5968660" y="1627396"/>
            <a:ext cx="792088" cy="2060695"/>
          </a:xfrm>
          <a:prstGeom prst="trapezoid">
            <a:avLst>
              <a:gd name="adj" fmla="val 44240"/>
            </a:avLst>
          </a:prstGeom>
          <a:solidFill>
            <a:srgbClr val="FFFF00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2" name="Прямоугольник 11"/>
          <p:cNvSpPr/>
          <p:nvPr/>
        </p:nvSpPr>
        <p:spPr>
          <a:xfrm rot="790290">
            <a:off x="7092280" y="4797152"/>
            <a:ext cx="1080120" cy="144016"/>
          </a:xfrm>
          <a:prstGeom prst="rect">
            <a:avLst/>
          </a:prstGeom>
          <a:solidFill>
            <a:schemeClr val="bg2">
              <a:lumMod val="2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3" name="Прямоугольник 12"/>
          <p:cNvSpPr/>
          <p:nvPr/>
        </p:nvSpPr>
        <p:spPr>
          <a:xfrm rot="20493437" flipV="1">
            <a:off x="7156910" y="4820684"/>
            <a:ext cx="1080120" cy="128710"/>
          </a:xfrm>
          <a:prstGeom prst="rect">
            <a:avLst/>
          </a:prstGeom>
          <a:solidFill>
            <a:schemeClr val="bg2">
              <a:lumMod val="25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4" name="Прямоугольник 13"/>
          <p:cNvSpPr/>
          <p:nvPr/>
        </p:nvSpPr>
        <p:spPr>
          <a:xfrm rot="2067772">
            <a:off x="7182258" y="4802086"/>
            <a:ext cx="1080120" cy="144016"/>
          </a:xfrm>
          <a:prstGeom prst="rect">
            <a:avLst/>
          </a:prstGeom>
          <a:solidFill>
            <a:schemeClr val="bg2">
              <a:lumMod val="2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5" name="Прямоугольник 14"/>
          <p:cNvSpPr/>
          <p:nvPr/>
        </p:nvSpPr>
        <p:spPr>
          <a:xfrm rot="19026780">
            <a:off x="7370808" y="4814304"/>
            <a:ext cx="640207" cy="163856"/>
          </a:xfrm>
          <a:prstGeom prst="rect">
            <a:avLst/>
          </a:prstGeom>
          <a:solidFill>
            <a:schemeClr val="bg2">
              <a:lumMod val="2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6" name="Капля 15"/>
          <p:cNvSpPr/>
          <p:nvPr/>
        </p:nvSpPr>
        <p:spPr>
          <a:xfrm rot="18647040">
            <a:off x="7410336" y="4378285"/>
            <a:ext cx="400084" cy="382235"/>
          </a:xfrm>
          <a:prstGeom prst="teardrop">
            <a:avLst>
              <a:gd name="adj" fmla="val 200000"/>
            </a:avLst>
          </a:prstGeom>
          <a:solidFill>
            <a:srgbClr val="FFC000"/>
          </a:solidFill>
          <a:ln>
            <a:solidFill>
              <a:srgbClr val="FFC000"/>
            </a:solidFill>
          </a:ln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8" name="Капля 17"/>
          <p:cNvSpPr/>
          <p:nvPr/>
        </p:nvSpPr>
        <p:spPr>
          <a:xfrm rot="18647040">
            <a:off x="7599665" y="4450293"/>
            <a:ext cx="400084" cy="382235"/>
          </a:xfrm>
          <a:prstGeom prst="teardrop">
            <a:avLst>
              <a:gd name="adj" fmla="val 200000"/>
            </a:avLst>
          </a:prstGeom>
          <a:solidFill>
            <a:srgbClr val="FFC000"/>
          </a:solidFill>
          <a:ln>
            <a:solidFill>
              <a:srgbClr val="FFC000"/>
            </a:solidFill>
          </a:ln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9" name="Капля 18"/>
          <p:cNvSpPr/>
          <p:nvPr/>
        </p:nvSpPr>
        <p:spPr>
          <a:xfrm rot="18647040">
            <a:off x="7527657" y="4522301"/>
            <a:ext cx="400084" cy="382235"/>
          </a:xfrm>
          <a:prstGeom prst="teardrop">
            <a:avLst>
              <a:gd name="adj" fmla="val 200000"/>
            </a:avLst>
          </a:prstGeom>
          <a:solidFill>
            <a:srgbClr val="FFC000"/>
          </a:solidFill>
          <a:ln>
            <a:solidFill>
              <a:srgbClr val="FFC000"/>
            </a:solidFill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0" name="Трапеция 19"/>
          <p:cNvSpPr/>
          <p:nvPr/>
        </p:nvSpPr>
        <p:spPr>
          <a:xfrm rot="17315110">
            <a:off x="5854860" y="1806286"/>
            <a:ext cx="792088" cy="2060695"/>
          </a:xfrm>
          <a:prstGeom prst="trapezoid">
            <a:avLst>
              <a:gd name="adj" fmla="val 44240"/>
            </a:avLst>
          </a:prstGeom>
          <a:solidFill>
            <a:srgbClr val="FFFF00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1" name="Трапеция 20"/>
          <p:cNvSpPr/>
          <p:nvPr/>
        </p:nvSpPr>
        <p:spPr>
          <a:xfrm rot="18473639">
            <a:off x="5705941" y="2113275"/>
            <a:ext cx="792088" cy="2060695"/>
          </a:xfrm>
          <a:prstGeom prst="trapezoid">
            <a:avLst>
              <a:gd name="adj" fmla="val 44240"/>
            </a:avLst>
          </a:prstGeom>
          <a:solidFill>
            <a:srgbClr val="FFFF00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2" name="Трапеция 21"/>
          <p:cNvSpPr/>
          <p:nvPr/>
        </p:nvSpPr>
        <p:spPr>
          <a:xfrm rot="20550348">
            <a:off x="5223454" y="2420279"/>
            <a:ext cx="792088" cy="2060695"/>
          </a:xfrm>
          <a:prstGeom prst="trapezoid">
            <a:avLst>
              <a:gd name="adj" fmla="val 44240"/>
            </a:avLst>
          </a:prstGeom>
          <a:solidFill>
            <a:srgbClr val="FFFF00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3" name="Трапеция 22"/>
          <p:cNvSpPr/>
          <p:nvPr/>
        </p:nvSpPr>
        <p:spPr>
          <a:xfrm rot="789908">
            <a:off x="4724253" y="2484010"/>
            <a:ext cx="792088" cy="2060695"/>
          </a:xfrm>
          <a:prstGeom prst="trapezoid">
            <a:avLst>
              <a:gd name="adj" fmla="val 44240"/>
            </a:avLst>
          </a:prstGeom>
          <a:solidFill>
            <a:srgbClr val="FFFF00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grpSp>
        <p:nvGrpSpPr>
          <p:cNvPr id="3" name="Группа 29"/>
          <p:cNvGrpSpPr/>
          <p:nvPr/>
        </p:nvGrpSpPr>
        <p:grpSpPr>
          <a:xfrm>
            <a:off x="4644008" y="5877272"/>
            <a:ext cx="1584176" cy="488903"/>
            <a:chOff x="827584" y="5851036"/>
            <a:chExt cx="1584176" cy="488903"/>
          </a:xfrm>
          <a:solidFill>
            <a:schemeClr val="bg1">
              <a:lumMod val="50000"/>
            </a:schemeClr>
          </a:solidFill>
        </p:grpSpPr>
        <p:sp>
          <p:nvSpPr>
            <p:cNvPr id="31" name="Прямоугольник 30"/>
            <p:cNvSpPr/>
            <p:nvPr/>
          </p:nvSpPr>
          <p:spPr>
            <a:xfrm>
              <a:off x="827584" y="5949280"/>
              <a:ext cx="1008112" cy="288032"/>
            </a:xfrm>
            <a:prstGeom prst="rect">
              <a:avLst/>
            </a:prstGeom>
            <a:grpFill/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32" name="Блок-схема: память с прямым доступом 31"/>
            <p:cNvSpPr/>
            <p:nvPr/>
          </p:nvSpPr>
          <p:spPr>
            <a:xfrm>
              <a:off x="1907704" y="5877272"/>
              <a:ext cx="504056" cy="432048"/>
            </a:xfrm>
            <a:prstGeom prst="flowChartMagneticDrum">
              <a:avLst/>
            </a:prstGeom>
            <a:grpFill/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33" name="Блок-схема: ручное управление 32"/>
            <p:cNvSpPr/>
            <p:nvPr/>
          </p:nvSpPr>
          <p:spPr>
            <a:xfrm rot="5400000">
              <a:off x="1675704" y="5964412"/>
              <a:ext cx="488903" cy="262152"/>
            </a:xfrm>
            <a:prstGeom prst="flowChartManualOperation">
              <a:avLst/>
            </a:prstGeom>
            <a:grpFill/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34" name="Овал 33"/>
            <p:cNvSpPr/>
            <p:nvPr/>
          </p:nvSpPr>
          <p:spPr>
            <a:xfrm>
              <a:off x="2267744" y="6021288"/>
              <a:ext cx="72008" cy="144016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sp>
        <p:nvSpPr>
          <p:cNvPr id="35" name="Трапеция 34"/>
          <p:cNvSpPr/>
          <p:nvPr/>
        </p:nvSpPr>
        <p:spPr>
          <a:xfrm rot="16200000">
            <a:off x="6696236" y="5481228"/>
            <a:ext cx="288032" cy="1368152"/>
          </a:xfrm>
          <a:prstGeom prst="trapezoid">
            <a:avLst>
              <a:gd name="adj" fmla="val 47676"/>
            </a:avLst>
          </a:prstGeom>
          <a:solidFill>
            <a:srgbClr val="FFC000"/>
          </a:solidFill>
          <a:ln>
            <a:noFill/>
          </a:ln>
          <a:effectLst>
            <a:glow rad="228600">
              <a:schemeClr val="accent6">
                <a:satMod val="175000"/>
                <a:alpha val="40000"/>
              </a:schemeClr>
            </a:glow>
            <a:softEdge rad="12700"/>
          </a:effectLst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6" name="TextBox 35"/>
          <p:cNvSpPr txBox="1"/>
          <p:nvPr/>
        </p:nvSpPr>
        <p:spPr>
          <a:xfrm>
            <a:off x="971600" y="5301208"/>
            <a:ext cx="320703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dirty="0" smtClean="0"/>
              <a:t>Свет карманного фонаря</a:t>
            </a:r>
          </a:p>
          <a:p>
            <a:pPr algn="ctr"/>
            <a:r>
              <a:rPr lang="ru-RU" dirty="0" smtClean="0"/>
              <a:t> можно увидеть на расстоянии</a:t>
            </a:r>
          </a:p>
          <a:p>
            <a:pPr algn="ctr"/>
            <a:r>
              <a:rPr lang="ru-RU" dirty="0" smtClean="0"/>
              <a:t> 1,5 км. Можно ли его считать </a:t>
            </a:r>
          </a:p>
          <a:p>
            <a:pPr algn="ctr"/>
            <a:r>
              <a:rPr lang="ru-RU" dirty="0" smtClean="0"/>
              <a:t>точечным источником?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500"/>
                            </p:stCondLst>
                            <p:childTnLst>
                              <p:par>
                                <p:cTn id="2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000"/>
                            </p:stCondLst>
                            <p:childTnLst>
                              <p:par>
                                <p:cTn id="3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500"/>
                            </p:stCondLst>
                            <p:childTnLst>
                              <p:par>
                                <p:cTn id="37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2500"/>
                            </p:stCondLst>
                            <p:childTnLst>
                              <p:par>
                                <p:cTn id="40" presetID="22" presetClass="entr" presetSubtype="8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3000"/>
                            </p:stCondLst>
                            <p:childTnLst>
                              <p:par>
                                <p:cTn id="44" presetID="1" presetClass="exit" presetSubtype="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3000"/>
                            </p:stCondLst>
                            <p:childTnLst>
                              <p:par>
                                <p:cTn id="47" presetID="22" presetClass="entr" presetSubtype="8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3500"/>
                            </p:stCondLst>
                            <p:childTnLst>
                              <p:par>
                                <p:cTn id="51" presetID="1" presetClass="exit" presetSubtype="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3500"/>
                            </p:stCondLst>
                            <p:childTnLst>
                              <p:par>
                                <p:cTn id="54" presetID="22" presetClass="entr" presetSubtype="1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4000"/>
                            </p:stCondLst>
                            <p:childTnLst>
                              <p:par>
                                <p:cTn id="58" presetID="1" presetClass="exit" presetSubtype="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4000"/>
                            </p:stCondLst>
                            <p:childTnLst>
                              <p:par>
                                <p:cTn id="61" presetID="22" presetClass="entr" presetSubtype="8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4500"/>
                            </p:stCondLst>
                            <p:childTnLst>
                              <p:par>
                                <p:cTn id="65" presetID="27" presetClass="emph" presetSubtype="0" fill="hold" grpId="5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66" dur="250" autoRev="1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>
                                      <p:cBhvr>
                                        <p:cTn id="67" dur="250" autoRev="1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68" dur="250" autoRev="1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9" dur="250" autoRev="1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27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71" dur="500" autoRev="1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>
                                      <p:cBhvr>
                                        <p:cTn id="72" dur="500" autoRev="1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73" dur="500" autoRev="1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4" dur="500" autoRev="1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5500"/>
                            </p:stCondLst>
                            <p:childTnLst>
                              <p:par>
                                <p:cTn id="76" presetID="27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77" dur="1000" autoRev="1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>
                                      <p:cBhvr>
                                        <p:cTn id="78" dur="1000" autoRev="1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79" dur="1000" autoRev="1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0" dur="1000" autoRev="1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7500"/>
                            </p:stCondLst>
                            <p:childTnLst>
                              <p:par>
                                <p:cTn id="82" presetID="27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83" dur="250" autoRev="1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>
                                      <p:cBhvr>
                                        <p:cTn id="84" dur="250" autoRev="1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85" dur="250" autoRev="1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6" dur="250" autoRev="1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8000"/>
                            </p:stCondLst>
                            <p:childTnLst>
                              <p:par>
                                <p:cTn id="88" presetID="27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89" dur="250" autoRev="1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>
                                      <p:cBhvr>
                                        <p:cTn id="90" dur="250" autoRev="1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91" dur="250" autoRev="1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2" dur="250" autoRev="1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8500"/>
                            </p:stCondLst>
                            <p:childTnLst>
                              <p:par>
                                <p:cTn id="94" presetID="27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95" dur="250" autoRev="1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>
                                      <p:cBhvr>
                                        <p:cTn id="96" dur="250" autoRev="1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97" dur="250" autoRev="1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8" dur="250" autoRev="1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9000"/>
                            </p:stCondLst>
                            <p:childTnLst>
                              <p:par>
                                <p:cTn id="100" presetID="27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01" dur="500" autoRev="1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>
                                      <p:cBhvr>
                                        <p:cTn id="102" dur="500" autoRev="1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03" dur="500" autoRev="1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4" dur="500" autoRev="1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10000"/>
                            </p:stCondLst>
                            <p:childTnLst>
                              <p:par>
                                <p:cTn id="106" presetID="35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07" dur="5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0" grpId="1" animBg="1"/>
      <p:bldP spid="10" grpId="2" animBg="1"/>
      <p:bldP spid="10" grpId="3" animBg="1"/>
      <p:bldP spid="10" grpId="4" animBg="1"/>
      <p:bldP spid="10" grpId="5" animBg="1"/>
      <p:bldP spid="16" grpId="0" animBg="1"/>
      <p:bldP spid="16" grpId="1" animBg="1"/>
      <p:bldP spid="18" grpId="0" animBg="1"/>
      <p:bldP spid="18" grpId="1" animBg="1"/>
      <p:bldP spid="19" grpId="0" animBg="1"/>
      <p:bldP spid="19" grpId="1" animBg="1"/>
      <p:bldP spid="20" grpId="0" animBg="1"/>
      <p:bldP spid="20" grpId="1" animBg="1"/>
      <p:bldP spid="20" grpId="2" animBg="1"/>
      <p:bldP spid="20" grpId="3" animBg="1"/>
      <p:bldP spid="21" grpId="0" animBg="1"/>
      <p:bldP spid="21" grpId="1" animBg="1"/>
      <p:bldP spid="21" grpId="2" animBg="1"/>
      <p:bldP spid="21" grpId="3" animBg="1"/>
      <p:bldP spid="22" grpId="0" animBg="1"/>
      <p:bldP spid="22" grpId="1" animBg="1"/>
      <p:bldP spid="23" grpId="0" animBg="1"/>
      <p:bldP spid="23" grpId="1" animBg="1"/>
      <p:bldP spid="3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116632"/>
            <a:ext cx="8229600" cy="1143000"/>
          </a:xfrm>
        </p:spPr>
        <p:txBody>
          <a:bodyPr>
            <a:normAutofit fontScale="90000"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b="1" spc="5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Сравните оптические силы изображенных линз</a:t>
            </a:r>
            <a:endParaRPr lang="ru-RU" b="1" spc="50" dirty="0">
              <a:ln w="11430"/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628800"/>
            <a:ext cx="8229600" cy="4565104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 </a:t>
            </a:r>
            <a:r>
              <a:rPr lang="en-US" b="1" dirty="0" smtClean="0"/>
              <a:t>1.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ru-RU" b="1" dirty="0" smtClean="0">
                <a:solidFill>
                  <a:srgbClr val="0070C0"/>
                </a:solidFill>
              </a:rPr>
              <a:t> </a:t>
            </a:r>
            <a:r>
              <a:rPr lang="ru-RU" i="1" dirty="0" err="1" smtClean="0">
                <a:solidFill>
                  <a:srgbClr val="0070C0"/>
                </a:solidFill>
              </a:rPr>
              <a:t>Лин</a:t>
            </a:r>
            <a:r>
              <a:rPr lang="en-US" i="1" dirty="0" smtClean="0">
                <a:solidFill>
                  <a:srgbClr val="0070C0"/>
                </a:solidFill>
              </a:rPr>
              <a:t>   </a:t>
            </a:r>
            <a:r>
              <a:rPr lang="ru-RU" i="1" dirty="0">
                <a:solidFill>
                  <a:srgbClr val="0070C0"/>
                </a:solidFill>
              </a:rPr>
              <a:t> </a:t>
            </a:r>
            <a:r>
              <a:rPr lang="ru-RU" i="1" dirty="0" smtClean="0">
                <a:solidFill>
                  <a:srgbClr val="0070C0"/>
                </a:solidFill>
              </a:rPr>
              <a:t>           называется </a:t>
            </a:r>
            <a:r>
              <a:rPr lang="ru-RU" i="1" dirty="0" err="1" smtClean="0">
                <a:solidFill>
                  <a:srgbClr val="0070C0"/>
                </a:solidFill>
              </a:rPr>
              <a:t>прозрач</a:t>
            </a:r>
            <a:r>
              <a:rPr lang="ru-RU" i="1" dirty="0" smtClean="0">
                <a:solidFill>
                  <a:srgbClr val="0070C0"/>
                </a:solidFill>
              </a:rPr>
              <a:t>     </a:t>
            </a:r>
            <a:endParaRPr lang="en-US" i="1" dirty="0" smtClean="0">
              <a:solidFill>
                <a:srgbClr val="0070C0"/>
              </a:solidFill>
            </a:endParaRPr>
          </a:p>
          <a:p>
            <a:pPr algn="ctr">
              <a:buNone/>
            </a:pPr>
            <a:r>
              <a:rPr lang="ru-RU" i="1" dirty="0" smtClean="0">
                <a:solidFill>
                  <a:srgbClr val="0070C0"/>
                </a:solidFill>
              </a:rPr>
              <a:t>тело, ограниченное с двух сторон</a:t>
            </a:r>
            <a:r>
              <a:rPr lang="en-US" i="1" dirty="0" smtClean="0">
                <a:solidFill>
                  <a:srgbClr val="0070C0"/>
                </a:solidFill>
              </a:rPr>
              <a:t> </a:t>
            </a:r>
            <a:r>
              <a:rPr lang="ru-RU" i="1" dirty="0" smtClean="0">
                <a:solidFill>
                  <a:srgbClr val="0070C0"/>
                </a:solidFill>
              </a:rPr>
              <a:t>сферическими поверхностями</a:t>
            </a:r>
            <a:endParaRPr lang="en-US" i="1" dirty="0" smtClean="0">
              <a:solidFill>
                <a:srgbClr val="0070C0"/>
              </a:solidFill>
            </a:endParaRPr>
          </a:p>
          <a:p>
            <a:pPr>
              <a:buNone/>
            </a:pPr>
            <a:r>
              <a:rPr lang="en-US" b="1" dirty="0" smtClean="0"/>
              <a:t>2. </a:t>
            </a:r>
            <a:endParaRPr lang="ru-RU" b="1" dirty="0" smtClean="0"/>
          </a:p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endParaRPr lang="ru-RU" dirty="0"/>
          </a:p>
          <a:p>
            <a:pPr>
              <a:buNone/>
            </a:pPr>
            <a:r>
              <a:rPr lang="ru-RU" sz="2800" dirty="0" smtClean="0"/>
              <a:t>                  а)                                                в)</a:t>
            </a:r>
            <a:endParaRPr lang="ru-RU" sz="2800" dirty="0"/>
          </a:p>
        </p:txBody>
      </p:sp>
      <p:grpSp>
        <p:nvGrpSpPr>
          <p:cNvPr id="38" name="Группа 37"/>
          <p:cNvGrpSpPr/>
          <p:nvPr/>
        </p:nvGrpSpPr>
        <p:grpSpPr>
          <a:xfrm>
            <a:off x="1763688" y="1340768"/>
            <a:ext cx="1296144" cy="1080120"/>
            <a:chOff x="1331640" y="1340768"/>
            <a:chExt cx="1296144" cy="1080120"/>
          </a:xfrm>
        </p:grpSpPr>
        <p:sp>
          <p:nvSpPr>
            <p:cNvPr id="4" name="Овал 3"/>
            <p:cNvSpPr/>
            <p:nvPr/>
          </p:nvSpPr>
          <p:spPr>
            <a:xfrm>
              <a:off x="1403648" y="1340768"/>
              <a:ext cx="1224136" cy="1080120"/>
            </a:xfrm>
            <a:prstGeom prst="ellipse">
              <a:avLst/>
            </a:prstGeom>
            <a:solidFill>
              <a:schemeClr val="bg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4800" dirty="0" smtClean="0">
                <a:solidFill>
                  <a:schemeClr val="tx1"/>
                </a:solidFill>
              </a:endParaRPr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1331640" y="1412776"/>
              <a:ext cx="1224136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4800" i="1" dirty="0" err="1" smtClean="0">
                  <a:solidFill>
                    <a:srgbClr val="0070C0"/>
                  </a:solidFill>
                </a:rPr>
                <a:t>зой</a:t>
              </a:r>
              <a:endParaRPr lang="ru-RU" sz="4800" i="1" dirty="0">
                <a:solidFill>
                  <a:srgbClr val="0070C0"/>
                </a:solidFill>
              </a:endParaRPr>
            </a:p>
          </p:txBody>
        </p:sp>
      </p:grpSp>
      <p:grpSp>
        <p:nvGrpSpPr>
          <p:cNvPr id="39" name="Группа 38"/>
          <p:cNvGrpSpPr/>
          <p:nvPr/>
        </p:nvGrpSpPr>
        <p:grpSpPr>
          <a:xfrm>
            <a:off x="6876256" y="1268760"/>
            <a:ext cx="1399859" cy="1152128"/>
            <a:chOff x="6732240" y="1268760"/>
            <a:chExt cx="1224136" cy="1024114"/>
          </a:xfrm>
        </p:grpSpPr>
        <p:sp>
          <p:nvSpPr>
            <p:cNvPr id="6" name="Овал 5"/>
            <p:cNvSpPr/>
            <p:nvPr/>
          </p:nvSpPr>
          <p:spPr>
            <a:xfrm>
              <a:off x="6732240" y="1340768"/>
              <a:ext cx="1224136" cy="952106"/>
            </a:xfrm>
            <a:prstGeom prst="ellipse">
              <a:avLst/>
            </a:prstGeom>
            <a:solidFill>
              <a:schemeClr val="bg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6732240" y="1268760"/>
              <a:ext cx="1181981" cy="90281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6000" i="1" dirty="0" smtClean="0">
                  <a:solidFill>
                    <a:srgbClr val="0070C0"/>
                  </a:solidFill>
                </a:rPr>
                <a:t>ное</a:t>
              </a:r>
              <a:endParaRPr lang="ru-RU" sz="6000" i="1" dirty="0">
                <a:solidFill>
                  <a:srgbClr val="0070C0"/>
                </a:solidFill>
              </a:endParaRPr>
            </a:p>
          </p:txBody>
        </p:sp>
      </p:grpSp>
      <p:grpSp>
        <p:nvGrpSpPr>
          <p:cNvPr id="14" name="Группа 13"/>
          <p:cNvGrpSpPr/>
          <p:nvPr/>
        </p:nvGrpSpPr>
        <p:grpSpPr>
          <a:xfrm>
            <a:off x="611560" y="4509120"/>
            <a:ext cx="3240360" cy="0"/>
            <a:chOff x="611560" y="4509120"/>
            <a:chExt cx="3240360" cy="0"/>
          </a:xfrm>
        </p:grpSpPr>
        <p:cxnSp>
          <p:nvCxnSpPr>
            <p:cNvPr id="11" name="Прямая со стрелкой 10"/>
            <p:cNvCxnSpPr/>
            <p:nvPr/>
          </p:nvCxnSpPr>
          <p:spPr>
            <a:xfrm>
              <a:off x="611560" y="4509120"/>
              <a:ext cx="3240360" cy="0"/>
            </a:xfrm>
            <a:prstGeom prst="straightConnector1">
              <a:avLst/>
            </a:prstGeom>
            <a:ln w="2857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Прямая со стрелкой 12"/>
            <p:cNvCxnSpPr/>
            <p:nvPr/>
          </p:nvCxnSpPr>
          <p:spPr>
            <a:xfrm>
              <a:off x="611560" y="4509120"/>
              <a:ext cx="792088" cy="0"/>
            </a:xfrm>
            <a:prstGeom prst="straightConnector1">
              <a:avLst/>
            </a:prstGeom>
            <a:ln w="2857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7" name="Группа 26"/>
          <p:cNvGrpSpPr/>
          <p:nvPr/>
        </p:nvGrpSpPr>
        <p:grpSpPr>
          <a:xfrm>
            <a:off x="611560" y="4077071"/>
            <a:ext cx="1512168" cy="45719"/>
            <a:chOff x="611560" y="4077072"/>
            <a:chExt cx="1224136" cy="0"/>
          </a:xfrm>
        </p:grpSpPr>
        <p:cxnSp>
          <p:nvCxnSpPr>
            <p:cNvPr id="16" name="Прямая со стрелкой 15"/>
            <p:cNvCxnSpPr/>
            <p:nvPr/>
          </p:nvCxnSpPr>
          <p:spPr>
            <a:xfrm>
              <a:off x="611560" y="4077072"/>
              <a:ext cx="792088" cy="0"/>
            </a:xfrm>
            <a:prstGeom prst="straightConnector1">
              <a:avLst/>
            </a:prstGeom>
            <a:ln w="2857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Прямая соединительная линия 20"/>
            <p:cNvCxnSpPr/>
            <p:nvPr/>
          </p:nvCxnSpPr>
          <p:spPr>
            <a:xfrm>
              <a:off x="611560" y="4077072"/>
              <a:ext cx="1224136" cy="0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8" name="Группа 27"/>
          <p:cNvGrpSpPr/>
          <p:nvPr/>
        </p:nvGrpSpPr>
        <p:grpSpPr>
          <a:xfrm flipV="1">
            <a:off x="611560" y="4869158"/>
            <a:ext cx="1512168" cy="72009"/>
            <a:chOff x="683568" y="4869160"/>
            <a:chExt cx="1152128" cy="0"/>
          </a:xfrm>
        </p:grpSpPr>
        <p:cxnSp>
          <p:nvCxnSpPr>
            <p:cNvPr id="23" name="Прямая соединительная линия 22"/>
            <p:cNvCxnSpPr/>
            <p:nvPr/>
          </p:nvCxnSpPr>
          <p:spPr>
            <a:xfrm>
              <a:off x="683568" y="4869160"/>
              <a:ext cx="1152128" cy="0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Прямая со стрелкой 24"/>
            <p:cNvCxnSpPr/>
            <p:nvPr/>
          </p:nvCxnSpPr>
          <p:spPr>
            <a:xfrm>
              <a:off x="683568" y="4869160"/>
              <a:ext cx="720080" cy="0"/>
            </a:xfrm>
            <a:prstGeom prst="straightConnector1">
              <a:avLst/>
            </a:prstGeom>
            <a:ln w="2857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4" name="Прямая со стрелкой 33"/>
          <p:cNvCxnSpPr/>
          <p:nvPr/>
        </p:nvCxnSpPr>
        <p:spPr>
          <a:xfrm>
            <a:off x="2123728" y="4077072"/>
            <a:ext cx="1512168" cy="792088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 стрелкой 35"/>
          <p:cNvCxnSpPr/>
          <p:nvPr/>
        </p:nvCxnSpPr>
        <p:spPr>
          <a:xfrm flipV="1">
            <a:off x="2123728" y="4149080"/>
            <a:ext cx="1512168" cy="792088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2843808" y="4077072"/>
            <a:ext cx="2904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F</a:t>
            </a:r>
            <a:endParaRPr lang="ru-RU" b="1" dirty="0"/>
          </a:p>
        </p:txBody>
      </p:sp>
      <p:cxnSp>
        <p:nvCxnSpPr>
          <p:cNvPr id="43" name="Прямая со стрелкой 42"/>
          <p:cNvCxnSpPr/>
          <p:nvPr/>
        </p:nvCxnSpPr>
        <p:spPr>
          <a:xfrm>
            <a:off x="4860032" y="4509120"/>
            <a:ext cx="3960440" cy="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Прямая со стрелкой 46"/>
          <p:cNvCxnSpPr/>
          <p:nvPr/>
        </p:nvCxnSpPr>
        <p:spPr>
          <a:xfrm>
            <a:off x="4860032" y="4509120"/>
            <a:ext cx="648072" cy="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Прямая соединительная линия 48"/>
          <p:cNvCxnSpPr/>
          <p:nvPr/>
        </p:nvCxnSpPr>
        <p:spPr>
          <a:xfrm>
            <a:off x="4860032" y="4077072"/>
            <a:ext cx="136815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Прямая со стрелкой 52"/>
          <p:cNvCxnSpPr/>
          <p:nvPr/>
        </p:nvCxnSpPr>
        <p:spPr>
          <a:xfrm>
            <a:off x="4860032" y="4077072"/>
            <a:ext cx="648072" cy="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Прямая со стрелкой 54"/>
          <p:cNvCxnSpPr/>
          <p:nvPr/>
        </p:nvCxnSpPr>
        <p:spPr>
          <a:xfrm>
            <a:off x="4932040" y="4941168"/>
            <a:ext cx="576064" cy="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Прямая со стрелкой 64"/>
          <p:cNvCxnSpPr/>
          <p:nvPr/>
        </p:nvCxnSpPr>
        <p:spPr>
          <a:xfrm>
            <a:off x="6228184" y="4077072"/>
            <a:ext cx="2592288" cy="576064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Прямая со стрелкой 69"/>
          <p:cNvCxnSpPr/>
          <p:nvPr/>
        </p:nvCxnSpPr>
        <p:spPr>
          <a:xfrm flipV="1">
            <a:off x="6228184" y="4365104"/>
            <a:ext cx="2592288" cy="576064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Прямая со стрелкой 73"/>
          <p:cNvCxnSpPr/>
          <p:nvPr/>
        </p:nvCxnSpPr>
        <p:spPr>
          <a:xfrm>
            <a:off x="2123728" y="3573016"/>
            <a:ext cx="0" cy="1800200"/>
          </a:xfrm>
          <a:prstGeom prst="straightConnector1">
            <a:avLst/>
          </a:prstGeom>
          <a:ln w="5715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Прямая соединительная линия 78"/>
          <p:cNvCxnSpPr/>
          <p:nvPr/>
        </p:nvCxnSpPr>
        <p:spPr>
          <a:xfrm>
            <a:off x="4932040" y="4941168"/>
            <a:ext cx="1296144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Прямая со стрелкой 83"/>
          <p:cNvCxnSpPr/>
          <p:nvPr/>
        </p:nvCxnSpPr>
        <p:spPr>
          <a:xfrm>
            <a:off x="6228184" y="3573016"/>
            <a:ext cx="0" cy="1800200"/>
          </a:xfrm>
          <a:prstGeom prst="straightConnector1">
            <a:avLst/>
          </a:prstGeom>
          <a:ln w="5715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TextBox 86"/>
          <p:cNvSpPr txBox="1"/>
          <p:nvPr/>
        </p:nvSpPr>
        <p:spPr>
          <a:xfrm>
            <a:off x="8100392" y="4149080"/>
            <a:ext cx="2904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F</a:t>
            </a:r>
            <a:endParaRPr lang="ru-RU" b="1" dirty="0"/>
          </a:p>
        </p:txBody>
      </p:sp>
      <p:sp>
        <p:nvSpPr>
          <p:cNvPr id="33" name="TextBox 32"/>
          <p:cNvSpPr txBox="1"/>
          <p:nvPr/>
        </p:nvSpPr>
        <p:spPr>
          <a:xfrm>
            <a:off x="1691680" y="1196752"/>
            <a:ext cx="3882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А)</a:t>
            </a:r>
            <a:endParaRPr lang="ru-RU" dirty="0"/>
          </a:p>
        </p:txBody>
      </p:sp>
      <p:sp>
        <p:nvSpPr>
          <p:cNvPr id="35" name="TextBox 34"/>
          <p:cNvSpPr txBox="1"/>
          <p:nvPr/>
        </p:nvSpPr>
        <p:spPr>
          <a:xfrm>
            <a:off x="8172400" y="1268760"/>
            <a:ext cx="3802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В)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chemeClr val="tx2"/>
                </a:solidFill>
              </a:rPr>
              <a:t>Тема урока:</a:t>
            </a:r>
            <a:br>
              <a:rPr lang="ru-RU" b="1" dirty="0" smtClean="0">
                <a:solidFill>
                  <a:schemeClr val="tx2"/>
                </a:solidFill>
              </a:rPr>
            </a:br>
            <a:r>
              <a:rPr lang="ru-RU" b="1" dirty="0" smtClean="0">
                <a:solidFill>
                  <a:schemeClr val="tx2"/>
                </a:solidFill>
              </a:rPr>
              <a:t> «Построение изображений, полученных с помощью  линз»</a:t>
            </a:r>
            <a:endParaRPr lang="ru-RU" b="1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Построение изображений, полученных с помощью линз</a:t>
            </a:r>
            <a:endParaRPr lang="ru-RU" dirty="0"/>
          </a:p>
        </p:txBody>
      </p:sp>
      <p:grpSp>
        <p:nvGrpSpPr>
          <p:cNvPr id="49" name="Группа 48"/>
          <p:cNvGrpSpPr/>
          <p:nvPr/>
        </p:nvGrpSpPr>
        <p:grpSpPr>
          <a:xfrm>
            <a:off x="1835696" y="2636912"/>
            <a:ext cx="1872208" cy="1656184"/>
            <a:chOff x="1835696" y="2636912"/>
            <a:chExt cx="1872208" cy="1656184"/>
          </a:xfrm>
        </p:grpSpPr>
        <p:sp>
          <p:nvSpPr>
            <p:cNvPr id="17" name="Прямоугольник 16"/>
            <p:cNvSpPr/>
            <p:nvPr/>
          </p:nvSpPr>
          <p:spPr>
            <a:xfrm>
              <a:off x="1835696" y="2636912"/>
              <a:ext cx="1872208" cy="1656184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noFill/>
              </a:endParaRPr>
            </a:p>
          </p:txBody>
        </p:sp>
        <p:grpSp>
          <p:nvGrpSpPr>
            <p:cNvPr id="16" name="Группа 15"/>
            <p:cNvGrpSpPr/>
            <p:nvPr/>
          </p:nvGrpSpPr>
          <p:grpSpPr>
            <a:xfrm>
              <a:off x="1907704" y="2636912"/>
              <a:ext cx="1800200" cy="1656184"/>
              <a:chOff x="1187624" y="2564904"/>
              <a:chExt cx="1296144" cy="1656184"/>
            </a:xfrm>
          </p:grpSpPr>
          <p:cxnSp>
            <p:nvCxnSpPr>
              <p:cNvPr id="9" name="Прямая со стрелкой 8"/>
              <p:cNvCxnSpPr/>
              <p:nvPr/>
            </p:nvCxnSpPr>
            <p:spPr>
              <a:xfrm>
                <a:off x="1187624" y="2564904"/>
                <a:ext cx="1296144" cy="0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" name="Прямая со стрелкой 10"/>
              <p:cNvCxnSpPr/>
              <p:nvPr/>
            </p:nvCxnSpPr>
            <p:spPr>
              <a:xfrm>
                <a:off x="1187624" y="2996952"/>
                <a:ext cx="1296144" cy="0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Прямая со стрелкой 12"/>
              <p:cNvCxnSpPr/>
              <p:nvPr/>
            </p:nvCxnSpPr>
            <p:spPr>
              <a:xfrm>
                <a:off x="1187624" y="3717032"/>
                <a:ext cx="1296144" cy="0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Прямая со стрелкой 14"/>
              <p:cNvCxnSpPr/>
              <p:nvPr/>
            </p:nvCxnSpPr>
            <p:spPr>
              <a:xfrm>
                <a:off x="1187624" y="4221088"/>
                <a:ext cx="1296144" cy="0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67" name="Группа 66"/>
          <p:cNvGrpSpPr/>
          <p:nvPr/>
        </p:nvGrpSpPr>
        <p:grpSpPr>
          <a:xfrm>
            <a:off x="3707904" y="2348880"/>
            <a:ext cx="2736304" cy="2088232"/>
            <a:chOff x="3707904" y="2348880"/>
            <a:chExt cx="2736304" cy="2088232"/>
          </a:xfrm>
        </p:grpSpPr>
        <p:sp>
          <p:nvSpPr>
            <p:cNvPr id="36" name="Равнобедренный треугольник 35"/>
            <p:cNvSpPr/>
            <p:nvPr/>
          </p:nvSpPr>
          <p:spPr>
            <a:xfrm rot="16200000">
              <a:off x="4644008" y="2636912"/>
              <a:ext cx="2088232" cy="1512168"/>
            </a:xfrm>
            <a:prstGeom prst="triangle">
              <a:avLst>
                <a:gd name="adj" fmla="val 48523"/>
              </a:avLst>
            </a:prstGeom>
            <a:solidFill>
              <a:schemeClr val="accent1">
                <a:lumMod val="40000"/>
                <a:lumOff val="6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26" name="Равнобедренный треугольник 25"/>
            <p:cNvSpPr/>
            <p:nvPr/>
          </p:nvSpPr>
          <p:spPr>
            <a:xfrm rot="5400000">
              <a:off x="3491880" y="2852936"/>
              <a:ext cx="1656184" cy="1224136"/>
            </a:xfrm>
            <a:prstGeom prst="triangle">
              <a:avLst>
                <a:gd name="adj" fmla="val 49358"/>
              </a:avLst>
            </a:prstGeom>
            <a:solidFill>
              <a:schemeClr val="accent1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cxnSp>
          <p:nvCxnSpPr>
            <p:cNvPr id="21" name="Прямая со стрелкой 20"/>
            <p:cNvCxnSpPr/>
            <p:nvPr/>
          </p:nvCxnSpPr>
          <p:spPr>
            <a:xfrm>
              <a:off x="3707904" y="3068960"/>
              <a:ext cx="2736304" cy="792088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Прямая со стрелкой 22"/>
            <p:cNvCxnSpPr/>
            <p:nvPr/>
          </p:nvCxnSpPr>
          <p:spPr>
            <a:xfrm flipV="1">
              <a:off x="3707904" y="2996952"/>
              <a:ext cx="2736304" cy="792088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Прямая со стрелкой 24"/>
            <p:cNvCxnSpPr>
              <a:stCxn id="26" idx="4"/>
              <a:endCxn id="36" idx="4"/>
            </p:cNvCxnSpPr>
            <p:nvPr/>
          </p:nvCxnSpPr>
          <p:spPr>
            <a:xfrm flipV="1">
              <a:off x="3707904" y="2348880"/>
              <a:ext cx="2736304" cy="1944216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Прямая со стрелкой 47"/>
            <p:cNvCxnSpPr>
              <a:stCxn id="26" idx="2"/>
              <a:endCxn id="36" idx="2"/>
            </p:cNvCxnSpPr>
            <p:nvPr/>
          </p:nvCxnSpPr>
          <p:spPr>
            <a:xfrm>
              <a:off x="3707904" y="2636912"/>
              <a:ext cx="2736304" cy="180020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5" name="Прямая со стрелкой 4"/>
          <p:cNvCxnSpPr/>
          <p:nvPr/>
        </p:nvCxnSpPr>
        <p:spPr>
          <a:xfrm>
            <a:off x="3707904" y="1988840"/>
            <a:ext cx="0" cy="3168352"/>
          </a:xfrm>
          <a:prstGeom prst="straightConnector1">
            <a:avLst/>
          </a:prstGeom>
          <a:ln w="3810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>
            <a:off x="539552" y="3429000"/>
            <a:ext cx="7848872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4788024" y="2996952"/>
            <a:ext cx="2160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F</a:t>
            </a:r>
            <a:endParaRPr lang="ru-RU" b="1" dirty="0"/>
          </a:p>
        </p:txBody>
      </p:sp>
      <p:sp>
        <p:nvSpPr>
          <p:cNvPr id="43" name="Овал 42"/>
          <p:cNvSpPr/>
          <p:nvPr/>
        </p:nvSpPr>
        <p:spPr>
          <a:xfrm>
            <a:off x="4860032" y="3356992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Группа 88"/>
          <p:cNvGrpSpPr/>
          <p:nvPr/>
        </p:nvGrpSpPr>
        <p:grpSpPr>
          <a:xfrm>
            <a:off x="1763688" y="1556792"/>
            <a:ext cx="3744416" cy="3744416"/>
            <a:chOff x="1763688" y="1556792"/>
            <a:chExt cx="3744416" cy="3744416"/>
          </a:xfrm>
        </p:grpSpPr>
        <p:grpSp>
          <p:nvGrpSpPr>
            <p:cNvPr id="88" name="Группа 87"/>
            <p:cNvGrpSpPr/>
            <p:nvPr/>
          </p:nvGrpSpPr>
          <p:grpSpPr>
            <a:xfrm>
              <a:off x="1763688" y="1556792"/>
              <a:ext cx="3744416" cy="3744416"/>
              <a:chOff x="1763688" y="1556792"/>
              <a:chExt cx="3744416" cy="3744416"/>
            </a:xfrm>
          </p:grpSpPr>
          <p:sp>
            <p:nvSpPr>
              <p:cNvPr id="36" name="Равнобедренный треугольник 35"/>
              <p:cNvSpPr/>
              <p:nvPr/>
            </p:nvSpPr>
            <p:spPr>
              <a:xfrm rot="16200000">
                <a:off x="1979712" y="1844824"/>
                <a:ext cx="3744416" cy="3168352"/>
              </a:xfrm>
              <a:prstGeom prst="triangle">
                <a:avLst>
                  <a:gd name="adj" fmla="val 50550"/>
                </a:avLst>
              </a:prstGeom>
              <a:solidFill>
                <a:schemeClr val="accent1">
                  <a:lumMod val="40000"/>
                  <a:lumOff val="60000"/>
                </a:scheme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dirty="0"/>
              </a:p>
            </p:txBody>
          </p:sp>
          <p:grpSp>
            <p:nvGrpSpPr>
              <p:cNvPr id="3" name="Группа 48"/>
              <p:cNvGrpSpPr/>
              <p:nvPr/>
            </p:nvGrpSpPr>
            <p:grpSpPr>
              <a:xfrm>
                <a:off x="1763688" y="2564904"/>
                <a:ext cx="1944216" cy="1728192"/>
                <a:chOff x="1763688" y="2564904"/>
                <a:chExt cx="1944216" cy="1728192"/>
              </a:xfrm>
            </p:grpSpPr>
            <p:sp>
              <p:nvSpPr>
                <p:cNvPr id="17" name="Прямоугольник 16"/>
                <p:cNvSpPr/>
                <p:nvPr/>
              </p:nvSpPr>
              <p:spPr>
                <a:xfrm>
                  <a:off x="1763688" y="2564904"/>
                  <a:ext cx="1872208" cy="1728192"/>
                </a:xfrm>
                <a:prstGeom prst="rect">
                  <a:avLst/>
                </a:prstGeom>
                <a:solidFill>
                  <a:schemeClr val="accent1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 dirty="0">
                    <a:noFill/>
                  </a:endParaRPr>
                </a:p>
              </p:txBody>
            </p:sp>
            <p:grpSp>
              <p:nvGrpSpPr>
                <p:cNvPr id="4" name="Группа 15"/>
                <p:cNvGrpSpPr/>
                <p:nvPr/>
              </p:nvGrpSpPr>
              <p:grpSpPr>
                <a:xfrm>
                  <a:off x="1907704" y="2564904"/>
                  <a:ext cx="1800200" cy="1728192"/>
                  <a:chOff x="1187624" y="2492896"/>
                  <a:chExt cx="1296144" cy="1728192"/>
                </a:xfrm>
              </p:grpSpPr>
              <p:cxnSp>
                <p:nvCxnSpPr>
                  <p:cNvPr id="9" name="Прямая со стрелкой 8"/>
                  <p:cNvCxnSpPr/>
                  <p:nvPr/>
                </p:nvCxnSpPr>
                <p:spPr>
                  <a:xfrm>
                    <a:off x="1187624" y="2492896"/>
                    <a:ext cx="1296144" cy="0"/>
                  </a:xfrm>
                  <a:prstGeom prst="straightConnector1">
                    <a:avLst/>
                  </a:prstGeom>
                  <a:ln w="28575">
                    <a:solidFill>
                      <a:schemeClr val="tx1"/>
                    </a:solidFill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" name="Прямая со стрелкой 10"/>
                  <p:cNvCxnSpPr/>
                  <p:nvPr/>
                </p:nvCxnSpPr>
                <p:spPr>
                  <a:xfrm>
                    <a:off x="1187624" y="2996952"/>
                    <a:ext cx="1296144" cy="0"/>
                  </a:xfrm>
                  <a:prstGeom prst="straightConnector1">
                    <a:avLst/>
                  </a:prstGeom>
                  <a:ln w="28575">
                    <a:solidFill>
                      <a:schemeClr val="tx1"/>
                    </a:solidFill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" name="Прямая со стрелкой 12"/>
                  <p:cNvCxnSpPr/>
                  <p:nvPr/>
                </p:nvCxnSpPr>
                <p:spPr>
                  <a:xfrm>
                    <a:off x="1187624" y="3717032"/>
                    <a:ext cx="1296144" cy="0"/>
                  </a:xfrm>
                  <a:prstGeom prst="straightConnector1">
                    <a:avLst/>
                  </a:prstGeom>
                  <a:ln w="28575">
                    <a:solidFill>
                      <a:schemeClr val="tx1"/>
                    </a:solidFill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" name="Прямая со стрелкой 14"/>
                  <p:cNvCxnSpPr/>
                  <p:nvPr/>
                </p:nvCxnSpPr>
                <p:spPr>
                  <a:xfrm>
                    <a:off x="1187624" y="4221088"/>
                    <a:ext cx="1296144" cy="0"/>
                  </a:xfrm>
                  <a:prstGeom prst="straightConnector1">
                    <a:avLst/>
                  </a:prstGeom>
                  <a:ln w="28575">
                    <a:solidFill>
                      <a:schemeClr val="tx1"/>
                    </a:solidFill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cxnSp>
            <p:nvCxnSpPr>
              <p:cNvPr id="21" name="Прямая со стрелкой 20"/>
              <p:cNvCxnSpPr/>
              <p:nvPr/>
            </p:nvCxnSpPr>
            <p:spPr>
              <a:xfrm flipV="1">
                <a:off x="3707904" y="2132856"/>
                <a:ext cx="1728192" cy="936104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Прямая со стрелкой 22"/>
              <p:cNvCxnSpPr/>
              <p:nvPr/>
            </p:nvCxnSpPr>
            <p:spPr>
              <a:xfrm>
                <a:off x="3707904" y="3789040"/>
                <a:ext cx="1800200" cy="1080120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Прямая со стрелкой 24"/>
              <p:cNvCxnSpPr>
                <a:endCxn id="36" idx="2"/>
              </p:cNvCxnSpPr>
              <p:nvPr/>
            </p:nvCxnSpPr>
            <p:spPr>
              <a:xfrm>
                <a:off x="3491880" y="4149080"/>
                <a:ext cx="1944216" cy="1152128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Прямая со стрелкой 47"/>
              <p:cNvCxnSpPr/>
              <p:nvPr/>
            </p:nvCxnSpPr>
            <p:spPr>
              <a:xfrm flipV="1">
                <a:off x="3707904" y="1700808"/>
                <a:ext cx="1512168" cy="864096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75" name="Прямая соединительная линия 74"/>
            <p:cNvCxnSpPr>
              <a:endCxn id="36" idx="0"/>
            </p:cNvCxnSpPr>
            <p:nvPr/>
          </p:nvCxnSpPr>
          <p:spPr>
            <a:xfrm flipH="1">
              <a:off x="2267744" y="2564904"/>
              <a:ext cx="1440160" cy="843502"/>
            </a:xfrm>
            <a:prstGeom prst="line">
              <a:avLst/>
            </a:prstGeom>
            <a:ln w="2857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Прямая соединительная линия 76"/>
            <p:cNvCxnSpPr>
              <a:stCxn id="36" idx="0"/>
            </p:cNvCxnSpPr>
            <p:nvPr/>
          </p:nvCxnSpPr>
          <p:spPr>
            <a:xfrm>
              <a:off x="2267744" y="3408406"/>
              <a:ext cx="1368152" cy="812682"/>
            </a:xfrm>
            <a:prstGeom prst="line">
              <a:avLst/>
            </a:prstGeom>
            <a:ln w="2857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Построение изображений, полученных с помощью линз</a:t>
            </a:r>
            <a:endParaRPr lang="ru-RU" dirty="0"/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539552" y="3429000"/>
            <a:ext cx="7848872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1979712" y="3068960"/>
            <a:ext cx="2160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F</a:t>
            </a:r>
            <a:endParaRPr lang="ru-RU" b="1" dirty="0"/>
          </a:p>
        </p:txBody>
      </p:sp>
      <p:sp>
        <p:nvSpPr>
          <p:cNvPr id="43" name="Овал 42"/>
          <p:cNvSpPr/>
          <p:nvPr/>
        </p:nvSpPr>
        <p:spPr>
          <a:xfrm>
            <a:off x="2267744" y="3356992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grpSp>
        <p:nvGrpSpPr>
          <p:cNvPr id="35" name="Группа 34"/>
          <p:cNvGrpSpPr/>
          <p:nvPr/>
        </p:nvGrpSpPr>
        <p:grpSpPr>
          <a:xfrm>
            <a:off x="3563888" y="1484784"/>
            <a:ext cx="288032" cy="3960440"/>
            <a:chOff x="3563888" y="1484784"/>
            <a:chExt cx="288032" cy="3960440"/>
          </a:xfrm>
        </p:grpSpPr>
        <p:cxnSp>
          <p:nvCxnSpPr>
            <p:cNvPr id="24" name="Прямая соединительная линия 23"/>
            <p:cNvCxnSpPr/>
            <p:nvPr/>
          </p:nvCxnSpPr>
          <p:spPr>
            <a:xfrm>
              <a:off x="3707904" y="1700808"/>
              <a:ext cx="0" cy="3528392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Прямая соединительная линия 27"/>
            <p:cNvCxnSpPr/>
            <p:nvPr/>
          </p:nvCxnSpPr>
          <p:spPr>
            <a:xfrm flipH="1" flipV="1">
              <a:off x="3563888" y="1484784"/>
              <a:ext cx="144016" cy="216024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Прямая соединительная линия 29"/>
            <p:cNvCxnSpPr/>
            <p:nvPr/>
          </p:nvCxnSpPr>
          <p:spPr>
            <a:xfrm flipV="1">
              <a:off x="3707904" y="1484784"/>
              <a:ext cx="144016" cy="216024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Прямая соединительная линия 31"/>
            <p:cNvCxnSpPr/>
            <p:nvPr/>
          </p:nvCxnSpPr>
          <p:spPr>
            <a:xfrm flipH="1">
              <a:off x="3563888" y="5229200"/>
              <a:ext cx="144016" cy="216024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Прямая соединительная линия 33"/>
            <p:cNvCxnSpPr/>
            <p:nvPr/>
          </p:nvCxnSpPr>
          <p:spPr>
            <a:xfrm>
              <a:off x="3707904" y="5229200"/>
              <a:ext cx="144016" cy="216024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/>
      <p:bldP spid="4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61" name="Прямая соединительная линия 260"/>
          <p:cNvCxnSpPr/>
          <p:nvPr/>
        </p:nvCxnSpPr>
        <p:spPr>
          <a:xfrm>
            <a:off x="2051720" y="2564904"/>
            <a:ext cx="4896544" cy="2592288"/>
          </a:xfrm>
          <a:prstGeom prst="lin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69" name="Прямая соединительная линия 68"/>
          <p:cNvCxnSpPr/>
          <p:nvPr/>
        </p:nvCxnSpPr>
        <p:spPr>
          <a:xfrm>
            <a:off x="1403648" y="3789040"/>
            <a:ext cx="5904656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Прямая со стрелкой 67"/>
          <p:cNvCxnSpPr/>
          <p:nvPr/>
        </p:nvCxnSpPr>
        <p:spPr>
          <a:xfrm>
            <a:off x="4355976" y="2060848"/>
            <a:ext cx="0" cy="367240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70" name="Овал 69"/>
          <p:cNvSpPr/>
          <p:nvPr/>
        </p:nvSpPr>
        <p:spPr>
          <a:xfrm>
            <a:off x="4283968" y="3717032"/>
            <a:ext cx="144016" cy="144016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cxnSp>
        <p:nvCxnSpPr>
          <p:cNvPr id="74" name="Прямая соединительная линия 73"/>
          <p:cNvCxnSpPr/>
          <p:nvPr/>
        </p:nvCxnSpPr>
        <p:spPr>
          <a:xfrm>
            <a:off x="3491880" y="3717032"/>
            <a:ext cx="0" cy="144016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7" name="Прямая соединительная линия 76"/>
          <p:cNvCxnSpPr/>
          <p:nvPr/>
        </p:nvCxnSpPr>
        <p:spPr>
          <a:xfrm>
            <a:off x="2627784" y="3717032"/>
            <a:ext cx="0" cy="144016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80" name="Прямая соединительная линия 79"/>
          <p:cNvCxnSpPr/>
          <p:nvPr/>
        </p:nvCxnSpPr>
        <p:spPr>
          <a:xfrm>
            <a:off x="5220072" y="3717032"/>
            <a:ext cx="0" cy="144016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85" name="Прямая соединительная линия 84"/>
          <p:cNvCxnSpPr/>
          <p:nvPr/>
        </p:nvCxnSpPr>
        <p:spPr>
          <a:xfrm>
            <a:off x="6084168" y="3717032"/>
            <a:ext cx="0" cy="144016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87" name="Овальная выноска 86"/>
          <p:cNvSpPr/>
          <p:nvPr/>
        </p:nvSpPr>
        <p:spPr>
          <a:xfrm>
            <a:off x="6732240" y="2204864"/>
            <a:ext cx="1944216" cy="1368152"/>
          </a:xfrm>
          <a:prstGeom prst="wedgeEllipseCallout">
            <a:avLst>
              <a:gd name="adj1" fmla="val -46567"/>
              <a:gd name="adj2" fmla="val 65102"/>
            </a:avLst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Главная оптическая ось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91" name="Овальная выноска 90"/>
          <p:cNvSpPr/>
          <p:nvPr/>
        </p:nvSpPr>
        <p:spPr>
          <a:xfrm>
            <a:off x="5652120" y="1628800"/>
            <a:ext cx="1296144" cy="1008112"/>
          </a:xfrm>
          <a:prstGeom prst="wedgeEllipseCallout">
            <a:avLst>
              <a:gd name="adj1" fmla="val -82478"/>
              <a:gd name="adj2" fmla="val 164418"/>
            </a:avLst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Фокус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93" name="Овальная выноска 92"/>
          <p:cNvSpPr/>
          <p:nvPr/>
        </p:nvSpPr>
        <p:spPr>
          <a:xfrm>
            <a:off x="2382429" y="397332"/>
            <a:ext cx="2400156" cy="1083447"/>
          </a:xfrm>
          <a:prstGeom prst="wedgeEllipseCallout">
            <a:avLst>
              <a:gd name="adj1" fmla="val 31732"/>
              <a:gd name="adj2" fmla="val 127290"/>
            </a:avLst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Собирающая линза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147" name="Овальная выноска 146"/>
          <p:cNvSpPr/>
          <p:nvPr/>
        </p:nvSpPr>
        <p:spPr>
          <a:xfrm>
            <a:off x="744907" y="4125524"/>
            <a:ext cx="1512168" cy="1152128"/>
          </a:xfrm>
          <a:prstGeom prst="wedgeEllipseCallout">
            <a:avLst>
              <a:gd name="adj1" fmla="val 129735"/>
              <a:gd name="adj2" fmla="val -73464"/>
            </a:avLst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Фокус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148" name="Овальная выноска 147"/>
          <p:cNvSpPr/>
          <p:nvPr/>
        </p:nvSpPr>
        <p:spPr>
          <a:xfrm>
            <a:off x="179512" y="1916832"/>
            <a:ext cx="1584176" cy="1296144"/>
          </a:xfrm>
          <a:prstGeom prst="wedgeEllipseCallout">
            <a:avLst>
              <a:gd name="adj1" fmla="val 102320"/>
              <a:gd name="adj2" fmla="val 91895"/>
            </a:avLst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Двойной фокус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149" name="Овальная выноска 148"/>
          <p:cNvSpPr/>
          <p:nvPr/>
        </p:nvSpPr>
        <p:spPr>
          <a:xfrm>
            <a:off x="7164288" y="4221088"/>
            <a:ext cx="1584176" cy="1296144"/>
          </a:xfrm>
          <a:prstGeom prst="wedgeEllipseCallout">
            <a:avLst>
              <a:gd name="adj1" fmla="val -116882"/>
              <a:gd name="adj2" fmla="val -81115"/>
            </a:avLst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Двойной фокус</a:t>
            </a:r>
            <a:endParaRPr lang="ru-RU" b="1" dirty="0">
              <a:solidFill>
                <a:schemeClr val="tx1"/>
              </a:solidFill>
            </a:endParaRPr>
          </a:p>
        </p:txBody>
      </p:sp>
      <p:grpSp>
        <p:nvGrpSpPr>
          <p:cNvPr id="259" name="Группа 258"/>
          <p:cNvGrpSpPr/>
          <p:nvPr/>
        </p:nvGrpSpPr>
        <p:grpSpPr>
          <a:xfrm>
            <a:off x="467544" y="548680"/>
            <a:ext cx="8229600" cy="5616624"/>
            <a:chOff x="467544" y="548680"/>
            <a:chExt cx="8229600" cy="5616624"/>
          </a:xfrm>
        </p:grpSpPr>
        <p:grpSp>
          <p:nvGrpSpPr>
            <p:cNvPr id="146" name="Группа 145"/>
            <p:cNvGrpSpPr/>
            <p:nvPr/>
          </p:nvGrpSpPr>
          <p:grpSpPr>
            <a:xfrm>
              <a:off x="467544" y="1628800"/>
              <a:ext cx="8229600" cy="4536504"/>
              <a:chOff x="467544" y="1628800"/>
              <a:chExt cx="8229600" cy="4536504"/>
            </a:xfrm>
          </p:grpSpPr>
          <p:cxnSp>
            <p:nvCxnSpPr>
              <p:cNvPr id="21" name="Прямая соединительная линия 20"/>
              <p:cNvCxnSpPr/>
              <p:nvPr/>
            </p:nvCxnSpPr>
            <p:spPr bwMode="black">
              <a:xfrm>
                <a:off x="467544" y="1844824"/>
                <a:ext cx="8208912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Прямая соединительная линия 22"/>
              <p:cNvCxnSpPr/>
              <p:nvPr/>
            </p:nvCxnSpPr>
            <p:spPr>
              <a:xfrm>
                <a:off x="467544" y="2060848"/>
                <a:ext cx="8208912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Прямая соединительная линия 24"/>
              <p:cNvCxnSpPr/>
              <p:nvPr/>
            </p:nvCxnSpPr>
            <p:spPr>
              <a:xfrm>
                <a:off x="467544" y="1628800"/>
                <a:ext cx="8208912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Прямая соединительная линия 26"/>
              <p:cNvCxnSpPr/>
              <p:nvPr/>
            </p:nvCxnSpPr>
            <p:spPr>
              <a:xfrm>
                <a:off x="467544" y="2276872"/>
                <a:ext cx="8208912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Прямая соединительная линия 28"/>
              <p:cNvCxnSpPr/>
              <p:nvPr/>
            </p:nvCxnSpPr>
            <p:spPr>
              <a:xfrm>
                <a:off x="467544" y="2492896"/>
                <a:ext cx="8208912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Прямая соединительная линия 30"/>
              <p:cNvCxnSpPr/>
              <p:nvPr/>
            </p:nvCxnSpPr>
            <p:spPr>
              <a:xfrm>
                <a:off x="467544" y="2708920"/>
                <a:ext cx="8208912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Прямая соединительная линия 32"/>
              <p:cNvCxnSpPr/>
              <p:nvPr/>
            </p:nvCxnSpPr>
            <p:spPr>
              <a:xfrm>
                <a:off x="467544" y="2924944"/>
                <a:ext cx="8208912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Прямая соединительная линия 35"/>
              <p:cNvCxnSpPr/>
              <p:nvPr/>
            </p:nvCxnSpPr>
            <p:spPr>
              <a:xfrm>
                <a:off x="467544" y="3140968"/>
                <a:ext cx="8208912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Прямая соединительная линия 37"/>
              <p:cNvCxnSpPr/>
              <p:nvPr/>
            </p:nvCxnSpPr>
            <p:spPr>
              <a:xfrm>
                <a:off x="467544" y="3356992"/>
                <a:ext cx="8208912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" name="Прямая соединительная линия 39"/>
              <p:cNvCxnSpPr/>
              <p:nvPr/>
            </p:nvCxnSpPr>
            <p:spPr>
              <a:xfrm>
                <a:off x="467544" y="3573016"/>
                <a:ext cx="8208912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5" name="Прямая соединительная линия 74"/>
              <p:cNvCxnSpPr/>
              <p:nvPr/>
            </p:nvCxnSpPr>
            <p:spPr>
              <a:xfrm>
                <a:off x="467544" y="6165304"/>
                <a:ext cx="8208912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4" name="Прямая соединительная линия 103"/>
              <p:cNvCxnSpPr/>
              <p:nvPr/>
            </p:nvCxnSpPr>
            <p:spPr>
              <a:xfrm>
                <a:off x="467544" y="3789040"/>
                <a:ext cx="822960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7" name="Прямая соединительная линия 106"/>
              <p:cNvCxnSpPr/>
              <p:nvPr/>
            </p:nvCxnSpPr>
            <p:spPr>
              <a:xfrm>
                <a:off x="467544" y="4005064"/>
                <a:ext cx="8208912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9" name="Прямая соединительная линия 108"/>
              <p:cNvCxnSpPr/>
              <p:nvPr/>
            </p:nvCxnSpPr>
            <p:spPr>
              <a:xfrm>
                <a:off x="467544" y="4221088"/>
                <a:ext cx="8208912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1" name="Прямая соединительная линия 110"/>
              <p:cNvCxnSpPr/>
              <p:nvPr/>
            </p:nvCxnSpPr>
            <p:spPr>
              <a:xfrm>
                <a:off x="467544" y="4437112"/>
                <a:ext cx="8208912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3" name="Прямая соединительная линия 112"/>
              <p:cNvCxnSpPr/>
              <p:nvPr/>
            </p:nvCxnSpPr>
            <p:spPr>
              <a:xfrm>
                <a:off x="467544" y="4653136"/>
                <a:ext cx="8208912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5" name="Прямая соединительная линия 114"/>
              <p:cNvCxnSpPr/>
              <p:nvPr/>
            </p:nvCxnSpPr>
            <p:spPr>
              <a:xfrm>
                <a:off x="467544" y="4869160"/>
                <a:ext cx="8208912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7" name="Прямая соединительная линия 116"/>
              <p:cNvCxnSpPr/>
              <p:nvPr/>
            </p:nvCxnSpPr>
            <p:spPr>
              <a:xfrm>
                <a:off x="467544" y="5085184"/>
                <a:ext cx="8208912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9" name="Прямая соединительная линия 118"/>
              <p:cNvCxnSpPr/>
              <p:nvPr/>
            </p:nvCxnSpPr>
            <p:spPr>
              <a:xfrm>
                <a:off x="467544" y="5301208"/>
                <a:ext cx="8208912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1" name="Прямая соединительная линия 120"/>
              <p:cNvCxnSpPr/>
              <p:nvPr/>
            </p:nvCxnSpPr>
            <p:spPr>
              <a:xfrm>
                <a:off x="467544" y="5517232"/>
                <a:ext cx="8208912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4" name="Прямая соединительная линия 123"/>
              <p:cNvCxnSpPr/>
              <p:nvPr/>
            </p:nvCxnSpPr>
            <p:spPr>
              <a:xfrm>
                <a:off x="467544" y="5733256"/>
                <a:ext cx="8208912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6" name="Прямая соединительная линия 125"/>
              <p:cNvCxnSpPr/>
              <p:nvPr/>
            </p:nvCxnSpPr>
            <p:spPr>
              <a:xfrm>
                <a:off x="467544" y="5949280"/>
                <a:ext cx="8208912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52" name="Прямая соединительная линия 151"/>
            <p:cNvCxnSpPr/>
            <p:nvPr/>
          </p:nvCxnSpPr>
          <p:spPr>
            <a:xfrm>
              <a:off x="467544" y="1412776"/>
              <a:ext cx="8208912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4" name="Прямая соединительная линия 163"/>
            <p:cNvCxnSpPr/>
            <p:nvPr/>
          </p:nvCxnSpPr>
          <p:spPr>
            <a:xfrm>
              <a:off x="467544" y="1196752"/>
              <a:ext cx="8208912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8" name="Прямая соединительная линия 167"/>
            <p:cNvCxnSpPr/>
            <p:nvPr/>
          </p:nvCxnSpPr>
          <p:spPr>
            <a:xfrm>
              <a:off x="467544" y="980728"/>
              <a:ext cx="8208912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Прямая соединительная линия 172"/>
            <p:cNvCxnSpPr/>
            <p:nvPr/>
          </p:nvCxnSpPr>
          <p:spPr>
            <a:xfrm>
              <a:off x="467544" y="764704"/>
              <a:ext cx="8208912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Прямая соединительная линия 176"/>
            <p:cNvCxnSpPr/>
            <p:nvPr/>
          </p:nvCxnSpPr>
          <p:spPr>
            <a:xfrm>
              <a:off x="467544" y="548680"/>
              <a:ext cx="8208912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58" name="Группа 257"/>
          <p:cNvGrpSpPr/>
          <p:nvPr/>
        </p:nvGrpSpPr>
        <p:grpSpPr>
          <a:xfrm>
            <a:off x="467544" y="548680"/>
            <a:ext cx="8208912" cy="5616624"/>
            <a:chOff x="467544" y="548680"/>
            <a:chExt cx="8208912" cy="5616624"/>
          </a:xfrm>
        </p:grpSpPr>
        <p:grpSp>
          <p:nvGrpSpPr>
            <p:cNvPr id="145" name="Группа 144"/>
            <p:cNvGrpSpPr/>
            <p:nvPr/>
          </p:nvGrpSpPr>
          <p:grpSpPr>
            <a:xfrm>
              <a:off x="467544" y="1628800"/>
              <a:ext cx="8208912" cy="4536504"/>
              <a:chOff x="467544" y="1628800"/>
              <a:chExt cx="8208912" cy="4536504"/>
            </a:xfrm>
          </p:grpSpPr>
          <p:grpSp>
            <p:nvGrpSpPr>
              <p:cNvPr id="103" name="Группа 102"/>
              <p:cNvGrpSpPr/>
              <p:nvPr/>
            </p:nvGrpSpPr>
            <p:grpSpPr>
              <a:xfrm>
                <a:off x="467544" y="1628800"/>
                <a:ext cx="5616624" cy="4536504"/>
                <a:chOff x="467544" y="1628800"/>
                <a:chExt cx="5616624" cy="4536504"/>
              </a:xfrm>
            </p:grpSpPr>
            <p:cxnSp>
              <p:nvCxnSpPr>
                <p:cNvPr id="71" name="Прямая соединительная линия 70"/>
                <p:cNvCxnSpPr/>
                <p:nvPr/>
              </p:nvCxnSpPr>
              <p:spPr>
                <a:xfrm>
                  <a:off x="3707904" y="1628800"/>
                  <a:ext cx="0" cy="4536504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101" name="Группа 100"/>
                <p:cNvGrpSpPr/>
                <p:nvPr/>
              </p:nvGrpSpPr>
              <p:grpSpPr>
                <a:xfrm>
                  <a:off x="467544" y="1628800"/>
                  <a:ext cx="3024336" cy="4536504"/>
                  <a:chOff x="467544" y="1628800"/>
                  <a:chExt cx="3024336" cy="4536504"/>
                </a:xfrm>
              </p:grpSpPr>
              <p:cxnSp>
                <p:nvCxnSpPr>
                  <p:cNvPr id="7" name="Прямая соединительная линия 6"/>
                  <p:cNvCxnSpPr/>
                  <p:nvPr/>
                </p:nvCxnSpPr>
                <p:spPr>
                  <a:xfrm>
                    <a:off x="683568" y="1628800"/>
                    <a:ext cx="0" cy="4536504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" name="Прямая соединительная линия 8"/>
                  <p:cNvCxnSpPr/>
                  <p:nvPr/>
                </p:nvCxnSpPr>
                <p:spPr>
                  <a:xfrm>
                    <a:off x="899592" y="1628800"/>
                    <a:ext cx="0" cy="4536504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" name="Прямая соединительная линия 12"/>
                  <p:cNvCxnSpPr/>
                  <p:nvPr/>
                </p:nvCxnSpPr>
                <p:spPr>
                  <a:xfrm>
                    <a:off x="1115616" y="1628800"/>
                    <a:ext cx="0" cy="4536504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" name="Прямая соединительная линия 14"/>
                  <p:cNvCxnSpPr/>
                  <p:nvPr/>
                </p:nvCxnSpPr>
                <p:spPr>
                  <a:xfrm>
                    <a:off x="1331640" y="1628800"/>
                    <a:ext cx="0" cy="4536504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7" name="Прямая соединительная линия 16"/>
                  <p:cNvCxnSpPr/>
                  <p:nvPr/>
                </p:nvCxnSpPr>
                <p:spPr>
                  <a:xfrm>
                    <a:off x="1547664" y="1628800"/>
                    <a:ext cx="0" cy="4536504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" name="Прямая соединительная линия 18"/>
                  <p:cNvCxnSpPr/>
                  <p:nvPr/>
                </p:nvCxnSpPr>
                <p:spPr>
                  <a:xfrm>
                    <a:off x="1763688" y="1628800"/>
                    <a:ext cx="0" cy="4536504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2" name="Прямая соединительная линия 41"/>
                  <p:cNvCxnSpPr/>
                  <p:nvPr/>
                </p:nvCxnSpPr>
                <p:spPr>
                  <a:xfrm>
                    <a:off x="1979712" y="1628800"/>
                    <a:ext cx="0" cy="4536504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4" name="Прямая соединительная линия 43"/>
                  <p:cNvCxnSpPr/>
                  <p:nvPr/>
                </p:nvCxnSpPr>
                <p:spPr>
                  <a:xfrm>
                    <a:off x="2195736" y="1628800"/>
                    <a:ext cx="0" cy="4536504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6" name="Прямая соединительная линия 45"/>
                  <p:cNvCxnSpPr/>
                  <p:nvPr/>
                </p:nvCxnSpPr>
                <p:spPr>
                  <a:xfrm>
                    <a:off x="2411760" y="1628800"/>
                    <a:ext cx="0" cy="4536504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8" name="Прямая соединительная линия 47"/>
                  <p:cNvCxnSpPr/>
                  <p:nvPr/>
                </p:nvCxnSpPr>
                <p:spPr>
                  <a:xfrm>
                    <a:off x="2627784" y="1628800"/>
                    <a:ext cx="0" cy="4536504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5" name="Прямая соединительная линия 54"/>
                  <p:cNvCxnSpPr/>
                  <p:nvPr/>
                </p:nvCxnSpPr>
                <p:spPr>
                  <a:xfrm>
                    <a:off x="2843808" y="1628800"/>
                    <a:ext cx="0" cy="4536504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1" name="Прямая соединительная линия 60"/>
                  <p:cNvCxnSpPr/>
                  <p:nvPr/>
                </p:nvCxnSpPr>
                <p:spPr>
                  <a:xfrm>
                    <a:off x="3059832" y="1628800"/>
                    <a:ext cx="0" cy="4536504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3" name="Прямая соединительная линия 62"/>
                  <p:cNvCxnSpPr/>
                  <p:nvPr/>
                </p:nvCxnSpPr>
                <p:spPr>
                  <a:xfrm>
                    <a:off x="3275856" y="1628800"/>
                    <a:ext cx="0" cy="4536504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7" name="Прямая соединительная линия 66"/>
                  <p:cNvCxnSpPr/>
                  <p:nvPr/>
                </p:nvCxnSpPr>
                <p:spPr>
                  <a:xfrm>
                    <a:off x="3491880" y="1628800"/>
                    <a:ext cx="0" cy="4536504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3" name="Прямая соединительная линия 72"/>
                  <p:cNvCxnSpPr/>
                  <p:nvPr/>
                </p:nvCxnSpPr>
                <p:spPr>
                  <a:xfrm>
                    <a:off x="467544" y="1628800"/>
                    <a:ext cx="0" cy="4536504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82" name="Прямая соединительная линия 81"/>
                <p:cNvCxnSpPr/>
                <p:nvPr/>
              </p:nvCxnSpPr>
              <p:spPr>
                <a:xfrm>
                  <a:off x="3923928" y="1628800"/>
                  <a:ext cx="0" cy="4536504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4" name="Прямая соединительная линия 83"/>
                <p:cNvCxnSpPr/>
                <p:nvPr/>
              </p:nvCxnSpPr>
              <p:spPr>
                <a:xfrm>
                  <a:off x="4139952" y="1628800"/>
                  <a:ext cx="0" cy="4536504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6" name="Прямая соединительная линия 85"/>
                <p:cNvCxnSpPr/>
                <p:nvPr/>
              </p:nvCxnSpPr>
              <p:spPr>
                <a:xfrm>
                  <a:off x="4355976" y="1628800"/>
                  <a:ext cx="0" cy="4536504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8" name="Прямая соединительная линия 87"/>
                <p:cNvCxnSpPr/>
                <p:nvPr/>
              </p:nvCxnSpPr>
              <p:spPr>
                <a:xfrm>
                  <a:off x="4572000" y="1628800"/>
                  <a:ext cx="0" cy="4536504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0" name="Прямая соединительная линия 89"/>
                <p:cNvCxnSpPr/>
                <p:nvPr/>
              </p:nvCxnSpPr>
              <p:spPr>
                <a:xfrm>
                  <a:off x="4788024" y="1628800"/>
                  <a:ext cx="0" cy="4536504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2" name="Прямая соединительная линия 91"/>
                <p:cNvCxnSpPr/>
                <p:nvPr/>
              </p:nvCxnSpPr>
              <p:spPr>
                <a:xfrm>
                  <a:off x="5004048" y="1628800"/>
                  <a:ext cx="0" cy="4536504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4" name="Прямая соединительная линия 93"/>
                <p:cNvCxnSpPr/>
                <p:nvPr/>
              </p:nvCxnSpPr>
              <p:spPr>
                <a:xfrm>
                  <a:off x="5220072" y="1628800"/>
                  <a:ext cx="0" cy="4536504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6" name="Прямая соединительная линия 95"/>
                <p:cNvCxnSpPr/>
                <p:nvPr/>
              </p:nvCxnSpPr>
              <p:spPr>
                <a:xfrm>
                  <a:off x="5436096" y="1628800"/>
                  <a:ext cx="0" cy="4536504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8" name="Прямая соединительная линия 97"/>
                <p:cNvCxnSpPr/>
                <p:nvPr/>
              </p:nvCxnSpPr>
              <p:spPr>
                <a:xfrm>
                  <a:off x="5652120" y="1628800"/>
                  <a:ext cx="0" cy="4536504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2" name="Прямая соединительная линия 101"/>
                <p:cNvCxnSpPr/>
                <p:nvPr/>
              </p:nvCxnSpPr>
              <p:spPr>
                <a:xfrm>
                  <a:off x="5868144" y="1628800"/>
                  <a:ext cx="0" cy="4536504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4" name="Прямая соединительная линия 153"/>
                <p:cNvCxnSpPr/>
                <p:nvPr/>
              </p:nvCxnSpPr>
              <p:spPr>
                <a:xfrm>
                  <a:off x="6084168" y="1628800"/>
                  <a:ext cx="0" cy="4536504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56" name="Прямая соединительная линия 155"/>
              <p:cNvCxnSpPr/>
              <p:nvPr/>
            </p:nvCxnSpPr>
            <p:spPr>
              <a:xfrm>
                <a:off x="6300192" y="1628800"/>
                <a:ext cx="0" cy="4536504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9" name="Прямая соединительная линия 158"/>
              <p:cNvCxnSpPr/>
              <p:nvPr/>
            </p:nvCxnSpPr>
            <p:spPr>
              <a:xfrm>
                <a:off x="6516216" y="1628800"/>
                <a:ext cx="0" cy="4536504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1" name="Прямая соединительная линия 160"/>
              <p:cNvCxnSpPr/>
              <p:nvPr/>
            </p:nvCxnSpPr>
            <p:spPr>
              <a:xfrm>
                <a:off x="6732240" y="1628800"/>
                <a:ext cx="0" cy="4536504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3" name="Прямая соединительная линия 162"/>
              <p:cNvCxnSpPr/>
              <p:nvPr/>
            </p:nvCxnSpPr>
            <p:spPr>
              <a:xfrm>
                <a:off x="6948264" y="1628800"/>
                <a:ext cx="0" cy="4536504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5" name="Прямая соединительная линия 164"/>
              <p:cNvCxnSpPr/>
              <p:nvPr/>
            </p:nvCxnSpPr>
            <p:spPr>
              <a:xfrm>
                <a:off x="7164288" y="1628800"/>
                <a:ext cx="0" cy="4536504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7" name="Прямая соединительная линия 166"/>
              <p:cNvCxnSpPr/>
              <p:nvPr/>
            </p:nvCxnSpPr>
            <p:spPr>
              <a:xfrm>
                <a:off x="7380312" y="1628800"/>
                <a:ext cx="0" cy="4536504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0" name="Прямая соединительная линия 169"/>
              <p:cNvCxnSpPr/>
              <p:nvPr/>
            </p:nvCxnSpPr>
            <p:spPr>
              <a:xfrm>
                <a:off x="7596336" y="1628800"/>
                <a:ext cx="0" cy="4536504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2" name="Прямая соединительная линия 171"/>
              <p:cNvCxnSpPr/>
              <p:nvPr/>
            </p:nvCxnSpPr>
            <p:spPr>
              <a:xfrm>
                <a:off x="7812360" y="1628800"/>
                <a:ext cx="0" cy="4536504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4" name="Прямая соединительная линия 173"/>
              <p:cNvCxnSpPr/>
              <p:nvPr/>
            </p:nvCxnSpPr>
            <p:spPr>
              <a:xfrm>
                <a:off x="8028384" y="1628800"/>
                <a:ext cx="0" cy="4536504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6" name="Прямая соединительная линия 175"/>
              <p:cNvCxnSpPr/>
              <p:nvPr/>
            </p:nvCxnSpPr>
            <p:spPr>
              <a:xfrm>
                <a:off x="8244408" y="1628800"/>
                <a:ext cx="0" cy="4536504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0" name="Прямая соединительная линия 179"/>
              <p:cNvCxnSpPr/>
              <p:nvPr/>
            </p:nvCxnSpPr>
            <p:spPr>
              <a:xfrm>
                <a:off x="8460432" y="1628800"/>
                <a:ext cx="0" cy="4536504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2" name="Прямая соединительная линия 181"/>
              <p:cNvCxnSpPr/>
              <p:nvPr/>
            </p:nvCxnSpPr>
            <p:spPr>
              <a:xfrm>
                <a:off x="8676456" y="1628800"/>
                <a:ext cx="0" cy="4536504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57" name="Прямая соединительная линия 156"/>
            <p:cNvCxnSpPr/>
            <p:nvPr/>
          </p:nvCxnSpPr>
          <p:spPr>
            <a:xfrm flipV="1">
              <a:off x="467544" y="548680"/>
              <a:ext cx="0" cy="108012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0" name="Прямая соединительная линия 159"/>
            <p:cNvCxnSpPr/>
            <p:nvPr/>
          </p:nvCxnSpPr>
          <p:spPr>
            <a:xfrm flipV="1">
              <a:off x="8676456" y="548680"/>
              <a:ext cx="0" cy="108012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Прямая соединительная линия 184"/>
            <p:cNvCxnSpPr/>
            <p:nvPr/>
          </p:nvCxnSpPr>
          <p:spPr>
            <a:xfrm flipV="1">
              <a:off x="683568" y="548680"/>
              <a:ext cx="0" cy="108012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Прямая соединительная линия 186"/>
            <p:cNvCxnSpPr/>
            <p:nvPr/>
          </p:nvCxnSpPr>
          <p:spPr>
            <a:xfrm flipV="1">
              <a:off x="899592" y="548680"/>
              <a:ext cx="0" cy="108012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Прямая соединительная линия 188"/>
            <p:cNvCxnSpPr/>
            <p:nvPr/>
          </p:nvCxnSpPr>
          <p:spPr>
            <a:xfrm flipV="1">
              <a:off x="1115616" y="548680"/>
              <a:ext cx="0" cy="108012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1" name="Прямая соединительная линия 190"/>
            <p:cNvCxnSpPr/>
            <p:nvPr/>
          </p:nvCxnSpPr>
          <p:spPr>
            <a:xfrm flipV="1">
              <a:off x="1331640" y="548680"/>
              <a:ext cx="0" cy="108012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3" name="Прямая соединительная линия 192"/>
            <p:cNvCxnSpPr/>
            <p:nvPr/>
          </p:nvCxnSpPr>
          <p:spPr>
            <a:xfrm flipV="1">
              <a:off x="1547664" y="548680"/>
              <a:ext cx="0" cy="108012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5" name="Прямая соединительная линия 194"/>
            <p:cNvCxnSpPr/>
            <p:nvPr/>
          </p:nvCxnSpPr>
          <p:spPr>
            <a:xfrm flipV="1">
              <a:off x="1763688" y="548680"/>
              <a:ext cx="0" cy="108012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7" name="Прямая соединительная линия 196"/>
            <p:cNvCxnSpPr/>
            <p:nvPr/>
          </p:nvCxnSpPr>
          <p:spPr>
            <a:xfrm flipV="1">
              <a:off x="1979712" y="548680"/>
              <a:ext cx="0" cy="108012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9" name="Прямая соединительная линия 198"/>
            <p:cNvCxnSpPr/>
            <p:nvPr/>
          </p:nvCxnSpPr>
          <p:spPr>
            <a:xfrm flipV="1">
              <a:off x="2195736" y="548680"/>
              <a:ext cx="0" cy="108012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1" name="Прямая соединительная линия 200"/>
            <p:cNvCxnSpPr/>
            <p:nvPr/>
          </p:nvCxnSpPr>
          <p:spPr>
            <a:xfrm flipV="1">
              <a:off x="2411760" y="548680"/>
              <a:ext cx="0" cy="108012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3" name="Прямая соединительная линия 202"/>
            <p:cNvCxnSpPr/>
            <p:nvPr/>
          </p:nvCxnSpPr>
          <p:spPr>
            <a:xfrm flipV="1">
              <a:off x="2627784" y="548680"/>
              <a:ext cx="0" cy="108012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5" name="Прямая соединительная линия 204"/>
            <p:cNvCxnSpPr/>
            <p:nvPr/>
          </p:nvCxnSpPr>
          <p:spPr>
            <a:xfrm flipV="1">
              <a:off x="2843808" y="548680"/>
              <a:ext cx="0" cy="108012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7" name="Прямая соединительная линия 206"/>
            <p:cNvCxnSpPr/>
            <p:nvPr/>
          </p:nvCxnSpPr>
          <p:spPr>
            <a:xfrm flipV="1">
              <a:off x="3059832" y="548680"/>
              <a:ext cx="0" cy="108012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9" name="Прямая соединительная линия 208"/>
            <p:cNvCxnSpPr/>
            <p:nvPr/>
          </p:nvCxnSpPr>
          <p:spPr>
            <a:xfrm flipV="1">
              <a:off x="3275856" y="548680"/>
              <a:ext cx="0" cy="108012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1" name="Прямая соединительная линия 210"/>
            <p:cNvCxnSpPr/>
            <p:nvPr/>
          </p:nvCxnSpPr>
          <p:spPr>
            <a:xfrm flipV="1">
              <a:off x="3491880" y="548680"/>
              <a:ext cx="0" cy="108012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Прямая соединительная линия 212"/>
            <p:cNvCxnSpPr/>
            <p:nvPr/>
          </p:nvCxnSpPr>
          <p:spPr>
            <a:xfrm flipV="1">
              <a:off x="3707904" y="548680"/>
              <a:ext cx="0" cy="108012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Прямая соединительная линия 214"/>
            <p:cNvCxnSpPr/>
            <p:nvPr/>
          </p:nvCxnSpPr>
          <p:spPr>
            <a:xfrm flipV="1">
              <a:off x="3923928" y="548680"/>
              <a:ext cx="0" cy="108012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" name="Прямая соединительная линия 216"/>
            <p:cNvCxnSpPr/>
            <p:nvPr/>
          </p:nvCxnSpPr>
          <p:spPr>
            <a:xfrm flipV="1">
              <a:off x="4139952" y="548680"/>
              <a:ext cx="0" cy="108012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" name="Прямая соединительная линия 218"/>
            <p:cNvCxnSpPr/>
            <p:nvPr/>
          </p:nvCxnSpPr>
          <p:spPr>
            <a:xfrm flipV="1">
              <a:off x="4355976" y="548680"/>
              <a:ext cx="0" cy="108012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" name="Прямая соединительная линия 220"/>
            <p:cNvCxnSpPr/>
            <p:nvPr/>
          </p:nvCxnSpPr>
          <p:spPr>
            <a:xfrm flipV="1">
              <a:off x="4572000" y="548680"/>
              <a:ext cx="0" cy="108012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" name="Прямая соединительная линия 222"/>
            <p:cNvCxnSpPr/>
            <p:nvPr/>
          </p:nvCxnSpPr>
          <p:spPr>
            <a:xfrm flipV="1">
              <a:off x="4788024" y="548680"/>
              <a:ext cx="0" cy="108012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Прямая соединительная линия 224"/>
            <p:cNvCxnSpPr/>
            <p:nvPr/>
          </p:nvCxnSpPr>
          <p:spPr>
            <a:xfrm flipV="1">
              <a:off x="5004048" y="548680"/>
              <a:ext cx="0" cy="108012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7" name="Прямая соединительная линия 226"/>
            <p:cNvCxnSpPr/>
            <p:nvPr/>
          </p:nvCxnSpPr>
          <p:spPr>
            <a:xfrm flipV="1">
              <a:off x="5220072" y="548680"/>
              <a:ext cx="0" cy="108012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9" name="Прямая соединительная линия 228"/>
            <p:cNvCxnSpPr/>
            <p:nvPr/>
          </p:nvCxnSpPr>
          <p:spPr>
            <a:xfrm flipV="1">
              <a:off x="5436096" y="548680"/>
              <a:ext cx="0" cy="108012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1" name="Прямая соединительная линия 230"/>
            <p:cNvCxnSpPr/>
            <p:nvPr/>
          </p:nvCxnSpPr>
          <p:spPr>
            <a:xfrm flipV="1">
              <a:off x="5652120" y="548680"/>
              <a:ext cx="0" cy="108012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3" name="Прямая соединительная линия 232"/>
            <p:cNvCxnSpPr/>
            <p:nvPr/>
          </p:nvCxnSpPr>
          <p:spPr>
            <a:xfrm flipV="1">
              <a:off x="5868144" y="548680"/>
              <a:ext cx="0" cy="108012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5" name="Прямая соединительная линия 234"/>
            <p:cNvCxnSpPr/>
            <p:nvPr/>
          </p:nvCxnSpPr>
          <p:spPr>
            <a:xfrm flipV="1">
              <a:off x="6084168" y="548680"/>
              <a:ext cx="0" cy="108012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7" name="Прямая соединительная линия 236"/>
            <p:cNvCxnSpPr/>
            <p:nvPr/>
          </p:nvCxnSpPr>
          <p:spPr>
            <a:xfrm flipV="1">
              <a:off x="6300192" y="548680"/>
              <a:ext cx="0" cy="108012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9" name="Прямая соединительная линия 238"/>
            <p:cNvCxnSpPr/>
            <p:nvPr/>
          </p:nvCxnSpPr>
          <p:spPr>
            <a:xfrm flipV="1">
              <a:off x="6516216" y="548680"/>
              <a:ext cx="0" cy="108012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1" name="Прямая соединительная линия 240"/>
            <p:cNvCxnSpPr/>
            <p:nvPr/>
          </p:nvCxnSpPr>
          <p:spPr>
            <a:xfrm flipV="1">
              <a:off x="6732240" y="548680"/>
              <a:ext cx="0" cy="108012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3" name="Прямая соединительная линия 242"/>
            <p:cNvCxnSpPr/>
            <p:nvPr/>
          </p:nvCxnSpPr>
          <p:spPr>
            <a:xfrm flipV="1">
              <a:off x="6948264" y="548680"/>
              <a:ext cx="0" cy="108012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5" name="Прямая соединительная линия 244"/>
            <p:cNvCxnSpPr/>
            <p:nvPr/>
          </p:nvCxnSpPr>
          <p:spPr>
            <a:xfrm flipV="1">
              <a:off x="7164288" y="548680"/>
              <a:ext cx="0" cy="108012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7" name="Прямая соединительная линия 246"/>
            <p:cNvCxnSpPr/>
            <p:nvPr/>
          </p:nvCxnSpPr>
          <p:spPr>
            <a:xfrm flipV="1">
              <a:off x="7380312" y="548680"/>
              <a:ext cx="0" cy="108012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9" name="Прямая соединительная линия 248"/>
            <p:cNvCxnSpPr/>
            <p:nvPr/>
          </p:nvCxnSpPr>
          <p:spPr>
            <a:xfrm flipV="1">
              <a:off x="7596336" y="548680"/>
              <a:ext cx="0" cy="108012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1" name="Прямая соединительная линия 250"/>
            <p:cNvCxnSpPr/>
            <p:nvPr/>
          </p:nvCxnSpPr>
          <p:spPr>
            <a:xfrm flipV="1">
              <a:off x="7812360" y="548680"/>
              <a:ext cx="0" cy="108012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3" name="Прямая соединительная линия 252"/>
            <p:cNvCxnSpPr/>
            <p:nvPr/>
          </p:nvCxnSpPr>
          <p:spPr>
            <a:xfrm flipV="1">
              <a:off x="8028384" y="548680"/>
              <a:ext cx="0" cy="108012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5" name="Прямая соединительная линия 254"/>
            <p:cNvCxnSpPr/>
            <p:nvPr/>
          </p:nvCxnSpPr>
          <p:spPr>
            <a:xfrm flipV="1">
              <a:off x="8244408" y="548680"/>
              <a:ext cx="0" cy="108012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7" name="Прямая соединительная линия 256"/>
            <p:cNvCxnSpPr/>
            <p:nvPr/>
          </p:nvCxnSpPr>
          <p:spPr>
            <a:xfrm flipV="1">
              <a:off x="8460432" y="548680"/>
              <a:ext cx="0" cy="108012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65" name="Овальная выноска 264"/>
          <p:cNvSpPr/>
          <p:nvPr/>
        </p:nvSpPr>
        <p:spPr>
          <a:xfrm>
            <a:off x="2195736" y="5085184"/>
            <a:ext cx="2016224" cy="1152128"/>
          </a:xfrm>
          <a:prstGeom prst="wedgeEllipseCallout">
            <a:avLst>
              <a:gd name="adj1" fmla="val 58535"/>
              <a:gd name="adj2" fmla="val -164257"/>
            </a:avLst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Оптический центр 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268" name="Овальная выноска 267"/>
          <p:cNvSpPr/>
          <p:nvPr/>
        </p:nvSpPr>
        <p:spPr>
          <a:xfrm>
            <a:off x="5364088" y="5517232"/>
            <a:ext cx="2088232" cy="864096"/>
          </a:xfrm>
          <a:prstGeom prst="wedgeEllipseCallout">
            <a:avLst>
              <a:gd name="adj1" fmla="val -29760"/>
              <a:gd name="adj2" fmla="val -159222"/>
            </a:avLst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Оптическая ось</a:t>
            </a:r>
            <a:endParaRPr lang="ru-RU" b="1" dirty="0">
              <a:solidFill>
                <a:schemeClr val="tx1"/>
              </a:solidFill>
            </a:endParaRPr>
          </a:p>
        </p:txBody>
      </p:sp>
      <p:cxnSp>
        <p:nvCxnSpPr>
          <p:cNvPr id="270" name="Прямая соединительная линия 269"/>
          <p:cNvCxnSpPr/>
          <p:nvPr/>
        </p:nvCxnSpPr>
        <p:spPr>
          <a:xfrm>
            <a:off x="5220072" y="1412776"/>
            <a:ext cx="0" cy="4248472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73" name="Овал 272"/>
          <p:cNvSpPr/>
          <p:nvPr/>
        </p:nvSpPr>
        <p:spPr>
          <a:xfrm>
            <a:off x="5148064" y="3717032"/>
            <a:ext cx="144016" cy="144016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74" name="Овальная выноска 273"/>
          <p:cNvSpPr/>
          <p:nvPr/>
        </p:nvSpPr>
        <p:spPr>
          <a:xfrm>
            <a:off x="5652120" y="260648"/>
            <a:ext cx="2376264" cy="936104"/>
          </a:xfrm>
          <a:prstGeom prst="wedgeEllipseCallout">
            <a:avLst>
              <a:gd name="adj1" fmla="val -67101"/>
              <a:gd name="adj2" fmla="val 99606"/>
            </a:avLst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Фокальная плоскость</a:t>
            </a:r>
            <a:endParaRPr lang="ru-RU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2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2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2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1000"/>
                                        <p:tgtEl>
                                          <p:spTgt spid="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2000"/>
                                        <p:tgtEl>
                                          <p:spTgt spid="2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2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6" dur="5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1000"/>
                                        <p:tgtEl>
                                          <p:spTgt spid="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9" dur="20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20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" grpId="0" animBg="1"/>
      <p:bldP spid="87" grpId="0"/>
      <p:bldP spid="91" grpId="0"/>
      <p:bldP spid="93" grpId="0"/>
      <p:bldP spid="147" grpId="0"/>
      <p:bldP spid="148" grpId="0"/>
      <p:bldP spid="149" grpId="0"/>
      <p:bldP spid="265" grpId="0"/>
      <p:bldP spid="268" grpId="0"/>
      <p:bldP spid="273" grpId="0" animBg="1"/>
      <p:bldP spid="27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i="1" dirty="0" smtClean="0"/>
              <a:t>Ход лучей в собирающей линзе</a:t>
            </a:r>
            <a:endParaRPr lang="ru-RU" i="1" dirty="0"/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3568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899592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1115616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1331640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1547664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>
            <a:off x="1763688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 bwMode="black">
          <a:xfrm>
            <a:off x="467544" y="1844824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>
            <a:off x="467544" y="2060848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>
            <a:off x="467544" y="1628800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>
            <a:off x="467544" y="2276872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>
            <a:off x="467544" y="2492896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>
            <a:off x="467544" y="2708920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>
            <a:off x="467544" y="2924944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/>
          <p:nvPr/>
        </p:nvCxnSpPr>
        <p:spPr>
          <a:xfrm>
            <a:off x="467544" y="3140968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/>
          <p:cNvCxnSpPr/>
          <p:nvPr/>
        </p:nvCxnSpPr>
        <p:spPr>
          <a:xfrm>
            <a:off x="467544" y="3356992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39"/>
          <p:cNvCxnSpPr/>
          <p:nvPr/>
        </p:nvCxnSpPr>
        <p:spPr>
          <a:xfrm>
            <a:off x="467544" y="3573016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единительная линия 41"/>
          <p:cNvCxnSpPr/>
          <p:nvPr/>
        </p:nvCxnSpPr>
        <p:spPr>
          <a:xfrm>
            <a:off x="1979712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единительная линия 43"/>
          <p:cNvCxnSpPr/>
          <p:nvPr/>
        </p:nvCxnSpPr>
        <p:spPr>
          <a:xfrm>
            <a:off x="2195736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единительная линия 45"/>
          <p:cNvCxnSpPr/>
          <p:nvPr/>
        </p:nvCxnSpPr>
        <p:spPr>
          <a:xfrm>
            <a:off x="2411760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Прямая соединительная линия 47"/>
          <p:cNvCxnSpPr/>
          <p:nvPr/>
        </p:nvCxnSpPr>
        <p:spPr>
          <a:xfrm>
            <a:off x="2627784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Прямая соединительная линия 54"/>
          <p:cNvCxnSpPr/>
          <p:nvPr/>
        </p:nvCxnSpPr>
        <p:spPr>
          <a:xfrm>
            <a:off x="2843808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Прямая соединительная линия 60"/>
          <p:cNvCxnSpPr/>
          <p:nvPr/>
        </p:nvCxnSpPr>
        <p:spPr>
          <a:xfrm>
            <a:off x="3059832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Прямая соединительная линия 62"/>
          <p:cNvCxnSpPr/>
          <p:nvPr/>
        </p:nvCxnSpPr>
        <p:spPr>
          <a:xfrm>
            <a:off x="3275856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Прямая соединительная линия 66"/>
          <p:cNvCxnSpPr/>
          <p:nvPr/>
        </p:nvCxnSpPr>
        <p:spPr>
          <a:xfrm>
            <a:off x="3491880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Прямая соединительная линия 68"/>
          <p:cNvCxnSpPr/>
          <p:nvPr/>
        </p:nvCxnSpPr>
        <p:spPr>
          <a:xfrm>
            <a:off x="1403648" y="3789040"/>
            <a:ext cx="5904656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Прямая соединительная линия 70"/>
          <p:cNvCxnSpPr/>
          <p:nvPr/>
        </p:nvCxnSpPr>
        <p:spPr>
          <a:xfrm>
            <a:off x="3707904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Прямая соединительная линия 72"/>
          <p:cNvCxnSpPr/>
          <p:nvPr/>
        </p:nvCxnSpPr>
        <p:spPr>
          <a:xfrm>
            <a:off x="467544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Прямая соединительная линия 74"/>
          <p:cNvCxnSpPr/>
          <p:nvPr/>
        </p:nvCxnSpPr>
        <p:spPr>
          <a:xfrm>
            <a:off x="467544" y="6165304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Прямая соединительная линия 81"/>
          <p:cNvCxnSpPr/>
          <p:nvPr/>
        </p:nvCxnSpPr>
        <p:spPr>
          <a:xfrm>
            <a:off x="3923928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Прямая соединительная линия 83"/>
          <p:cNvCxnSpPr/>
          <p:nvPr/>
        </p:nvCxnSpPr>
        <p:spPr>
          <a:xfrm>
            <a:off x="4139952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Прямая соединительная линия 85"/>
          <p:cNvCxnSpPr/>
          <p:nvPr/>
        </p:nvCxnSpPr>
        <p:spPr>
          <a:xfrm>
            <a:off x="4355976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Прямая соединительная линия 87"/>
          <p:cNvCxnSpPr/>
          <p:nvPr/>
        </p:nvCxnSpPr>
        <p:spPr>
          <a:xfrm>
            <a:off x="4572000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Прямая соединительная линия 89"/>
          <p:cNvCxnSpPr/>
          <p:nvPr/>
        </p:nvCxnSpPr>
        <p:spPr>
          <a:xfrm>
            <a:off x="4788024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Прямая соединительная линия 91"/>
          <p:cNvCxnSpPr/>
          <p:nvPr/>
        </p:nvCxnSpPr>
        <p:spPr>
          <a:xfrm>
            <a:off x="5004048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Прямая соединительная линия 93"/>
          <p:cNvCxnSpPr/>
          <p:nvPr/>
        </p:nvCxnSpPr>
        <p:spPr>
          <a:xfrm>
            <a:off x="5220072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Прямая соединительная линия 95"/>
          <p:cNvCxnSpPr/>
          <p:nvPr/>
        </p:nvCxnSpPr>
        <p:spPr>
          <a:xfrm>
            <a:off x="5436096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Прямая соединительная линия 97"/>
          <p:cNvCxnSpPr/>
          <p:nvPr/>
        </p:nvCxnSpPr>
        <p:spPr>
          <a:xfrm>
            <a:off x="5652120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Прямая соединительная линия 101"/>
          <p:cNvCxnSpPr/>
          <p:nvPr/>
        </p:nvCxnSpPr>
        <p:spPr>
          <a:xfrm>
            <a:off x="5868144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Прямая соединительная линия 106"/>
          <p:cNvCxnSpPr/>
          <p:nvPr/>
        </p:nvCxnSpPr>
        <p:spPr>
          <a:xfrm>
            <a:off x="467544" y="4005064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Прямая соединительная линия 108"/>
          <p:cNvCxnSpPr/>
          <p:nvPr/>
        </p:nvCxnSpPr>
        <p:spPr>
          <a:xfrm>
            <a:off x="467544" y="4221088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Прямая соединительная линия 110"/>
          <p:cNvCxnSpPr/>
          <p:nvPr/>
        </p:nvCxnSpPr>
        <p:spPr>
          <a:xfrm>
            <a:off x="467544" y="4437112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Прямая соединительная линия 112"/>
          <p:cNvCxnSpPr/>
          <p:nvPr/>
        </p:nvCxnSpPr>
        <p:spPr>
          <a:xfrm>
            <a:off x="467544" y="4653136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Прямая соединительная линия 114"/>
          <p:cNvCxnSpPr/>
          <p:nvPr/>
        </p:nvCxnSpPr>
        <p:spPr>
          <a:xfrm>
            <a:off x="467544" y="4869160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Прямая соединительная линия 116"/>
          <p:cNvCxnSpPr/>
          <p:nvPr/>
        </p:nvCxnSpPr>
        <p:spPr>
          <a:xfrm>
            <a:off x="467544" y="5085184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Прямая соединительная линия 118"/>
          <p:cNvCxnSpPr/>
          <p:nvPr/>
        </p:nvCxnSpPr>
        <p:spPr>
          <a:xfrm>
            <a:off x="467544" y="5301208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Прямая соединительная линия 120"/>
          <p:cNvCxnSpPr/>
          <p:nvPr/>
        </p:nvCxnSpPr>
        <p:spPr>
          <a:xfrm>
            <a:off x="467544" y="5517232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Прямая соединительная линия 123"/>
          <p:cNvCxnSpPr/>
          <p:nvPr/>
        </p:nvCxnSpPr>
        <p:spPr>
          <a:xfrm>
            <a:off x="467544" y="5733256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Прямая соединительная линия 125"/>
          <p:cNvCxnSpPr/>
          <p:nvPr/>
        </p:nvCxnSpPr>
        <p:spPr>
          <a:xfrm>
            <a:off x="467544" y="5949280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4" name="Прямая соединительная линия 153"/>
          <p:cNvCxnSpPr/>
          <p:nvPr/>
        </p:nvCxnSpPr>
        <p:spPr>
          <a:xfrm>
            <a:off x="6084168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6" name="Прямая соединительная линия 155"/>
          <p:cNvCxnSpPr/>
          <p:nvPr/>
        </p:nvCxnSpPr>
        <p:spPr>
          <a:xfrm>
            <a:off x="6300192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9" name="Прямая соединительная линия 158"/>
          <p:cNvCxnSpPr/>
          <p:nvPr/>
        </p:nvCxnSpPr>
        <p:spPr>
          <a:xfrm>
            <a:off x="6516216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1" name="Прямая соединительная линия 160"/>
          <p:cNvCxnSpPr/>
          <p:nvPr/>
        </p:nvCxnSpPr>
        <p:spPr>
          <a:xfrm>
            <a:off x="6732240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3" name="Прямая соединительная линия 162"/>
          <p:cNvCxnSpPr/>
          <p:nvPr/>
        </p:nvCxnSpPr>
        <p:spPr>
          <a:xfrm>
            <a:off x="6948264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5" name="Прямая соединительная линия 164"/>
          <p:cNvCxnSpPr/>
          <p:nvPr/>
        </p:nvCxnSpPr>
        <p:spPr>
          <a:xfrm>
            <a:off x="7164288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" name="Прямая соединительная линия 166"/>
          <p:cNvCxnSpPr/>
          <p:nvPr/>
        </p:nvCxnSpPr>
        <p:spPr>
          <a:xfrm>
            <a:off x="7380312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0" name="Прямая соединительная линия 169"/>
          <p:cNvCxnSpPr/>
          <p:nvPr/>
        </p:nvCxnSpPr>
        <p:spPr>
          <a:xfrm>
            <a:off x="7596336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2" name="Прямая соединительная линия 171"/>
          <p:cNvCxnSpPr/>
          <p:nvPr/>
        </p:nvCxnSpPr>
        <p:spPr>
          <a:xfrm>
            <a:off x="7812360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4" name="Прямая соединительная линия 173"/>
          <p:cNvCxnSpPr/>
          <p:nvPr/>
        </p:nvCxnSpPr>
        <p:spPr>
          <a:xfrm>
            <a:off x="8028384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6" name="Прямая соединительная линия 175"/>
          <p:cNvCxnSpPr/>
          <p:nvPr/>
        </p:nvCxnSpPr>
        <p:spPr>
          <a:xfrm>
            <a:off x="8244408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0" name="Прямая соединительная линия 179"/>
          <p:cNvCxnSpPr/>
          <p:nvPr/>
        </p:nvCxnSpPr>
        <p:spPr>
          <a:xfrm>
            <a:off x="8460432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2" name="Прямая соединительная линия 181"/>
          <p:cNvCxnSpPr/>
          <p:nvPr/>
        </p:nvCxnSpPr>
        <p:spPr>
          <a:xfrm>
            <a:off x="8676456" y="1628800"/>
            <a:ext cx="0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Группа 99"/>
          <p:cNvGrpSpPr/>
          <p:nvPr/>
        </p:nvGrpSpPr>
        <p:grpSpPr>
          <a:xfrm>
            <a:off x="467544" y="3717032"/>
            <a:ext cx="8229600" cy="144016"/>
            <a:chOff x="467544" y="3717032"/>
            <a:chExt cx="8229600" cy="144016"/>
          </a:xfrm>
        </p:grpSpPr>
        <p:cxnSp>
          <p:nvCxnSpPr>
            <p:cNvPr id="104" name="Прямая соединительная линия 103"/>
            <p:cNvCxnSpPr/>
            <p:nvPr/>
          </p:nvCxnSpPr>
          <p:spPr>
            <a:xfrm>
              <a:off x="467544" y="3789040"/>
              <a:ext cx="82296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Прямая соединительная линия 76"/>
            <p:cNvCxnSpPr/>
            <p:nvPr/>
          </p:nvCxnSpPr>
          <p:spPr>
            <a:xfrm>
              <a:off x="3491880" y="3717032"/>
              <a:ext cx="0" cy="144016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Прямая соединительная линия 79"/>
            <p:cNvCxnSpPr/>
            <p:nvPr/>
          </p:nvCxnSpPr>
          <p:spPr>
            <a:xfrm>
              <a:off x="2627784" y="3717032"/>
              <a:ext cx="0" cy="144016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Прямая соединительная линия 82"/>
            <p:cNvCxnSpPr/>
            <p:nvPr/>
          </p:nvCxnSpPr>
          <p:spPr>
            <a:xfrm>
              <a:off x="5220072" y="3717032"/>
              <a:ext cx="0" cy="144016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Прямая соединительная линия 86"/>
            <p:cNvCxnSpPr/>
            <p:nvPr/>
          </p:nvCxnSpPr>
          <p:spPr>
            <a:xfrm>
              <a:off x="6084168" y="3717032"/>
              <a:ext cx="0" cy="144016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9" name="TextBox 88"/>
          <p:cNvSpPr txBox="1"/>
          <p:nvPr/>
        </p:nvSpPr>
        <p:spPr>
          <a:xfrm>
            <a:off x="3347864" y="3861048"/>
            <a:ext cx="37382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/>
              <a:t>F</a:t>
            </a:r>
            <a:endParaRPr lang="ru-RU" sz="3200" b="1" dirty="0"/>
          </a:p>
        </p:txBody>
      </p:sp>
      <p:sp>
        <p:nvSpPr>
          <p:cNvPr id="93" name="TextBox 92"/>
          <p:cNvSpPr txBox="1"/>
          <p:nvPr/>
        </p:nvSpPr>
        <p:spPr>
          <a:xfrm>
            <a:off x="5076056" y="3861048"/>
            <a:ext cx="37382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/>
              <a:t>F</a:t>
            </a:r>
            <a:endParaRPr lang="ru-RU" sz="3200" b="1" dirty="0"/>
          </a:p>
        </p:txBody>
      </p:sp>
      <p:grpSp>
        <p:nvGrpSpPr>
          <p:cNvPr id="4" name="Группа 122"/>
          <p:cNvGrpSpPr/>
          <p:nvPr/>
        </p:nvGrpSpPr>
        <p:grpSpPr>
          <a:xfrm>
            <a:off x="2411760" y="2924944"/>
            <a:ext cx="1944216" cy="864096"/>
            <a:chOff x="2411760" y="2996952"/>
            <a:chExt cx="1944216" cy="792088"/>
          </a:xfrm>
        </p:grpSpPr>
        <p:cxnSp>
          <p:nvCxnSpPr>
            <p:cNvPr id="112" name="Прямая со стрелкой 111"/>
            <p:cNvCxnSpPr/>
            <p:nvPr/>
          </p:nvCxnSpPr>
          <p:spPr>
            <a:xfrm>
              <a:off x="2411760" y="2996952"/>
              <a:ext cx="864096" cy="360040"/>
            </a:xfrm>
            <a:prstGeom prst="straightConnector1">
              <a:avLst/>
            </a:prstGeom>
            <a:ln w="38100">
              <a:solidFill>
                <a:srgbClr val="00B05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2" name="Прямая соединительная линия 121"/>
            <p:cNvCxnSpPr/>
            <p:nvPr/>
          </p:nvCxnSpPr>
          <p:spPr>
            <a:xfrm>
              <a:off x="2411760" y="2996952"/>
              <a:ext cx="1944216" cy="792088"/>
            </a:xfrm>
            <a:prstGeom prst="line">
              <a:avLst/>
            </a:prstGeom>
            <a:ln w="381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" name="Группа 130"/>
          <p:cNvGrpSpPr/>
          <p:nvPr/>
        </p:nvGrpSpPr>
        <p:grpSpPr>
          <a:xfrm>
            <a:off x="4355976" y="3789040"/>
            <a:ext cx="1944216" cy="864096"/>
            <a:chOff x="4355976" y="3789040"/>
            <a:chExt cx="1944216" cy="864096"/>
          </a:xfrm>
        </p:grpSpPr>
        <p:cxnSp>
          <p:nvCxnSpPr>
            <p:cNvPr id="127" name="Прямая соединительная линия 126"/>
            <p:cNvCxnSpPr/>
            <p:nvPr/>
          </p:nvCxnSpPr>
          <p:spPr>
            <a:xfrm>
              <a:off x="4355976" y="3789040"/>
              <a:ext cx="1944216" cy="864096"/>
            </a:xfrm>
            <a:prstGeom prst="line">
              <a:avLst/>
            </a:prstGeom>
            <a:ln w="381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0" name="Прямая со стрелкой 129"/>
            <p:cNvCxnSpPr/>
            <p:nvPr/>
          </p:nvCxnSpPr>
          <p:spPr>
            <a:xfrm>
              <a:off x="4355976" y="3789040"/>
              <a:ext cx="1296144" cy="576064"/>
            </a:xfrm>
            <a:prstGeom prst="straightConnector1">
              <a:avLst/>
            </a:prstGeom>
            <a:ln w="38100">
              <a:solidFill>
                <a:srgbClr val="00B05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" name="Группа 135"/>
          <p:cNvGrpSpPr/>
          <p:nvPr/>
        </p:nvGrpSpPr>
        <p:grpSpPr>
          <a:xfrm>
            <a:off x="2195736" y="2492896"/>
            <a:ext cx="2160240" cy="0"/>
            <a:chOff x="2195736" y="2492896"/>
            <a:chExt cx="2160240" cy="0"/>
          </a:xfrm>
        </p:grpSpPr>
        <p:cxnSp>
          <p:nvCxnSpPr>
            <p:cNvPr id="133" name="Прямая соединительная линия 132"/>
            <p:cNvCxnSpPr/>
            <p:nvPr/>
          </p:nvCxnSpPr>
          <p:spPr>
            <a:xfrm>
              <a:off x="2195736" y="2492896"/>
              <a:ext cx="2160240" cy="0"/>
            </a:xfrm>
            <a:prstGeom prst="line">
              <a:avLst/>
            </a:prstGeom>
            <a:ln w="381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5" name="Прямая со стрелкой 134"/>
            <p:cNvCxnSpPr/>
            <p:nvPr/>
          </p:nvCxnSpPr>
          <p:spPr>
            <a:xfrm>
              <a:off x="2195736" y="2492896"/>
              <a:ext cx="1080120" cy="0"/>
            </a:xfrm>
            <a:prstGeom prst="straightConnector1">
              <a:avLst/>
            </a:prstGeom>
            <a:ln w="38100">
              <a:solidFill>
                <a:srgbClr val="00B05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" name="Группа 145"/>
          <p:cNvGrpSpPr/>
          <p:nvPr/>
        </p:nvGrpSpPr>
        <p:grpSpPr>
          <a:xfrm>
            <a:off x="4355976" y="2492896"/>
            <a:ext cx="1944216" cy="2880320"/>
            <a:chOff x="4355976" y="2492896"/>
            <a:chExt cx="1944216" cy="2880320"/>
          </a:xfrm>
        </p:grpSpPr>
        <p:cxnSp>
          <p:nvCxnSpPr>
            <p:cNvPr id="140" name="Прямая со стрелкой 139"/>
            <p:cNvCxnSpPr/>
            <p:nvPr/>
          </p:nvCxnSpPr>
          <p:spPr>
            <a:xfrm>
              <a:off x="4355976" y="2492896"/>
              <a:ext cx="504056" cy="720080"/>
            </a:xfrm>
            <a:prstGeom prst="straightConnector1">
              <a:avLst/>
            </a:prstGeom>
            <a:ln w="38100">
              <a:solidFill>
                <a:srgbClr val="00B05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0" name="Группа 144"/>
            <p:cNvGrpSpPr/>
            <p:nvPr/>
          </p:nvGrpSpPr>
          <p:grpSpPr>
            <a:xfrm>
              <a:off x="4355976" y="2492896"/>
              <a:ext cx="1944216" cy="2880320"/>
              <a:chOff x="4355976" y="2492896"/>
              <a:chExt cx="1944216" cy="2880320"/>
            </a:xfrm>
          </p:grpSpPr>
          <p:cxnSp>
            <p:nvCxnSpPr>
              <p:cNvPr id="138" name="Прямая соединительная линия 137"/>
              <p:cNvCxnSpPr/>
              <p:nvPr/>
            </p:nvCxnSpPr>
            <p:spPr>
              <a:xfrm>
                <a:off x="4355976" y="2492896"/>
                <a:ext cx="1944216" cy="2880320"/>
              </a:xfrm>
              <a:prstGeom prst="line">
                <a:avLst/>
              </a:prstGeom>
              <a:ln w="38100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4" name="Прямая со стрелкой 143"/>
              <p:cNvCxnSpPr/>
              <p:nvPr/>
            </p:nvCxnSpPr>
            <p:spPr>
              <a:xfrm>
                <a:off x="5220072" y="3789040"/>
                <a:ext cx="648072" cy="936104"/>
              </a:xfrm>
              <a:prstGeom prst="straightConnector1">
                <a:avLst/>
              </a:prstGeom>
              <a:ln w="38100">
                <a:solidFill>
                  <a:srgbClr val="00B05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1" name="Группа 150"/>
          <p:cNvGrpSpPr/>
          <p:nvPr/>
        </p:nvGrpSpPr>
        <p:grpSpPr>
          <a:xfrm>
            <a:off x="2555776" y="2564904"/>
            <a:ext cx="1800200" cy="2304256"/>
            <a:chOff x="2555776" y="2564904"/>
            <a:chExt cx="1800200" cy="2304256"/>
          </a:xfrm>
        </p:grpSpPr>
        <p:cxnSp>
          <p:nvCxnSpPr>
            <p:cNvPr id="148" name="Прямая соединительная линия 147"/>
            <p:cNvCxnSpPr/>
            <p:nvPr/>
          </p:nvCxnSpPr>
          <p:spPr>
            <a:xfrm>
              <a:off x="2555776" y="2564904"/>
              <a:ext cx="1800200" cy="2304256"/>
            </a:xfrm>
            <a:prstGeom prst="line">
              <a:avLst/>
            </a:prstGeom>
            <a:ln w="381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0" name="Прямая со стрелкой 149"/>
            <p:cNvCxnSpPr/>
            <p:nvPr/>
          </p:nvCxnSpPr>
          <p:spPr>
            <a:xfrm>
              <a:off x="2555776" y="2564904"/>
              <a:ext cx="1296144" cy="1656184"/>
            </a:xfrm>
            <a:prstGeom prst="straightConnector1">
              <a:avLst/>
            </a:prstGeom>
            <a:ln w="38100">
              <a:solidFill>
                <a:srgbClr val="00B05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" name="Группа 157"/>
          <p:cNvGrpSpPr/>
          <p:nvPr/>
        </p:nvGrpSpPr>
        <p:grpSpPr>
          <a:xfrm>
            <a:off x="4355976" y="4869160"/>
            <a:ext cx="2376264" cy="0"/>
            <a:chOff x="4355976" y="4869160"/>
            <a:chExt cx="2376264" cy="0"/>
          </a:xfrm>
        </p:grpSpPr>
        <p:cxnSp>
          <p:nvCxnSpPr>
            <p:cNvPr id="153" name="Прямая соединительная линия 152"/>
            <p:cNvCxnSpPr/>
            <p:nvPr/>
          </p:nvCxnSpPr>
          <p:spPr>
            <a:xfrm>
              <a:off x="4355976" y="4869160"/>
              <a:ext cx="2376264" cy="0"/>
            </a:xfrm>
            <a:prstGeom prst="line">
              <a:avLst/>
            </a:prstGeom>
            <a:ln w="381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7" name="Прямая со стрелкой 156"/>
            <p:cNvCxnSpPr/>
            <p:nvPr/>
          </p:nvCxnSpPr>
          <p:spPr>
            <a:xfrm>
              <a:off x="4355976" y="4869160"/>
              <a:ext cx="1296144" cy="0"/>
            </a:xfrm>
            <a:prstGeom prst="straightConnector1">
              <a:avLst/>
            </a:prstGeom>
            <a:ln w="38100">
              <a:solidFill>
                <a:srgbClr val="00B05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03" name="Прямая со стрелкой 102"/>
          <p:cNvCxnSpPr/>
          <p:nvPr/>
        </p:nvCxnSpPr>
        <p:spPr>
          <a:xfrm>
            <a:off x="4355976" y="1844824"/>
            <a:ext cx="0" cy="4176464"/>
          </a:xfrm>
          <a:prstGeom prst="straightConnector1">
            <a:avLst/>
          </a:prstGeom>
          <a:ln w="57150">
            <a:solidFill>
              <a:schemeClr val="tx1"/>
            </a:solidFill>
            <a:headEnd type="arrow"/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95" name="TextBox 94"/>
          <p:cNvSpPr txBox="1"/>
          <p:nvPr/>
        </p:nvSpPr>
        <p:spPr>
          <a:xfrm>
            <a:off x="4644008" y="1772816"/>
            <a:ext cx="4269117" cy="60888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000"/>
              </a:lnSpc>
            </a:pPr>
            <a:r>
              <a:rPr lang="ru-RU" sz="2000" b="1" i="1" dirty="0" smtClean="0">
                <a:solidFill>
                  <a:srgbClr val="7030A0"/>
                </a:solidFill>
              </a:rPr>
              <a:t>Луч проходящий через оптический</a:t>
            </a:r>
          </a:p>
          <a:p>
            <a:pPr algn="ctr">
              <a:lnSpc>
                <a:spcPts val="2000"/>
              </a:lnSpc>
            </a:pPr>
            <a:r>
              <a:rPr lang="ru-RU" sz="2000" b="1" i="1" dirty="0" smtClean="0">
                <a:solidFill>
                  <a:srgbClr val="7030A0"/>
                </a:solidFill>
              </a:rPr>
              <a:t> центр не преломляется</a:t>
            </a:r>
            <a:endParaRPr lang="ru-RU" sz="2000" b="1" i="1" dirty="0">
              <a:solidFill>
                <a:srgbClr val="7030A0"/>
              </a:solidFill>
            </a:endParaRPr>
          </a:p>
        </p:txBody>
      </p:sp>
      <p:sp>
        <p:nvSpPr>
          <p:cNvPr id="97" name="TextBox 96"/>
          <p:cNvSpPr txBox="1"/>
          <p:nvPr/>
        </p:nvSpPr>
        <p:spPr>
          <a:xfrm>
            <a:off x="4788024" y="1844824"/>
            <a:ext cx="3626634" cy="9775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700"/>
              </a:lnSpc>
            </a:pPr>
            <a:r>
              <a:rPr lang="ru-RU" sz="2000" b="1" i="1" dirty="0" smtClean="0">
                <a:solidFill>
                  <a:srgbClr val="7030A0"/>
                </a:solidFill>
              </a:rPr>
              <a:t>Луч проходящий параллельно </a:t>
            </a:r>
          </a:p>
          <a:p>
            <a:pPr>
              <a:lnSpc>
                <a:spcPts val="1700"/>
              </a:lnSpc>
            </a:pPr>
            <a:r>
              <a:rPr lang="ru-RU" sz="2000" b="1" i="1" dirty="0" smtClean="0">
                <a:solidFill>
                  <a:srgbClr val="7030A0"/>
                </a:solidFill>
              </a:rPr>
              <a:t>главной оптической оси, </a:t>
            </a:r>
          </a:p>
          <a:p>
            <a:pPr>
              <a:lnSpc>
                <a:spcPts val="1700"/>
              </a:lnSpc>
            </a:pPr>
            <a:r>
              <a:rPr lang="ru-RU" sz="2000" b="1" i="1" dirty="0" smtClean="0">
                <a:solidFill>
                  <a:srgbClr val="7030A0"/>
                </a:solidFill>
              </a:rPr>
              <a:t>после прохождения через</a:t>
            </a:r>
          </a:p>
          <a:p>
            <a:pPr>
              <a:lnSpc>
                <a:spcPts val="1700"/>
              </a:lnSpc>
            </a:pPr>
            <a:r>
              <a:rPr lang="ru-RU" sz="2000" b="1" i="1" dirty="0" smtClean="0">
                <a:solidFill>
                  <a:srgbClr val="7030A0"/>
                </a:solidFill>
              </a:rPr>
              <a:t>линзу пройдет через фокус</a:t>
            </a:r>
            <a:endParaRPr lang="ru-RU" sz="2000" b="1" i="1" dirty="0">
              <a:solidFill>
                <a:srgbClr val="7030A0"/>
              </a:solidFill>
            </a:endParaRPr>
          </a:p>
        </p:txBody>
      </p:sp>
      <p:sp>
        <p:nvSpPr>
          <p:cNvPr id="99" name="TextBox 98"/>
          <p:cNvSpPr txBox="1"/>
          <p:nvPr/>
        </p:nvSpPr>
        <p:spPr>
          <a:xfrm>
            <a:off x="5436096" y="1844824"/>
            <a:ext cx="3135987" cy="119558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700"/>
              </a:lnSpc>
            </a:pPr>
            <a:r>
              <a:rPr lang="ru-RU" sz="2000" b="1" i="1" dirty="0" smtClean="0">
                <a:solidFill>
                  <a:srgbClr val="7030A0"/>
                </a:solidFill>
              </a:rPr>
              <a:t>Луч проходящий через</a:t>
            </a:r>
          </a:p>
          <a:p>
            <a:pPr>
              <a:lnSpc>
                <a:spcPts val="1700"/>
              </a:lnSpc>
            </a:pPr>
            <a:r>
              <a:rPr lang="ru-RU" sz="2000" b="1" i="1" dirty="0" smtClean="0">
                <a:solidFill>
                  <a:srgbClr val="7030A0"/>
                </a:solidFill>
              </a:rPr>
              <a:t>фокус после прохождения</a:t>
            </a:r>
          </a:p>
          <a:p>
            <a:pPr>
              <a:lnSpc>
                <a:spcPts val="1700"/>
              </a:lnSpc>
            </a:pPr>
            <a:r>
              <a:rPr lang="ru-RU" sz="2000" b="1" i="1" dirty="0" smtClean="0">
                <a:solidFill>
                  <a:srgbClr val="7030A0"/>
                </a:solidFill>
              </a:rPr>
              <a:t>через линзу пройдет </a:t>
            </a:r>
          </a:p>
          <a:p>
            <a:pPr>
              <a:lnSpc>
                <a:spcPts val="1700"/>
              </a:lnSpc>
            </a:pPr>
            <a:r>
              <a:rPr lang="ru-RU" sz="2000" b="1" i="1" dirty="0" smtClean="0">
                <a:solidFill>
                  <a:srgbClr val="7030A0"/>
                </a:solidFill>
              </a:rPr>
              <a:t>параллельно главной </a:t>
            </a:r>
          </a:p>
          <a:p>
            <a:pPr>
              <a:lnSpc>
                <a:spcPts val="1700"/>
              </a:lnSpc>
            </a:pPr>
            <a:r>
              <a:rPr lang="ru-RU" sz="2000" b="1" i="1" dirty="0" smtClean="0">
                <a:solidFill>
                  <a:srgbClr val="7030A0"/>
                </a:solidFill>
              </a:rPr>
              <a:t>оптической оси</a:t>
            </a:r>
            <a:endParaRPr lang="ru-RU" sz="2000" b="1" i="1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3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2000"/>
                            </p:stCondLst>
                            <p:childTnLst>
                              <p:par>
                                <p:cTn id="44" presetID="35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9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2000"/>
                            </p:stCondLst>
                            <p:childTnLst>
                              <p:par>
                                <p:cTn id="66" presetID="35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7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8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2000"/>
                            </p:stCondLst>
                            <p:childTnLst>
                              <p:par>
                                <p:cTn id="90" presetID="35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9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6" dur="500"/>
                                        <p:tgtEl>
                                          <p:spTgt spid="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9" dur="500"/>
                                        <p:tgtEl>
                                          <p:spTgt spid="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500"/>
                                        <p:tgtEl>
                                          <p:spTgt spid="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5" dur="500"/>
                                        <p:tgtEl>
                                          <p:spTgt spid="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8" dur="500"/>
                                        <p:tgtEl>
                                          <p:spTgt spid="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3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15" presetID="35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1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" grpId="0"/>
      <p:bldP spid="95" grpId="1"/>
      <p:bldP spid="97" grpId="0" build="allAtOnce"/>
      <p:bldP spid="99" grpId="0" build="allAtOnce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787</TotalTime>
  <Words>488</Words>
  <Application>Microsoft Office PowerPoint</Application>
  <PresentationFormat>Экран (4:3)</PresentationFormat>
  <Paragraphs>159</Paragraphs>
  <Slides>23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4" baseType="lpstr">
      <vt:lpstr>Тема Office</vt:lpstr>
      <vt:lpstr>Тема урока:  «Построение изображений, полученных с помощью  линз»</vt:lpstr>
      <vt:lpstr>К какому виду источников относятся:</vt:lpstr>
      <vt:lpstr>Слайд 3</vt:lpstr>
      <vt:lpstr>Сравните оптические силы изображенных линз</vt:lpstr>
      <vt:lpstr>Тема урока:  «Построение изображений, полученных с помощью  линз»</vt:lpstr>
      <vt:lpstr>Построение изображений, полученных с помощью линз</vt:lpstr>
      <vt:lpstr>Построение изображений, полученных с помощью линз</vt:lpstr>
      <vt:lpstr>Слайд 8</vt:lpstr>
      <vt:lpstr>Ход лучей в собирающей линзе</vt:lpstr>
      <vt:lpstr>Построить изображение точки с помощью собирающей линзы</vt:lpstr>
      <vt:lpstr>Построить изображение предмета находящегося за двойным фокусом с помощью собирающей линзы</vt:lpstr>
      <vt:lpstr>Построить изображение при помощи собирающей линзы, если предмет находится между фокусом и двойным фокусом</vt:lpstr>
      <vt:lpstr>Построить изображение при помощи собирающей линзы, если предмет находится между оптическим центром и фокусом</vt:lpstr>
      <vt:lpstr>Ход лучей в рассеивающей линзе</vt:lpstr>
      <vt:lpstr>Построить изображение точки при помощи рассеивающей линзы</vt:lpstr>
      <vt:lpstr>Построить изображение предмета при помощи рассеивающей линзы, если предмет находится за двойным фокусом</vt:lpstr>
      <vt:lpstr>Построить изображение предмета при помощи рассеивающей линзы, если предмет находится между двойным фокусом и фокусом</vt:lpstr>
      <vt:lpstr>Построить изображение предмета при помощи рассеивающей линзы, если предмет находится между фокусом и оптическим центром</vt:lpstr>
      <vt:lpstr>На рисунке показаны главная оптическая ось линзы, предмет АВ и его изображение А1В1. Определите графически положение оптического центра и фокусов линзы</vt:lpstr>
      <vt:lpstr>На тонкую собирающую линзу падает луч, который не параллелен главной оптической оси. Постройте ход луча</vt:lpstr>
      <vt:lpstr>Определите построением положение фокусов линзы, если задана главная оптическая ось и ход произвольного луча</vt:lpstr>
      <vt:lpstr>Домашнее задание:</vt:lpstr>
      <vt:lpstr>Слайд 23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Ольга Шарыпина</dc:creator>
  <cp:lastModifiedBy>Слава</cp:lastModifiedBy>
  <cp:revision>78</cp:revision>
  <dcterms:created xsi:type="dcterms:W3CDTF">2014-11-26T17:03:15Z</dcterms:created>
  <dcterms:modified xsi:type="dcterms:W3CDTF">2015-01-18T15:35:23Z</dcterms:modified>
</cp:coreProperties>
</file>