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8" r:id="rId1"/>
  </p:sldMasterIdLst>
  <p:notesMasterIdLst>
    <p:notesMasterId r:id="rId31"/>
  </p:notesMasterIdLst>
  <p:sldIdLst>
    <p:sldId id="29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3" r:id="rId11"/>
    <p:sldId id="285" r:id="rId12"/>
    <p:sldId id="286" r:id="rId13"/>
    <p:sldId id="287" r:id="rId14"/>
    <p:sldId id="284" r:id="rId15"/>
    <p:sldId id="267" r:id="rId16"/>
    <p:sldId id="280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7" r:id="rId25"/>
    <p:sldId id="291" r:id="rId26"/>
    <p:sldId id="275" r:id="rId27"/>
    <p:sldId id="278" r:id="rId28"/>
    <p:sldId id="281" r:id="rId29"/>
    <p:sldId id="289" r:id="rId30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 Unicode MS" charset="0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 Unicode MS" charset="0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 Unicode MS" charset="0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 Unicode MS" charset="0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 Unicode MS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 Unicode MS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 Unicode MS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 Unicode MS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 Unicode M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D2A000"/>
    <a:srgbClr val="FCDCD6"/>
    <a:srgbClr val="001746"/>
    <a:srgbClr val="FFFFFF"/>
    <a:srgbClr val="FFF3CD"/>
    <a:srgbClr val="FFDD71"/>
    <a:srgbClr val="005696"/>
    <a:srgbClr val="623012"/>
    <a:srgbClr val="40200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599" autoAdjust="0"/>
  </p:normalViewPr>
  <p:slideViewPr>
    <p:cSldViewPr>
      <p:cViewPr varScale="1">
        <p:scale>
          <a:sx n="55" d="100"/>
          <a:sy n="55" d="100"/>
        </p:scale>
        <p:origin x="-1354" y="-8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34000" cy="3997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6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7263" cy="480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0250" cy="523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0250" cy="523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en-US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ftr"/>
          </p:nvPr>
        </p:nvSpPr>
        <p:spPr bwMode="auto">
          <a:xfrm>
            <a:off x="0" y="10155238"/>
            <a:ext cx="3270250" cy="523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5238"/>
            <a:ext cx="3270250" cy="523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00A0D26C-F900-428C-97D6-004DF05D0AA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E4AE457-63B3-4B23-A7A2-19AE03B02204}" type="slidenum">
              <a:rPr lang="en-US"/>
              <a:pPr/>
              <a:t>2</a:t>
            </a:fld>
            <a:endParaRPr lang="en-US"/>
          </a:p>
        </p:txBody>
      </p:sp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24D0CCE-CD15-4821-9628-FEFCA838B8C6}" type="slidenum">
              <a:rPr lang="en-US"/>
              <a:pPr/>
              <a:t>14</a:t>
            </a:fld>
            <a:endParaRPr lang="en-US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8958A0-7622-48A5-8B10-7F7D4199EDBB}" type="slidenum">
              <a:rPr lang="en-US"/>
              <a:pPr/>
              <a:t>15</a:t>
            </a:fld>
            <a:endParaRPr lang="en-US"/>
          </a:p>
        </p:txBody>
      </p:sp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C04C8FC-8A89-4786-B387-E667679C2E7D}" type="slidenum">
              <a:rPr lang="en-US"/>
              <a:pPr/>
              <a:t>17</a:t>
            </a:fld>
            <a:endParaRPr lang="en-US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864A90E-A055-4B81-BE0C-7A285393C9F1}" type="slidenum">
              <a:rPr lang="en-US"/>
              <a:pPr/>
              <a:t>18</a:t>
            </a:fld>
            <a:endParaRPr lang="en-US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CDF542-BC16-4074-89ED-00D0FEC98136}" type="slidenum">
              <a:rPr lang="en-US"/>
              <a:pPr/>
              <a:t>19</a:t>
            </a:fld>
            <a:endParaRPr lang="en-US"/>
          </a:p>
        </p:txBody>
      </p:sp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CDF7977-2233-4007-A6F8-E441785966A7}" type="slidenum">
              <a:rPr lang="en-US"/>
              <a:pPr/>
              <a:t>20</a:t>
            </a:fld>
            <a:endParaRPr lang="en-US"/>
          </a:p>
        </p:txBody>
      </p:sp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18C76C4-B79F-4F1C-8AD0-E721D5A84F3F}" type="slidenum">
              <a:rPr lang="en-US"/>
              <a:pPr/>
              <a:t>21</a:t>
            </a:fld>
            <a:endParaRPr lang="en-US"/>
          </a:p>
        </p:txBody>
      </p:sp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37C038F-ACB4-468F-9AB1-B87F92BB6605}" type="slidenum">
              <a:rPr lang="en-US"/>
              <a:pPr/>
              <a:t>22</a:t>
            </a:fld>
            <a:endParaRPr lang="en-US"/>
          </a:p>
        </p:txBody>
      </p:sp>
      <p:sp>
        <p:nvSpPr>
          <p:cNvPr id="45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BE5A784-B390-4812-B155-4CB078B7881E}" type="slidenum">
              <a:rPr lang="en-US"/>
              <a:pPr/>
              <a:t>23</a:t>
            </a:fld>
            <a:endParaRPr lang="en-US"/>
          </a:p>
        </p:txBody>
      </p:sp>
      <p:sp>
        <p:nvSpPr>
          <p:cNvPr id="46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E0BB3E5-BA12-4257-9853-C02A9F04C8A5}" type="slidenum">
              <a:rPr lang="en-US"/>
              <a:pPr/>
              <a:t>24</a:t>
            </a:fld>
            <a:endParaRPr lang="en-US"/>
          </a:p>
        </p:txBody>
      </p:sp>
      <p:sp>
        <p:nvSpPr>
          <p:cNvPr id="491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24D0CCE-CD15-4821-9628-FEFCA838B8C6}" type="slidenum">
              <a:rPr lang="en-US"/>
              <a:pPr/>
              <a:t>3</a:t>
            </a:fld>
            <a:endParaRPr lang="en-US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72436CD-B2DC-4F9C-8526-FECCB5C31552}" type="slidenum">
              <a:rPr lang="en-US"/>
              <a:pPr/>
              <a:t>26</a:t>
            </a:fld>
            <a:endParaRPr lang="en-US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B4F0834-93FD-4649-B839-2CCEC163DFA0}" type="slidenum">
              <a:rPr lang="en-US"/>
              <a:pPr/>
              <a:t>27</a:t>
            </a:fld>
            <a:endParaRPr lang="en-US"/>
          </a:p>
        </p:txBody>
      </p:sp>
      <p:sp>
        <p:nvSpPr>
          <p:cNvPr id="50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B7D0A90-FCDE-4D73-8336-72E68CF61969}" type="slidenum">
              <a:rPr lang="en-US"/>
              <a:pPr/>
              <a:t>4</a:t>
            </a:fld>
            <a:endParaRPr lang="en-US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566D08F-C553-45CB-A085-22046731B19B}" type="slidenum">
              <a:rPr lang="en-US"/>
              <a:pPr/>
              <a:t>5</a:t>
            </a:fld>
            <a:endParaRPr lang="en-US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750070B-B3BD-44A3-812F-089051A2118C}" type="slidenum">
              <a:rPr lang="en-US"/>
              <a:pPr/>
              <a:t>6</a:t>
            </a:fld>
            <a:endParaRPr lang="en-US"/>
          </a:p>
        </p:txBody>
      </p:sp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ED723FD-0D90-4C0D-B203-7961B2E952F1}" type="slidenum">
              <a:rPr lang="en-US"/>
              <a:pPr/>
              <a:t>7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BB9957D-46CF-4DD2-8DC9-3B58E9F5394A}" type="slidenum">
              <a:rPr lang="en-US"/>
              <a:pPr/>
              <a:t>8</a:t>
            </a:fld>
            <a:endParaRPr lang="en-US"/>
          </a:p>
        </p:txBody>
      </p:sp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F5B7F63-5A90-439C-8810-97618F825D8B}" type="slidenum">
              <a:rPr lang="en-US"/>
              <a:pPr/>
              <a:t>9</a:t>
            </a:fld>
            <a:endParaRPr lang="en-US"/>
          </a:p>
        </p:txBody>
      </p:sp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24D0CCE-CD15-4821-9628-FEFCA838B8C6}" type="slidenum">
              <a:rPr lang="en-US"/>
              <a:pPr/>
              <a:t>10</a:t>
            </a:fld>
            <a:endParaRPr lang="en-US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1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7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3B43-E1A0-46D7-A010-A7A841600A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040A-4B58-4E0A-9CA6-8DBD8E644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057499" y="334236"/>
            <a:ext cx="2500906" cy="71099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54785" y="334236"/>
            <a:ext cx="7334704" cy="71099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B2179-392C-4724-8371-A831387F80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5CDA-5FA2-44F0-B5CA-DF652133D4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793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5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8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7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6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5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5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4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3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B24E-FF34-4E12-9E47-B9DE235B5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54787" y="1944167"/>
            <a:ext cx="4917805" cy="550001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40602" y="1944167"/>
            <a:ext cx="4917805" cy="550001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DB2B-9320-4DAC-93B7-FBB9F3B325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7AB7-323A-4BDD-9154-E72AB2E123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D2769-1C6D-4FDE-8EF3-ED86BC173B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4F189-A9E1-40B4-8F4F-2AB74BBE4D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3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6" y="300989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3" y="1581934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275F5-46D5-4409-95B2-01E08CA19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7E143-3B1B-488B-9A41-091FA52070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lum bright="-14000" contrast="72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83" tIns="50392" rIns="100783" bIns="5039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763926"/>
            <a:ext cx="9072563" cy="4989036"/>
          </a:xfrm>
          <a:prstGeom prst="rect">
            <a:avLst/>
          </a:prstGeom>
        </p:spPr>
        <p:txBody>
          <a:bodyPr vert="horz" lIns="100783" tIns="50392" rIns="100783" bIns="5039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4031" y="7006700"/>
            <a:ext cx="2352146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214" y="7006700"/>
            <a:ext cx="3192198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448" y="7006700"/>
            <a:ext cx="2352146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F84BD-38BA-4308-9030-D1883D3433F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1007838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40" indent="-377940" algn="l" defTabSz="1007838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869" indent="-314949" algn="l" defTabSz="1007838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799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717" indent="-251960" algn="l" defTabSz="1007838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637" indent="-251960" algn="l" defTabSz="1007838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557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476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395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314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49.png"/><Relationship Id="rId3" Type="http://schemas.openxmlformats.org/officeDocument/2006/relationships/audio" Target="file:///C:\Users\1\Desktop\&#1076;&#1083;&#1103;%201%20&#1089;&#1077;&#1085;&#1090;%20&#1075;&#1083;&#1080;&#1085;&#1082;&#1072;%20&#1088;&#1077;&#1076;&#1072;&#1082;&#1094;&#1080;&#1103;\4.%20&#1042;&#1072;&#1083;&#1100;&#1089;-&#1092;&#1072;&#1085;&#1090;&#1072;&#1079;&#1080;&#1103;.wma" TargetMode="External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48.png"/><Relationship Id="rId2" Type="http://schemas.openxmlformats.org/officeDocument/2006/relationships/video" Target="file:///C:\Users\1\Desktop\&#1076;&#1083;&#1103;%201%20&#1089;&#1077;&#1085;&#1090;%20&#1075;&#1083;&#1080;&#1085;&#1082;&#1072;%20&#1088;&#1077;&#1076;&#1072;&#1082;&#1094;&#1080;&#1103;\3.%20&#1055;&#1077;&#1089;&#1085;&#1103;%20&#1042;&#1072;&#1085;&#1080;.avi" TargetMode="External"/><Relationship Id="rId1" Type="http://schemas.openxmlformats.org/officeDocument/2006/relationships/video" Target="file:///C:\Users\1\Desktop\&#1076;&#1083;&#1103;%201%20&#1089;&#1077;&#1085;&#1090;%20&#1075;&#1083;&#1080;&#1085;&#1082;&#1072;%20&#1088;&#1077;&#1076;&#1072;&#1082;&#1094;&#1080;&#1103;\1.%20&#1040;&#1088;&#1080;&#1103;%20&#1057;&#1091;&#1089;&#1072;&#1085;&#1080;&#1085;&#1072;.avi" TargetMode="External"/><Relationship Id="rId6" Type="http://schemas.openxmlformats.org/officeDocument/2006/relationships/audio" Target="file:///C:\Users\1\Desktop\&#1076;&#1083;&#1103;%201%20&#1089;&#1077;&#1085;&#1090;%20&#1075;&#1083;&#1080;&#1085;&#1082;&#1072;%20&#1088;&#1077;&#1076;&#1072;&#1082;&#1094;&#1080;&#1103;\6.%20&#1057;&#1077;&#1088;&#1075;&#1077;&#1081;%20&#1051;&#1077;&#1084;&#1077;&#1096;&#1077;&#1074;%20-%20&#1071;%20&#1055;&#1086;&#1084;&#1085;&#1102;%20&#1063;&#1091;&#1076;&#1085;&#1086;&#1077;%20&#1052;&#1075;&#1085;&#1086;&#1074;&#1077;&#1085;&#1100;&#1077;.mp3" TargetMode="External"/><Relationship Id="rId11" Type="http://schemas.openxmlformats.org/officeDocument/2006/relationships/image" Target="../media/image47.png"/><Relationship Id="rId5" Type="http://schemas.openxmlformats.org/officeDocument/2006/relationships/audio" Target="file:///C:\Users\1\Desktop\&#1076;&#1083;&#1103;%201%20&#1089;&#1077;&#1085;&#1090;%20&#1075;&#1083;&#1080;&#1085;&#1082;&#1072;%20&#1088;&#1077;&#1076;&#1072;&#1082;&#1094;&#1080;&#1103;\2.%20&#1050;&#1072;&#1084;&#1072;&#1088;&#1080;&#1085;&#1089;&#1082;&#1072;&#1103;.wma" TargetMode="External"/><Relationship Id="rId10" Type="http://schemas.openxmlformats.org/officeDocument/2006/relationships/image" Target="../media/image46.png"/><Relationship Id="rId4" Type="http://schemas.openxmlformats.org/officeDocument/2006/relationships/video" Target="file:///C:\Users\1\Desktop\&#1076;&#1083;&#1103;%201%20&#1089;&#1077;&#1085;&#1090;%20&#1075;&#1083;&#1080;&#1085;&#1082;&#1072;%20&#1088;&#1077;&#1076;&#1072;&#1082;&#1094;&#1080;&#1103;\5.%20&#1046;&#1072;&#1074;&#1086;&#1088;&#1086;&#1085;&#1086;&#1082;.mp4" TargetMode="External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upload.wikimedia.org/wikipedia/commons/a/a2/1954_CPA_1782.jpg" TargetMode="Externa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280" y="779441"/>
            <a:ext cx="91440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 smtClean="0">
                <a:solidFill>
                  <a:srgbClr val="FFF3CD"/>
                </a:solidFill>
                <a:latin typeface="Georgia" pitchFamily="16" charset="0"/>
              </a:rPr>
              <a:t>Контрольный урок-игра </a:t>
            </a:r>
          </a:p>
          <a:p>
            <a:pPr algn="ctr">
              <a:lnSpc>
                <a:spcPct val="15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 smtClean="0">
                <a:solidFill>
                  <a:srgbClr val="FFF3CD"/>
                </a:solidFill>
                <a:latin typeface="Georgia" pitchFamily="16" charset="0"/>
              </a:rPr>
              <a:t>по музыкальной литературе</a:t>
            </a:r>
          </a:p>
          <a:p>
            <a:pPr algn="ctr">
              <a:lnSpc>
                <a:spcPct val="10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600" dirty="0" smtClean="0">
              <a:solidFill>
                <a:srgbClr val="FFF3CD"/>
              </a:solidFill>
              <a:latin typeface="Georgia" pitchFamily="16" charset="0"/>
            </a:endParaRPr>
          </a:p>
          <a:p>
            <a:pPr algn="ctr">
              <a:lnSpc>
                <a:spcPct val="10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dirty="0" smtClean="0">
                <a:solidFill>
                  <a:srgbClr val="FFC000"/>
                </a:solidFill>
                <a:latin typeface="Georgia" pitchFamily="16" charset="0"/>
              </a:rPr>
              <a:t>«Жизнь и творчество М.И.Глинки»</a:t>
            </a:r>
          </a:p>
          <a:p>
            <a:pPr algn="ctr">
              <a:lnSpc>
                <a:spcPct val="10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dirty="0" smtClean="0">
              <a:solidFill>
                <a:srgbClr val="FFF3CD"/>
              </a:solidFill>
              <a:latin typeface="Georgia" pitchFamily="16" charset="0"/>
            </a:endParaRPr>
          </a:p>
          <a:p>
            <a:pPr algn="ctr">
              <a:lnSpc>
                <a:spcPct val="10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dirty="0" smtClean="0">
              <a:solidFill>
                <a:srgbClr val="FFF3CD"/>
              </a:solidFill>
              <a:latin typeface="Georgia" pitchFamily="16" charset="0"/>
            </a:endParaRPr>
          </a:p>
          <a:p>
            <a:pPr algn="ctr">
              <a:lnSpc>
                <a:spcPct val="10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i="1" dirty="0" smtClean="0">
                <a:solidFill>
                  <a:srgbClr val="FFF3CD"/>
                </a:solidFill>
                <a:latin typeface="Georgia" pitchFamily="16" charset="0"/>
              </a:rPr>
              <a:t>Автор</a:t>
            </a:r>
            <a:r>
              <a:rPr lang="ru-RU" sz="2400" dirty="0" smtClean="0">
                <a:solidFill>
                  <a:srgbClr val="FFF3CD"/>
                </a:solidFill>
                <a:latin typeface="Georgia" pitchFamily="16" charset="0"/>
              </a:rPr>
              <a:t>: </a:t>
            </a:r>
            <a:r>
              <a:rPr lang="ru-RU" sz="3200" i="1" dirty="0" smtClean="0">
                <a:solidFill>
                  <a:srgbClr val="FFF3CD"/>
                </a:solidFill>
                <a:latin typeface="Georgia" pitchFamily="16" charset="0"/>
              </a:rPr>
              <a:t>Козлова Наталья Геннадьевна</a:t>
            </a:r>
          </a:p>
          <a:p>
            <a:pPr algn="ctr">
              <a:lnSpc>
                <a:spcPct val="10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i="1" dirty="0" smtClean="0">
                <a:solidFill>
                  <a:srgbClr val="FFF3CD"/>
                </a:solidFill>
                <a:latin typeface="Georgia" pitchFamily="16" charset="0"/>
              </a:rPr>
              <a:t>преподаватель теоретических дисциплин </a:t>
            </a:r>
          </a:p>
          <a:p>
            <a:pPr algn="ctr">
              <a:lnSpc>
                <a:spcPct val="100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i="1" dirty="0" smtClean="0">
                <a:solidFill>
                  <a:srgbClr val="FFF3CD"/>
                </a:solidFill>
                <a:latin typeface="Georgia" pitchFamily="16" charset="0"/>
              </a:rPr>
              <a:t>ДШИ г. Советский, ХМАО - </a:t>
            </a:r>
            <a:r>
              <a:rPr lang="ru-RU" sz="2400" i="1" dirty="0" err="1" smtClean="0">
                <a:solidFill>
                  <a:srgbClr val="FFF3CD"/>
                </a:solidFill>
                <a:latin typeface="Georgia" pitchFamily="16" charset="0"/>
              </a:rPr>
              <a:t>Югра</a:t>
            </a:r>
            <a:r>
              <a:rPr lang="ru-RU" sz="2400" i="1" dirty="0" smtClean="0">
                <a:solidFill>
                  <a:srgbClr val="FFF3CD"/>
                </a:solidFill>
                <a:latin typeface="Georgia" pitchFamily="16" charset="0"/>
              </a:rPr>
              <a:t> </a:t>
            </a:r>
            <a:r>
              <a:rPr lang="ru-RU" sz="2400" dirty="0" smtClean="0">
                <a:solidFill>
                  <a:srgbClr val="FFF3CD"/>
                </a:solidFill>
                <a:latin typeface="Georgia" pitchFamily="16" charset="0"/>
              </a:rPr>
              <a:t/>
            </a:r>
            <a:br>
              <a:rPr lang="ru-RU" sz="2400" dirty="0" smtClean="0">
                <a:solidFill>
                  <a:srgbClr val="FFF3CD"/>
                </a:solidFill>
                <a:latin typeface="Georgia" pitchFamily="16" charset="0"/>
              </a:rPr>
            </a:br>
            <a:endParaRPr lang="ru-RU" sz="2400" i="1" dirty="0" smtClean="0">
              <a:solidFill>
                <a:srgbClr val="FFF3CD"/>
              </a:solidFill>
              <a:latin typeface="Georgia" pitchFamily="1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lum bright="-13000" contrast="6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18" y="2994019"/>
            <a:ext cx="9067800" cy="1258888"/>
          </a:xfrm>
          <a:ln/>
        </p:spPr>
        <p:txBody>
          <a:bodyPr>
            <a:no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8000" dirty="0">
                <a:solidFill>
                  <a:srgbClr val="FFC000"/>
                </a:solidFill>
                <a:latin typeface="+mn-lt"/>
              </a:rPr>
              <a:t>2</a:t>
            </a:r>
            <a:r>
              <a:rPr lang="ru-RU" sz="8000" dirty="0" smtClean="0">
                <a:solidFill>
                  <a:srgbClr val="FFC000"/>
                </a:solidFill>
                <a:latin typeface="+mn-lt"/>
              </a:rPr>
              <a:t> тур</a:t>
            </a:r>
            <a:r>
              <a:rPr lang="ru-RU" sz="6000" dirty="0" smtClean="0">
                <a:latin typeface="+mn-lt"/>
              </a:rPr>
              <a:t/>
            </a:r>
            <a:br>
              <a:rPr lang="ru-RU" sz="6000" dirty="0" smtClean="0">
                <a:latin typeface="+mn-lt"/>
              </a:rPr>
            </a:br>
            <a:r>
              <a:rPr lang="ru-RU" sz="6000" dirty="0" smtClean="0">
                <a:latin typeface="+mn-lt"/>
              </a:rPr>
              <a:t> </a:t>
            </a:r>
            <a:r>
              <a:rPr lang="ru-RU" sz="6600" dirty="0" smtClean="0">
                <a:solidFill>
                  <a:srgbClr val="FFF3CD"/>
                </a:solidFill>
                <a:latin typeface="+mn-lt"/>
              </a:rPr>
              <a:t>Аукцион </a:t>
            </a:r>
            <a:br>
              <a:rPr lang="ru-RU" sz="6600" dirty="0" smtClean="0">
                <a:solidFill>
                  <a:srgbClr val="FFF3CD"/>
                </a:solidFill>
                <a:latin typeface="+mn-lt"/>
              </a:rPr>
            </a:br>
            <a:r>
              <a:rPr lang="ru-RU" sz="6600" dirty="0" smtClean="0">
                <a:solidFill>
                  <a:srgbClr val="FFF3CD"/>
                </a:solidFill>
                <a:latin typeface="+mn-lt"/>
              </a:rPr>
              <a:t>«Имена, фамилии»</a:t>
            </a:r>
            <a:br>
              <a:rPr lang="ru-RU" sz="6600" dirty="0" smtClean="0">
                <a:solidFill>
                  <a:srgbClr val="FFF3CD"/>
                </a:solidFill>
                <a:latin typeface="+mn-lt"/>
              </a:rPr>
            </a:br>
            <a:endParaRPr lang="ru-RU" sz="6000" dirty="0">
              <a:solidFill>
                <a:srgbClr val="FFF3CD"/>
              </a:solidFill>
              <a:latin typeface="+mn-lt"/>
            </a:endParaRPr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>
          <a:xfrm>
            <a:off x="692118" y="3146419"/>
            <a:ext cx="9067800" cy="1258888"/>
          </a:xfrm>
          <a:prstGeom prst="rect">
            <a:avLst/>
          </a:prstGeom>
          <a:ln/>
        </p:spPr>
        <p:txBody>
          <a:bodyPr vert="horz" lIns="100783" tIns="50392" rIns="100783" bIns="50392" rtlCol="0" anchor="ctr">
            <a:noAutofit/>
          </a:bodyPr>
          <a:lstStyle/>
          <a:p>
            <a:pPr marL="0" marR="0" lvl="0" indent="0" algn="ctr" defTabSz="10078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lum bright="-13000" contrast="6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8412" y="636565"/>
            <a:ext cx="7500990" cy="1259946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F3CD"/>
                </a:solidFill>
                <a:latin typeface="+mn-lt"/>
                <a:ea typeface="Times New Roman"/>
              </a:rPr>
              <a:t>Персонажи опер Глинки</a:t>
            </a:r>
            <a:endParaRPr lang="ru-RU" dirty="0">
              <a:solidFill>
                <a:srgbClr val="FFF3CD"/>
              </a:solidFill>
              <a:latin typeface="+mn-lt"/>
            </a:endParaRPr>
          </a:p>
        </p:txBody>
      </p:sp>
      <p:pic>
        <p:nvPicPr>
          <p:cNvPr id="63494" name="Picture 6" descr="http://upload.wikimedia.org/wikipedia/commons/3/31/Ruslan_i_Lyudmila_(Gutheil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67340">
            <a:off x="5806142" y="2248852"/>
            <a:ext cx="3116596" cy="4572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6" name="Picture 8" descr="http://samlib.ru/img/f/fost_j_n/2_avtograf/tituljnyi_list_partitury_opery_zhisnj_za_zarya_18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659809">
            <a:off x="1232884" y="2189576"/>
            <a:ext cx="3178325" cy="4585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1"/>
          <p:cNvSpPr txBox="1">
            <a:spLocks noChangeArrowheads="1"/>
          </p:cNvSpPr>
          <p:nvPr/>
        </p:nvSpPr>
        <p:spPr>
          <a:xfrm>
            <a:off x="325404" y="350813"/>
            <a:ext cx="2643206" cy="857256"/>
          </a:xfrm>
          <a:prstGeom prst="rect">
            <a:avLst/>
          </a:prstGeom>
          <a:ln/>
        </p:spPr>
        <p:txBody>
          <a:bodyPr vert="horz" lIns="100783" tIns="50392" rIns="100783" bIns="50392" rtlCol="0" anchor="ctr">
            <a:noAutofit/>
          </a:bodyPr>
          <a:lstStyle/>
          <a:p>
            <a:pPr lvl="0" defTabSz="100783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FFC000"/>
                </a:solidFill>
                <a:latin typeface="+mn-lt"/>
                <a:ea typeface="Times New Roman"/>
              </a:rPr>
              <a:t>Задание 1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j-ea"/>
                <a:cs typeface="Times New Roman" pitchFamily="16" charset="0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j-ea"/>
                <a:cs typeface="Times New Roman" pitchFamily="16" charset="0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j-ea"/>
              <a:cs typeface="Times New Roman" pitchFamily="1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lum bright="-13000" contrast="6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50" name="Picture 14" descr="http://notopedia.ru/files/images/varlam/300_varlam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1420" y="2065325"/>
            <a:ext cx="1785950" cy="2605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784" y="779441"/>
            <a:ext cx="8429684" cy="928694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F3CD"/>
                </a:solidFill>
                <a:latin typeface="+mn-lt"/>
                <a:ea typeface="Times New Roman"/>
              </a:rPr>
              <a:t>Современники и соотечественники Глинки</a:t>
            </a:r>
            <a:endParaRPr lang="ru-RU" dirty="0">
              <a:solidFill>
                <a:srgbClr val="FFF3CD"/>
              </a:solidFill>
              <a:latin typeface="+mn-lt"/>
            </a:endParaRPr>
          </a:p>
        </p:txBody>
      </p:sp>
      <p:sp>
        <p:nvSpPr>
          <p:cNvPr id="7" name="Rectangle 1"/>
          <p:cNvSpPr txBox="1">
            <a:spLocks noChangeArrowheads="1"/>
          </p:cNvSpPr>
          <p:nvPr/>
        </p:nvSpPr>
        <p:spPr>
          <a:xfrm>
            <a:off x="325404" y="350813"/>
            <a:ext cx="2643206" cy="857256"/>
          </a:xfrm>
          <a:prstGeom prst="rect">
            <a:avLst/>
          </a:prstGeom>
          <a:ln/>
        </p:spPr>
        <p:txBody>
          <a:bodyPr vert="horz" lIns="100783" tIns="50392" rIns="100783" bIns="50392" rtlCol="0" anchor="ctr">
            <a:noAutofit/>
          </a:bodyPr>
          <a:lstStyle/>
          <a:p>
            <a:pPr lvl="0" defTabSz="100783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FFC000"/>
                </a:solidFill>
                <a:latin typeface="+mn-lt"/>
                <a:ea typeface="Times New Roman"/>
              </a:rPr>
              <a:t>Задание 2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j-ea"/>
                <a:cs typeface="Times New Roman" pitchFamily="16" charset="0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j-ea"/>
                <a:cs typeface="Times New Roman" pitchFamily="16" charset="0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j-ea"/>
              <a:cs typeface="Times New Roman" pitchFamily="16" charset="0"/>
            </a:endParaRPr>
          </a:p>
        </p:txBody>
      </p:sp>
      <p:pic>
        <p:nvPicPr>
          <p:cNvPr id="65538" name="Picture 2" descr="http://upload.wikimedia.org/wikipedia/commons/2/24/Mikhail_lermont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33288">
            <a:off x="4374656" y="2009752"/>
            <a:ext cx="1928827" cy="2576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2" name="Picture 6" descr="http://orpheusmusic.ru/_pu/11/1941599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22935">
            <a:off x="495570" y="2272449"/>
            <a:ext cx="2143141" cy="2609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4" name="Picture 8" descr="http://www.nearyou.ru/kbrullov/galery5/5zhukovs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14259">
            <a:off x="6364415" y="2120266"/>
            <a:ext cx="1888691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8" name="Picture 12" descr="http://thankyou.ru/upload/client/b997301d97ead79cf840ca69205932a8.jpg"/>
          <p:cNvPicPr>
            <a:picLocks noChangeAspect="1" noChangeArrowheads="1"/>
          </p:cNvPicPr>
          <p:nvPr/>
        </p:nvPicPr>
        <p:blipFill>
          <a:blip r:embed="rId7"/>
          <a:srcRect r="11942"/>
          <a:stretch>
            <a:fillRect/>
          </a:stretch>
        </p:blipFill>
        <p:spPr bwMode="auto">
          <a:xfrm rot="21286093">
            <a:off x="2228062" y="4078253"/>
            <a:ext cx="1965704" cy="264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52" name="Picture 16" descr="Denisdavydov.jpg"/>
          <p:cNvPicPr>
            <a:picLocks noChangeAspect="1" noChangeArrowheads="1"/>
          </p:cNvPicPr>
          <p:nvPr/>
        </p:nvPicPr>
        <p:blipFill>
          <a:blip r:embed="rId8"/>
          <a:srcRect l="13393" r="6249"/>
          <a:stretch>
            <a:fillRect/>
          </a:stretch>
        </p:blipFill>
        <p:spPr bwMode="auto">
          <a:xfrm rot="834720">
            <a:off x="8018603" y="2598905"/>
            <a:ext cx="1779996" cy="256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0" name="Picture 4" descr="http://novostiliteratury.ru/wp-content/uploads/2011/12/Gogol-Nikolay-Vas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845022">
            <a:off x="438211" y="4542229"/>
            <a:ext cx="203598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6" name="Picture 10" descr="http://ic.pics.livejournal.com/muddylevski/15908919/726217/726217_600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11618" y="3922713"/>
            <a:ext cx="1811162" cy="2486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54" name="Picture 18" descr="Kruzenshtern I F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672133">
            <a:off x="5847963" y="4017655"/>
            <a:ext cx="1970209" cy="2624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56" name="Picture 20" descr="http://upload.wikimedia.org/wikipedia/commons/d/d7/Aivazovsky_portrait_by_Tyranov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332257">
            <a:off x="7609712" y="4395727"/>
            <a:ext cx="1884341" cy="2625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lum bright="-12000" contrast="6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http://www.glinka-capella.ru/images/stories/zebra/image1104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5932" y="2279639"/>
            <a:ext cx="2214578" cy="2746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22" name="Picture 10" descr="http://www.style43.ru/wp-content/uploads/2012/12/ar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7106" y="2279639"/>
            <a:ext cx="220743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594" y="922317"/>
            <a:ext cx="8429684" cy="1259946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F3CD"/>
                </a:solidFill>
                <a:latin typeface="+mn-lt"/>
                <a:ea typeface="Times New Roman"/>
              </a:rPr>
              <a:t>Знаменитые зарубежные современники Глинки</a:t>
            </a:r>
            <a:endParaRPr lang="ru-RU" dirty="0">
              <a:solidFill>
                <a:srgbClr val="FFF3CD"/>
              </a:solidFill>
              <a:latin typeface="+mn-lt"/>
            </a:endParaRPr>
          </a:p>
        </p:txBody>
      </p:sp>
      <p:sp>
        <p:nvSpPr>
          <p:cNvPr id="7" name="Rectangle 1"/>
          <p:cNvSpPr txBox="1">
            <a:spLocks noChangeArrowheads="1"/>
          </p:cNvSpPr>
          <p:nvPr/>
        </p:nvSpPr>
        <p:spPr>
          <a:xfrm>
            <a:off x="325404" y="350813"/>
            <a:ext cx="2643206" cy="857256"/>
          </a:xfrm>
          <a:prstGeom prst="rect">
            <a:avLst/>
          </a:prstGeom>
          <a:ln/>
        </p:spPr>
        <p:txBody>
          <a:bodyPr vert="horz" lIns="100783" tIns="50392" rIns="100783" bIns="50392" rtlCol="0" anchor="ctr">
            <a:noAutofit/>
          </a:bodyPr>
          <a:lstStyle/>
          <a:p>
            <a:pPr lvl="0" defTabSz="100783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FFC000"/>
                </a:solidFill>
                <a:latin typeface="+mn-lt"/>
                <a:ea typeface="Times New Roman"/>
              </a:rPr>
              <a:t>Задание 3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j-ea"/>
                <a:cs typeface="Times New Roman" pitchFamily="16" charset="0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j-ea"/>
                <a:cs typeface="Times New Roman" pitchFamily="16" charset="0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j-ea"/>
              <a:cs typeface="Times New Roman" pitchFamily="16" charset="0"/>
            </a:endParaRPr>
          </a:p>
        </p:txBody>
      </p:sp>
      <p:pic>
        <p:nvPicPr>
          <p:cNvPr id="64518" name="Picture 6" descr="http://s017.radikal.ru/i422/1111/77/2497c62f3c1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186340">
            <a:off x="347133" y="2396864"/>
            <a:ext cx="2126022" cy="2870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20" name="Picture 8" descr="http://arquehistoria.com/wp-content/uploads/2013/02/Lord-Byro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88663">
            <a:off x="478795" y="4448009"/>
            <a:ext cx="2144290" cy="2733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26" name="Picture 14" descr="http://www.krugosvet.ru/images/1001865_PH1070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381002">
            <a:off x="2264154" y="4342000"/>
            <a:ext cx="2034363" cy="2620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28" name="Picture 16" descr="David Self Portrait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40180" y="4208465"/>
            <a:ext cx="1905000" cy="267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24" name="Picture 12" descr="http://www.krugosvet.ru/images/1001845_1845_20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659507">
            <a:off x="6217332" y="2362246"/>
            <a:ext cx="1883904" cy="2786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4" name="Picture 2" descr="http://gazetaigraem.ru/img/upload/article_image_45684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980737">
            <a:off x="7670889" y="2706046"/>
            <a:ext cx="1898067" cy="2721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32" name="Picture 20" descr="http://robert-louis-stevenson.ru/wordpress/wp-content/uploads/2014/10/0a0e1db9632efba0901eed01663a3b7b.jpe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476951">
            <a:off x="5783303" y="4329823"/>
            <a:ext cx="1936736" cy="2614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30" name="Picture 18" descr="http://www.bibliotekar.ru/Kdelakrua/index.files/image001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757475">
            <a:off x="7392955" y="4401374"/>
            <a:ext cx="2075027" cy="2800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2000" contrast="2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18" y="2994019"/>
            <a:ext cx="9067800" cy="1258888"/>
          </a:xfrm>
          <a:ln/>
        </p:spPr>
        <p:txBody>
          <a:bodyPr>
            <a:no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8000" dirty="0" smtClean="0">
                <a:solidFill>
                  <a:srgbClr val="FFC000"/>
                </a:solidFill>
                <a:latin typeface="+mn-lt"/>
              </a:rPr>
              <a:t>3 тур</a:t>
            </a:r>
            <a:r>
              <a:rPr lang="ru-RU" sz="6000" dirty="0" smtClean="0">
                <a:latin typeface="+mn-lt"/>
              </a:rPr>
              <a:t/>
            </a:r>
            <a:br>
              <a:rPr lang="ru-RU" sz="6000" dirty="0" smtClean="0">
                <a:latin typeface="+mn-lt"/>
              </a:rPr>
            </a:br>
            <a:r>
              <a:rPr lang="ru-RU" sz="6000" dirty="0" smtClean="0">
                <a:latin typeface="+mn-lt"/>
              </a:rPr>
              <a:t> </a:t>
            </a:r>
            <a:r>
              <a:rPr lang="ru-RU" sz="6000" dirty="0" smtClean="0">
                <a:solidFill>
                  <a:schemeClr val="bg1"/>
                </a:solidFill>
                <a:latin typeface="+mn-lt"/>
              </a:rPr>
              <a:t>«</a:t>
            </a:r>
            <a:r>
              <a:rPr lang="ru-RU" sz="6600" dirty="0" smtClean="0">
                <a:solidFill>
                  <a:srgbClr val="FFF3CD"/>
                </a:solidFill>
                <a:latin typeface="+mn-lt"/>
              </a:rPr>
              <a:t>Круг общения»</a:t>
            </a:r>
            <a:br>
              <a:rPr lang="ru-RU" sz="6600" dirty="0" smtClean="0">
                <a:solidFill>
                  <a:srgbClr val="FFF3CD"/>
                </a:solidFill>
                <a:latin typeface="+mn-lt"/>
              </a:rPr>
            </a:br>
            <a:endParaRPr lang="ru-RU" sz="6000" dirty="0">
              <a:solidFill>
                <a:srgbClr val="FFF3CD"/>
              </a:solidFill>
              <a:latin typeface="+mn-lt"/>
            </a:endParaRPr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>
          <a:xfrm>
            <a:off x="692118" y="3146419"/>
            <a:ext cx="9067800" cy="1258888"/>
          </a:xfrm>
          <a:prstGeom prst="rect">
            <a:avLst/>
          </a:prstGeom>
          <a:ln/>
        </p:spPr>
        <p:txBody>
          <a:bodyPr vert="horz" lIns="100783" tIns="50392" rIns="100783" bIns="50392" rtlCol="0" anchor="ctr">
            <a:noAutofit/>
          </a:bodyPr>
          <a:lstStyle/>
          <a:p>
            <a:pPr marL="0" marR="0" lvl="0" indent="0" algn="ctr" defTabSz="10078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2000" contrast="2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404" y="3565523"/>
            <a:ext cx="3000396" cy="36838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253966" y="207937"/>
            <a:ext cx="3357586" cy="776266"/>
          </a:xfrm>
          <a:ln/>
        </p:spPr>
        <p:txBody>
          <a:bodyPr>
            <a:normAutofit/>
          </a:bodyPr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C000"/>
                </a:solidFill>
                <a:latin typeface="Georgia" pitchFamily="16" charset="0"/>
              </a:rPr>
              <a:t> Вопрос №1 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97700" y="3708399"/>
            <a:ext cx="2860535" cy="35004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6"/>
          <a:srcRect r="44485" b="4517"/>
          <a:stretch>
            <a:fillRect/>
          </a:stretch>
        </p:blipFill>
        <p:spPr bwMode="auto">
          <a:xfrm rot="21325622">
            <a:off x="2038548" y="1041053"/>
            <a:ext cx="3125229" cy="367452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381131">
            <a:off x="4910396" y="1071959"/>
            <a:ext cx="3026928" cy="37316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lum bright="2000" contrast="2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404" y="350813"/>
            <a:ext cx="9059862" cy="1071570"/>
          </a:xfrm>
        </p:spPr>
        <p:txBody>
          <a:bodyPr>
            <a:noAutofit/>
          </a:bodyPr>
          <a:lstStyle/>
          <a:p>
            <a: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kern="1200" dirty="0">
                <a:solidFill>
                  <a:srgbClr val="FFC000"/>
                </a:solidFill>
                <a:latin typeface="Georgia" pitchFamily="16" charset="0"/>
                <a:ea typeface="+mn-ea"/>
                <a:cs typeface="Arial Unicode MS" charset="0"/>
              </a:rPr>
              <a:t>Вопрос №2</a:t>
            </a:r>
            <a:r>
              <a:rPr lang="ru-RU" sz="3200" kern="1200" dirty="0">
                <a:solidFill>
                  <a:srgbClr val="FFC000"/>
                </a:solidFill>
                <a:latin typeface="Georgia" pitchFamily="16" charset="0"/>
                <a:ea typeface="+mn-ea"/>
                <a:cs typeface="Arial Unicode MS" charset="0"/>
              </a:rPr>
              <a:t/>
            </a:r>
            <a:br>
              <a:rPr lang="ru-RU" sz="3200" kern="1200" dirty="0">
                <a:solidFill>
                  <a:srgbClr val="FFC000"/>
                </a:solidFill>
                <a:latin typeface="Georgia" pitchFamily="16" charset="0"/>
                <a:ea typeface="+mn-ea"/>
                <a:cs typeface="Arial Unicode MS" charset="0"/>
              </a:rPr>
            </a:br>
            <a:endParaRPr lang="ru-RU" sz="3200" dirty="0">
              <a:solidFill>
                <a:srgbClr val="FFC000"/>
              </a:solidFill>
            </a:endParaRPr>
          </a:p>
        </p:txBody>
      </p:sp>
      <p:pic>
        <p:nvPicPr>
          <p:cNvPr id="26626" name="Picture 2" descr="http://db.chgk.info/images/db/200100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4296" y="1136630"/>
            <a:ext cx="4803062" cy="6018875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contrast="27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253966" y="350813"/>
            <a:ext cx="3108314" cy="74292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8080" rIns="0" bIns="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C000"/>
                </a:solidFill>
                <a:latin typeface="Georgia" pitchFamily="16" charset="0"/>
              </a:rPr>
              <a:t>Вопрос </a:t>
            </a:r>
            <a:r>
              <a:rPr lang="ru-RU" sz="3200" b="1" dirty="0" smtClean="0">
                <a:solidFill>
                  <a:srgbClr val="FFC000"/>
                </a:solidFill>
                <a:latin typeface="Georgia" pitchFamily="16" charset="0"/>
              </a:rPr>
              <a:t>№3</a:t>
            </a:r>
            <a:endParaRPr lang="ru-RU" sz="3200" b="1" dirty="0">
              <a:solidFill>
                <a:srgbClr val="FFC000"/>
              </a:solidFill>
              <a:latin typeface="Georgia" pitchFamily="16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7182" y="779441"/>
            <a:ext cx="5182088" cy="6598311"/>
          </a:xfrm>
          <a:prstGeom prst="rect">
            <a:avLst/>
          </a:prstGeom>
          <a:noFill/>
          <a:ln w="50800" cmpd="dbl">
            <a:solidFill>
              <a:schemeClr val="accent3">
                <a:lumMod val="20000"/>
                <a:lumOff val="80000"/>
              </a:schemeClr>
            </a:solidFill>
            <a:round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53966" y="4779969"/>
            <a:ext cx="2634054" cy="5502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F3CD"/>
                </a:solidFill>
                <a:latin typeface="Georgia" pitchFamily="16" charset="0"/>
              </a:rPr>
              <a:t>М.И.</a:t>
            </a:r>
            <a:r>
              <a:rPr lang="en-US" sz="3200" dirty="0" err="1" smtClean="0">
                <a:solidFill>
                  <a:srgbClr val="FFF3CD"/>
                </a:solidFill>
                <a:latin typeface="Georgia" pitchFamily="16" charset="0"/>
              </a:rPr>
              <a:t>Глинк</a:t>
            </a:r>
            <a:r>
              <a:rPr lang="ru-RU" sz="3200" dirty="0" smtClean="0">
                <a:solidFill>
                  <a:srgbClr val="FFF3CD"/>
                </a:solidFill>
                <a:latin typeface="Georgia" pitchFamily="16" charset="0"/>
              </a:rPr>
              <a:t>а</a:t>
            </a:r>
            <a:r>
              <a:rPr lang="en-US" sz="3200" dirty="0" smtClean="0">
                <a:solidFill>
                  <a:srgbClr val="FFF3CD"/>
                </a:solidFill>
                <a:latin typeface="Georgia" pitchFamily="16" charset="0"/>
              </a:rPr>
              <a:t> </a:t>
            </a:r>
            <a:endParaRPr lang="ru-RU" sz="3200" dirty="0">
              <a:solidFill>
                <a:srgbClr val="FFF3C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6842" y="3208333"/>
            <a:ext cx="2519363" cy="10082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err="1" smtClean="0">
                <a:solidFill>
                  <a:srgbClr val="FFF3CD"/>
                </a:solidFill>
                <a:latin typeface="Georgia" pitchFamily="16" charset="0"/>
              </a:rPr>
              <a:t>художник</a:t>
            </a:r>
            <a:r>
              <a:rPr lang="en-US" sz="3200" dirty="0" smtClean="0">
                <a:solidFill>
                  <a:srgbClr val="FFF3CD"/>
                </a:solidFill>
                <a:latin typeface="Georgia" pitchFamily="16" charset="0"/>
              </a:rPr>
              <a:t> </a:t>
            </a:r>
            <a:r>
              <a:rPr lang="ru-RU" sz="3200" dirty="0" smtClean="0">
                <a:solidFill>
                  <a:srgbClr val="FFF3CD"/>
                </a:solidFill>
                <a:latin typeface="Georgia" pitchFamily="16" charset="0"/>
              </a:rPr>
              <a:t>К.</a:t>
            </a:r>
            <a:r>
              <a:rPr lang="en-US" sz="3200" dirty="0" err="1" smtClean="0">
                <a:solidFill>
                  <a:srgbClr val="FFF3CD"/>
                </a:solidFill>
                <a:latin typeface="Georgia" pitchFamily="16" charset="0"/>
              </a:rPr>
              <a:t>Брюллов</a:t>
            </a:r>
            <a:r>
              <a:rPr lang="en-US" sz="3200" dirty="0" smtClean="0">
                <a:solidFill>
                  <a:srgbClr val="FFF3CD"/>
                </a:solidFill>
                <a:latin typeface="Georgia" pitchFamily="16" charset="0"/>
              </a:rPr>
              <a:t> </a:t>
            </a:r>
            <a:endParaRPr lang="ru-RU" sz="2400" dirty="0">
              <a:solidFill>
                <a:srgbClr val="FFF3CD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897172" y="5065721"/>
            <a:ext cx="2071702" cy="71438"/>
          </a:xfrm>
          <a:prstGeom prst="straightConnector1">
            <a:avLst/>
          </a:prstGeom>
          <a:ln w="73025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540774" y="2208201"/>
            <a:ext cx="642942" cy="77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611420" y="3636961"/>
            <a:ext cx="1500198" cy="214314"/>
          </a:xfrm>
          <a:prstGeom prst="straightConnector1">
            <a:avLst/>
          </a:prstGeom>
          <a:ln w="73025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7469204" y="2851143"/>
            <a:ext cx="1000132" cy="571504"/>
          </a:xfrm>
          <a:prstGeom prst="straightConnector1">
            <a:avLst/>
          </a:prstGeom>
          <a:ln w="73025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2000" contrast="2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468280" y="279375"/>
            <a:ext cx="4786346" cy="7143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8080" rIns="0" bIns="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FFC000"/>
                </a:solidFill>
                <a:latin typeface="Georgia" pitchFamily="16" charset="0"/>
              </a:rPr>
              <a:t>Вопрос </a:t>
            </a:r>
            <a:r>
              <a:rPr lang="ru-RU" sz="2800" b="1" dirty="0" smtClean="0">
                <a:solidFill>
                  <a:srgbClr val="FFC000"/>
                </a:solidFill>
                <a:latin typeface="Georgia" pitchFamily="16" charset="0"/>
              </a:rPr>
              <a:t>№4</a:t>
            </a:r>
            <a:endParaRPr lang="ru-RU" sz="2800" b="1" dirty="0">
              <a:solidFill>
                <a:srgbClr val="FFC000"/>
              </a:solidFill>
              <a:latin typeface="Georgia" pitchFamily="16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 b="14053"/>
          <a:stretch>
            <a:fillRect/>
          </a:stretch>
        </p:blipFill>
        <p:spPr bwMode="auto">
          <a:xfrm>
            <a:off x="158247" y="1603124"/>
            <a:ext cx="9739850" cy="5605737"/>
          </a:xfrm>
          <a:prstGeom prst="rect">
            <a:avLst/>
          </a:prstGeom>
          <a:noFill/>
          <a:ln w="1905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round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469072" y="850879"/>
            <a:ext cx="1677062" cy="5502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FFFF"/>
                </a:solidFill>
                <a:latin typeface="Georgia" pitchFamily="16" charset="0"/>
              </a:rPr>
              <a:t>Глинка</a:t>
            </a:r>
            <a:r>
              <a:rPr lang="en-US" sz="2600" dirty="0" smtClean="0">
                <a:solidFill>
                  <a:srgbClr val="000000"/>
                </a:solidFill>
                <a:latin typeface="Georgia" pitchFamily="16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68610" y="850879"/>
            <a:ext cx="1800493" cy="5502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 smtClean="0">
                <a:solidFill>
                  <a:srgbClr val="FFFFFF"/>
                </a:solidFill>
                <a:latin typeface="Georgia" pitchFamily="16" charset="0"/>
              </a:rPr>
              <a:t>Пушкин</a:t>
            </a:r>
            <a:endParaRPr lang="ru-RU" sz="2400" dirty="0">
              <a:solidFill>
                <a:srgbClr val="FFFFFF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361123" y="2601110"/>
            <a:ext cx="2786082" cy="571504"/>
          </a:xfrm>
          <a:prstGeom prst="straightConnector1">
            <a:avLst/>
          </a:prstGeom>
          <a:ln w="7620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182660" y="779441"/>
            <a:ext cx="928694" cy="722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>
                <a:solidFill>
                  <a:srgbClr val="FF0000"/>
                </a:solidFill>
              </a:rPr>
              <a:t>?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539718" y="2994019"/>
            <a:ext cx="9067800" cy="1258888"/>
          </a:xfrm>
          <a:prstGeom prst="rect">
            <a:avLst/>
          </a:prstGeom>
          <a:ln/>
        </p:spPr>
        <p:txBody>
          <a:bodyPr vert="horz" lIns="100783" tIns="50392" rIns="100783" bIns="50392" rtlCol="0" anchor="ctr">
            <a:noAutofit/>
          </a:bodyPr>
          <a:lstStyle/>
          <a:p>
            <a:pPr lvl="0" algn="ctr" defTabSz="1007838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8000" dirty="0" smtClean="0">
                <a:solidFill>
                  <a:srgbClr val="FFC000"/>
                </a:solidFill>
                <a:latin typeface="+mn-lt"/>
                <a:ea typeface="+mj-ea"/>
                <a:cs typeface="+mj-cs"/>
              </a:rPr>
              <a:t>4</a:t>
            </a: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тур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lang="ru-RU" sz="6600" dirty="0" smtClean="0">
                <a:solidFill>
                  <a:srgbClr val="FFF3CD"/>
                </a:solidFill>
                <a:latin typeface="Georgia" pitchFamily="16" charset="0"/>
              </a:rPr>
              <a:t>Цитаты</a:t>
            </a:r>
            <a:r>
              <a:rPr lang="ru-RU" sz="6600" dirty="0" smtClean="0">
                <a:latin typeface="Georgia" pitchFamily="16" charset="0"/>
              </a:rPr>
              <a:t>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3CD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3CD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FFF3CD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4296" y="2136763"/>
            <a:ext cx="4334011" cy="5000660"/>
          </a:xfrm>
          <a:prstGeom prst="rect">
            <a:avLst/>
          </a:prstGeom>
          <a:noFill/>
          <a:ln w="79375" cmpd="thinThick">
            <a:gradFill flip="none" rotWithShape="1">
              <a:gsLst>
                <a:gs pos="0">
                  <a:srgbClr val="FFC0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path path="shape">
                <a:fillToRect l="50000" t="50000" r="50000" b="50000"/>
              </a:path>
              <a:tileRect/>
            </a:gradFill>
            <a:round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968346" y="350813"/>
            <a:ext cx="8215370" cy="1723870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FFC000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6" charset="0"/>
              </a:rPr>
              <a:t>Михаил Иванович </a:t>
            </a:r>
            <a:r>
              <a:rPr lang="en-US" sz="6000" b="1" dirty="0" smtClean="0">
                <a:ln w="11430">
                  <a:solidFill>
                    <a:srgbClr val="FFC000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6" charset="0"/>
              </a:rPr>
              <a:t>Глинка</a:t>
            </a:r>
            <a:endParaRPr lang="ru-RU" sz="6600" b="1" dirty="0">
              <a:ln w="11430">
                <a:solidFill>
                  <a:srgbClr val="FFC000"/>
                </a:solidFill>
              </a:ln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ертикальный свиток 7"/>
          <p:cNvSpPr/>
          <p:nvPr/>
        </p:nvSpPr>
        <p:spPr>
          <a:xfrm>
            <a:off x="182528" y="1136631"/>
            <a:ext cx="6715172" cy="3071834"/>
          </a:xfrm>
          <a:prstGeom prst="verticalScroll">
            <a:avLst/>
          </a:prstGeom>
          <a:solidFill>
            <a:schemeClr val="bg1">
              <a:lumMod val="95000"/>
              <a:alpha val="9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754032" y="922317"/>
            <a:ext cx="5857916" cy="3084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8080" rIns="0" bIns="0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i="1" dirty="0">
              <a:solidFill>
                <a:srgbClr val="002060"/>
              </a:solidFill>
              <a:latin typeface="+mn-lt"/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i="1" dirty="0">
                <a:solidFill>
                  <a:srgbClr val="002060"/>
                </a:solidFill>
                <a:latin typeface="+mn-lt"/>
              </a:rPr>
              <a:t>Слушая сию новинку,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i="1" dirty="0">
                <a:solidFill>
                  <a:srgbClr val="002060"/>
                </a:solidFill>
                <a:latin typeface="+mn-lt"/>
              </a:rPr>
              <a:t>Зависть, злобой </a:t>
            </a:r>
            <a:r>
              <a:rPr lang="ru-RU" sz="2800" i="1" dirty="0" err="1">
                <a:solidFill>
                  <a:srgbClr val="002060"/>
                </a:solidFill>
                <a:latin typeface="+mn-lt"/>
              </a:rPr>
              <a:t>омрачась</a:t>
            </a:r>
            <a:r>
              <a:rPr lang="ru-RU" sz="2800" i="1" dirty="0">
                <a:solidFill>
                  <a:srgbClr val="002060"/>
                </a:solidFill>
                <a:latin typeface="+mn-lt"/>
              </a:rPr>
              <a:t>,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i="1" dirty="0">
                <a:solidFill>
                  <a:srgbClr val="002060"/>
                </a:solidFill>
                <a:latin typeface="+mn-lt"/>
              </a:rPr>
              <a:t>Пусть скрежещет, но уж Глинку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i="1" dirty="0">
                <a:solidFill>
                  <a:srgbClr val="002060"/>
                </a:solidFill>
                <a:latin typeface="+mn-lt"/>
              </a:rPr>
              <a:t>Затоптать не может в грязь.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2594" y="422251"/>
            <a:ext cx="2619628" cy="5502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425"/>
              </a:spcAft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FFC000"/>
                </a:solidFill>
                <a:latin typeface="+mn-lt"/>
              </a:rPr>
              <a:t>Цитата №1</a:t>
            </a:r>
            <a:endParaRPr lang="ru-RU" sz="3200" b="1" dirty="0">
              <a:solidFill>
                <a:srgbClr val="FFC000"/>
              </a:solidFill>
              <a:latin typeface="+mn-lt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83386" y="3422647"/>
            <a:ext cx="2718204" cy="3708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4540246" y="1565259"/>
            <a:ext cx="5183188" cy="1928826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imes New Roman" pitchFamily="16" charset="0"/>
              </a:rPr>
              <a:t>«____ - душа моя»</a:t>
            </a:r>
            <a:endParaRPr lang="ru-RU" sz="2400" i="1" dirty="0">
              <a:solidFill>
                <a:srgbClr val="002060"/>
              </a:solidFill>
            </a:endParaRPr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468280" y="422251"/>
            <a:ext cx="9217025" cy="4246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8080" rIns="0" bIns="0"/>
          <a:lstStyle/>
          <a:p>
            <a:pPr>
              <a:spcAft>
                <a:spcPts val="1425"/>
              </a:spcAft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FFC000"/>
                </a:solidFill>
                <a:latin typeface="+mn-lt"/>
              </a:rPr>
              <a:t>  Цитата №</a:t>
            </a:r>
            <a:r>
              <a:rPr lang="ru-RU" sz="3200" b="1" dirty="0">
                <a:solidFill>
                  <a:srgbClr val="FFC000"/>
                </a:solidFill>
                <a:latin typeface="+mn-lt"/>
              </a:rPr>
              <a:t>2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>
                <a:solidFill>
                  <a:srgbClr val="FFC000"/>
                </a:solidFill>
                <a:latin typeface="+mn-lt"/>
              </a:rPr>
              <a:t>   </a:t>
            </a:r>
            <a:endParaRPr lang="ru-RU" sz="3200" dirty="0">
              <a:solidFill>
                <a:srgbClr val="FFC000"/>
              </a:solidFill>
              <a:latin typeface="+mn-lt"/>
              <a:cs typeface="Times New Roman" pitchFamily="16" charset="0"/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dirty="0">
              <a:solidFill>
                <a:srgbClr val="000000"/>
              </a:solidFill>
              <a:cs typeface="Times New Roman" pitchFamily="16" charset="0"/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dirty="0">
              <a:solidFill>
                <a:srgbClr val="333333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dirty="0">
              <a:solidFill>
                <a:srgbClr val="333333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18" y="1100828"/>
            <a:ext cx="3786214" cy="5680211"/>
          </a:xfrm>
          <a:prstGeom prst="rect">
            <a:avLst/>
          </a:prstGeom>
          <a:noFill/>
          <a:ln w="60325" cmpd="thickThin">
            <a:solidFill>
              <a:srgbClr val="FFC000"/>
            </a:solidFill>
            <a:round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5254626" y="2065325"/>
            <a:ext cx="1071570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+mn-lt"/>
              </a:rPr>
              <a:t>?</a:t>
            </a:r>
            <a:endParaRPr lang="ru-RU" sz="6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83320" y="1422383"/>
            <a:ext cx="3513389" cy="4572032"/>
          </a:xfrm>
          <a:prstGeom prst="rect">
            <a:avLst/>
          </a:prstGeom>
          <a:noFill/>
          <a:ln w="82550" cmpd="dbl">
            <a:solidFill>
              <a:srgbClr val="FFC000"/>
            </a:solidFill>
            <a:round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5" name="Вертикальный свиток 4"/>
          <p:cNvSpPr/>
          <p:nvPr/>
        </p:nvSpPr>
        <p:spPr>
          <a:xfrm>
            <a:off x="0" y="1065193"/>
            <a:ext cx="6183320" cy="2071702"/>
          </a:xfrm>
          <a:prstGeom prst="verticalScroll">
            <a:avLst/>
          </a:prstGeom>
          <a:solidFill>
            <a:schemeClr val="bg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 smtClean="0">
                <a:solidFill>
                  <a:srgbClr val="002060"/>
                </a:solidFill>
              </a:rPr>
              <a:t>«Создает музыку народ, а мы, художники, только ее ____ »</a:t>
            </a: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682594" y="422251"/>
            <a:ext cx="8072494" cy="64294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8080" rIns="0" bIns="0"/>
          <a:lstStyle/>
          <a:p>
            <a:pPr>
              <a:lnSpc>
                <a:spcPct val="100000"/>
              </a:lnSpc>
              <a:spcAft>
                <a:spcPts val="0"/>
              </a:spcAft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FFC000"/>
                </a:solidFill>
                <a:latin typeface="Georgia" pitchFamily="18" charset="0"/>
              </a:rPr>
              <a:t>Цитата №3</a:t>
            </a:r>
            <a:endParaRPr lang="ru-RU" sz="3200" dirty="0" smtClean="0">
              <a:solidFill>
                <a:srgbClr val="FFF3CD"/>
              </a:solidFill>
              <a:latin typeface="Georgia" pitchFamily="18" charset="0"/>
              <a:cs typeface="Times New Roman" pitchFamily="16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dirty="0" smtClean="0">
              <a:solidFill>
                <a:srgbClr val="FFF3CD"/>
              </a:solidFill>
              <a:latin typeface="Georgia" pitchFamily="18" charset="0"/>
              <a:cs typeface="Times New Roman" pitchFamily="16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 smtClean="0">
                <a:solidFill>
                  <a:srgbClr val="FFF3CD"/>
                </a:solidFill>
                <a:latin typeface="Georgia" pitchFamily="18" charset="0"/>
                <a:cs typeface="Times New Roman" pitchFamily="16" charset="0"/>
              </a:rPr>
              <a:t> </a:t>
            </a:r>
            <a:endParaRPr lang="ru-RU" sz="3200" dirty="0">
              <a:solidFill>
                <a:srgbClr val="FFF3CD"/>
              </a:solidFill>
              <a:latin typeface="Georgia" pitchFamily="18" charset="0"/>
              <a:cs typeface="Times New Roman" pitchFamily="16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dirty="0">
              <a:solidFill>
                <a:srgbClr val="FFF3CD"/>
              </a:solidFill>
              <a:latin typeface="Georgia" pitchFamily="18" charset="0"/>
              <a:cs typeface="Times New Roman" pitchFamily="16" charset="0"/>
            </a:endParaRPr>
          </a:p>
          <a:p>
            <a:pPr>
              <a:lnSpc>
                <a:spcPct val="100000"/>
              </a:lnSpc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dirty="0">
              <a:solidFill>
                <a:srgbClr val="333333"/>
              </a:solidFill>
              <a:latin typeface="Georgia" pitchFamily="18" charset="0"/>
            </a:endParaRPr>
          </a:p>
          <a:p>
            <a:pPr>
              <a:lnSpc>
                <a:spcPct val="100000"/>
              </a:lnSpc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dirty="0">
              <a:solidFill>
                <a:srgbClr val="333333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4230" y="2208201"/>
            <a:ext cx="1071570" cy="722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+mn-lt"/>
              </a:rPr>
              <a:t>?</a:t>
            </a:r>
            <a:endParaRPr lang="ru-RU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2594" y="3279771"/>
            <a:ext cx="5038725" cy="21531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FFF3CD"/>
                </a:solidFill>
                <a:latin typeface="Georgia" pitchFamily="18" charset="0"/>
              </a:rPr>
              <a:t/>
            </a:r>
            <a:br>
              <a:rPr lang="ru-RU" sz="3600" dirty="0" smtClean="0">
                <a:solidFill>
                  <a:srgbClr val="FFF3CD"/>
                </a:solidFill>
                <a:latin typeface="Georgia" pitchFamily="18" charset="0"/>
              </a:rPr>
            </a:br>
            <a:r>
              <a:rPr lang="ru-RU" sz="3600" dirty="0" smtClean="0">
                <a:solidFill>
                  <a:srgbClr val="FFF3CD"/>
                </a:solidFill>
                <a:latin typeface="Georgia" pitchFamily="18" charset="0"/>
              </a:rPr>
              <a:t/>
            </a:r>
            <a:br>
              <a:rPr lang="ru-RU" sz="3600" dirty="0" smtClean="0">
                <a:solidFill>
                  <a:srgbClr val="FFF3CD"/>
                </a:solidFill>
                <a:latin typeface="Georgia" pitchFamily="18" charset="0"/>
              </a:rPr>
            </a:br>
            <a:r>
              <a:rPr lang="ru-RU" sz="3600" dirty="0" smtClean="0">
                <a:solidFill>
                  <a:srgbClr val="FFF3CD"/>
                </a:solidFill>
                <a:latin typeface="Georgia" pitchFamily="18" charset="0"/>
              </a:rPr>
              <a:t/>
            </a:r>
            <a:br>
              <a:rPr lang="ru-RU" sz="3600" dirty="0" smtClean="0">
                <a:solidFill>
                  <a:srgbClr val="FFF3CD"/>
                </a:solidFill>
                <a:latin typeface="Georgia" pitchFamily="18" charset="0"/>
              </a:rPr>
            </a:b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968346" y="3208333"/>
            <a:ext cx="3857652" cy="3315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rgbClr val="FFF3CD"/>
                </a:solidFill>
                <a:latin typeface="Georgia" pitchFamily="18" charset="0"/>
              </a:rPr>
              <a:t>записываем</a:t>
            </a:r>
          </a:p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rgbClr val="FFF3CD"/>
                </a:solidFill>
                <a:latin typeface="Georgia" pitchFamily="18" charset="0"/>
              </a:rPr>
              <a:t>играем</a:t>
            </a:r>
          </a:p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rgbClr val="FFF3CD"/>
                </a:solidFill>
                <a:latin typeface="Georgia" pitchFamily="18" charset="0"/>
              </a:rPr>
              <a:t>аранжируем</a:t>
            </a:r>
          </a:p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rgbClr val="FFF3CD"/>
                </a:solidFill>
                <a:latin typeface="Georgia" pitchFamily="18" charset="0"/>
              </a:rPr>
              <a:t>портим</a:t>
            </a:r>
            <a:endParaRPr lang="ru-RU" sz="3600" dirty="0">
              <a:solidFill>
                <a:srgbClr val="FFF3CD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325404" y="1136631"/>
            <a:ext cx="6286544" cy="2786082"/>
          </a:xfrm>
          <a:prstGeom prst="horizontalScroll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C00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896907" y="254000"/>
            <a:ext cx="5715041" cy="43116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8080" rIns="0" bIns="0"/>
          <a:lstStyle/>
          <a:p>
            <a:pPr>
              <a:lnSpc>
                <a:spcPct val="150000"/>
              </a:lnSpc>
              <a:spcAft>
                <a:spcPts val="1425"/>
              </a:spcAft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FFC000"/>
                </a:solidFill>
                <a:latin typeface="Georgia" pitchFamily="16" charset="0"/>
              </a:rPr>
              <a:t>Цитата №4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 dirty="0">
              <a:solidFill>
                <a:srgbClr val="FFC000"/>
              </a:solidFill>
              <a:latin typeface="Georgia" pitchFamily="16" charset="0"/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dirty="0">
                <a:solidFill>
                  <a:srgbClr val="FFF3CD"/>
                </a:solidFill>
                <a:latin typeface="Georgia" pitchFamily="16" charset="0"/>
              </a:rPr>
              <a:t>   </a:t>
            </a:r>
            <a:r>
              <a:rPr lang="ru-RU" sz="2800" i="1" dirty="0" smtClean="0">
                <a:solidFill>
                  <a:srgbClr val="002060"/>
                </a:solidFill>
                <a:latin typeface="Georgia" pitchFamily="16" charset="0"/>
                <a:cs typeface="Times New Roman" pitchFamily="16" charset="0"/>
              </a:rPr>
              <a:t>«</a:t>
            </a:r>
            <a:r>
              <a:rPr lang="ru-RU" sz="2800" i="1" dirty="0">
                <a:solidFill>
                  <a:srgbClr val="002060"/>
                </a:solidFill>
                <a:latin typeface="Georgia" pitchFamily="16" charset="0"/>
                <a:cs typeface="Times New Roman" pitchFamily="16" charset="0"/>
              </a:rPr>
              <a:t>Вся русская симфоническая школа, подобно тому, как весь дуб в желуде, заключена в симфонической фантазии </a:t>
            </a:r>
            <a:r>
              <a:rPr lang="ru-RU" sz="2800" i="1" dirty="0" smtClean="0">
                <a:solidFill>
                  <a:srgbClr val="002060"/>
                </a:solidFill>
                <a:latin typeface="Georgia" pitchFamily="16" charset="0"/>
                <a:cs typeface="Times New Roman" pitchFamily="16" charset="0"/>
              </a:rPr>
              <a:t>_</a:t>
            </a:r>
            <a:r>
              <a:rPr lang="ru-RU" sz="2800" u="sng" dirty="0" smtClean="0">
                <a:solidFill>
                  <a:srgbClr val="FF0000"/>
                </a:solidFill>
                <a:latin typeface="Georgia" pitchFamily="16" charset="0"/>
                <a:cs typeface="Times New Roman" pitchFamily="16" charset="0"/>
              </a:rPr>
              <a:t>?</a:t>
            </a:r>
            <a:r>
              <a:rPr lang="ru-RU" sz="2800" i="1" u="sng" dirty="0" smtClean="0">
                <a:solidFill>
                  <a:srgbClr val="002060"/>
                </a:solidFill>
                <a:latin typeface="Georgia" pitchFamily="16" charset="0"/>
                <a:cs typeface="Times New Roman" pitchFamily="16" charset="0"/>
              </a:rPr>
              <a:t>_</a:t>
            </a:r>
            <a:r>
              <a:rPr lang="ru-RU" sz="2800" i="1" dirty="0" smtClean="0">
                <a:solidFill>
                  <a:srgbClr val="002060"/>
                </a:solidFill>
                <a:latin typeface="Georgia" pitchFamily="16" charset="0"/>
                <a:cs typeface="Times New Roman" pitchFamily="16" charset="0"/>
              </a:rPr>
              <a:t>»</a:t>
            </a:r>
            <a:endParaRPr lang="ru-RU" sz="3200" i="1" dirty="0" smtClean="0">
              <a:solidFill>
                <a:srgbClr val="002060"/>
              </a:solidFill>
              <a:latin typeface="Georgia" pitchFamily="16" charset="0"/>
              <a:cs typeface="Times New Roman" pitchFamily="16" charset="0"/>
            </a:endParaRPr>
          </a:p>
          <a:p>
            <a:pPr marL="360363" indent="-179388">
              <a:buClrTx/>
              <a:buFontTx/>
              <a:buNone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i="1" dirty="0" smtClean="0">
              <a:solidFill>
                <a:srgbClr val="002060"/>
              </a:solidFill>
              <a:latin typeface="Georgia" pitchFamily="16" charset="0"/>
              <a:cs typeface="Times New Roman" pitchFamily="16" charset="0"/>
            </a:endParaRPr>
          </a:p>
          <a:p>
            <a:pPr marL="1163638" indent="-179388">
              <a:buClrTx/>
              <a:buFontTx/>
              <a:buNone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FFF3CD"/>
                </a:solidFill>
                <a:latin typeface="Georgia" pitchFamily="16" charset="0"/>
              </a:rPr>
              <a:t> </a:t>
            </a:r>
          </a:p>
          <a:p>
            <a:pPr marL="1163638" indent="-179388">
              <a:buClrTx/>
              <a:buFontTx/>
              <a:buNone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 smtClean="0">
                <a:solidFill>
                  <a:srgbClr val="FFF3CD"/>
                </a:solidFill>
                <a:latin typeface="Georgia" pitchFamily="16" charset="0"/>
                <a:cs typeface="Times New Roman" pitchFamily="16" charset="0"/>
              </a:rPr>
              <a:t>«</a:t>
            </a:r>
            <a:r>
              <a:rPr lang="ru-RU" sz="3200" dirty="0">
                <a:solidFill>
                  <a:srgbClr val="FFF3CD"/>
                </a:solidFill>
                <a:latin typeface="Georgia" pitchFamily="16" charset="0"/>
                <a:cs typeface="Times New Roman" pitchFamily="16" charset="0"/>
              </a:rPr>
              <a:t>Камаринская</a:t>
            </a:r>
            <a:r>
              <a:rPr lang="ru-RU" sz="3200" dirty="0" smtClean="0">
                <a:solidFill>
                  <a:srgbClr val="FFF3CD"/>
                </a:solidFill>
                <a:latin typeface="Georgia" pitchFamily="16" charset="0"/>
                <a:cs typeface="Times New Roman" pitchFamily="16" charset="0"/>
              </a:rPr>
              <a:t>»</a:t>
            </a:r>
          </a:p>
          <a:p>
            <a:pPr marL="1163638" indent="-179388">
              <a:lnSpc>
                <a:spcPct val="150000"/>
              </a:lnSpc>
              <a:buClrTx/>
              <a:buFontTx/>
              <a:buNone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 smtClean="0">
                <a:solidFill>
                  <a:srgbClr val="FFF3CD"/>
                </a:solidFill>
                <a:latin typeface="Georgia" pitchFamily="16" charset="0"/>
                <a:cs typeface="Times New Roman" pitchFamily="16" charset="0"/>
              </a:rPr>
              <a:t>«Вальс-фантазия»</a:t>
            </a:r>
          </a:p>
          <a:p>
            <a:pPr marL="1163638" indent="-179388">
              <a:lnSpc>
                <a:spcPct val="150000"/>
              </a:lnSpc>
              <a:buClrTx/>
              <a:buFontTx/>
              <a:buNone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 smtClean="0">
                <a:solidFill>
                  <a:srgbClr val="FFF3CD"/>
                </a:solidFill>
                <a:latin typeface="Georgia" pitchFamily="16" charset="0"/>
              </a:rPr>
              <a:t>«Ночь </a:t>
            </a:r>
            <a:r>
              <a:rPr lang="ru-RU" sz="3200" dirty="0">
                <a:solidFill>
                  <a:srgbClr val="FFF3CD"/>
                </a:solidFill>
                <a:latin typeface="Georgia" pitchFamily="16" charset="0"/>
              </a:rPr>
              <a:t>в Мадриде»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dirty="0">
              <a:solidFill>
                <a:srgbClr val="FFF3CD"/>
              </a:solidFill>
              <a:latin typeface="Georgia" pitchFamily="16" charset="0"/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dirty="0">
              <a:solidFill>
                <a:srgbClr val="FFF3CD"/>
              </a:solidFill>
              <a:latin typeface="Georgia" pitchFamily="16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26262" y="779441"/>
            <a:ext cx="2873670" cy="4538678"/>
          </a:xfrm>
          <a:prstGeom prst="rect">
            <a:avLst/>
          </a:prstGeom>
          <a:noFill/>
          <a:ln w="50800" cmpd="dbl">
            <a:solidFill>
              <a:srgbClr val="FFC000"/>
            </a:solidFill>
            <a:round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468280" y="2851143"/>
            <a:ext cx="9067800" cy="1258888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8900" dirty="0" smtClean="0">
                <a:solidFill>
                  <a:srgbClr val="FFC000"/>
                </a:solidFill>
                <a:latin typeface="+mn-lt"/>
              </a:rPr>
              <a:t>5 тур</a:t>
            </a: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sz="7300" dirty="0">
              <a:solidFill>
                <a:srgbClr val="FFF3CD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11420" y="3851275"/>
            <a:ext cx="4918334" cy="1122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smtClean="0">
                <a:solidFill>
                  <a:srgbClr val="FFF3CD"/>
                </a:solidFill>
                <a:latin typeface="Georgia"/>
                <a:ea typeface="+mj-ea"/>
                <a:cs typeface="+mj-cs"/>
              </a:rPr>
              <a:t>Викторина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Вертикальный свиток 23"/>
          <p:cNvSpPr/>
          <p:nvPr/>
        </p:nvSpPr>
        <p:spPr>
          <a:xfrm>
            <a:off x="896908" y="3565523"/>
            <a:ext cx="1785950" cy="2143140"/>
          </a:xfrm>
          <a:prstGeom prst="verticalScroll">
            <a:avLst/>
          </a:prstGeom>
          <a:solidFill>
            <a:srgbClr val="FFFFFF">
              <a:alpha val="89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Вертикальный свиток 19"/>
          <p:cNvSpPr/>
          <p:nvPr/>
        </p:nvSpPr>
        <p:spPr>
          <a:xfrm>
            <a:off x="3682990" y="636565"/>
            <a:ext cx="1785950" cy="2143140"/>
          </a:xfrm>
          <a:prstGeom prst="verticalScroll">
            <a:avLst/>
          </a:prstGeom>
          <a:solidFill>
            <a:srgbClr val="FFFFFF">
              <a:alpha val="89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Вертикальный свиток 18"/>
          <p:cNvSpPr/>
          <p:nvPr/>
        </p:nvSpPr>
        <p:spPr>
          <a:xfrm>
            <a:off x="896908" y="636565"/>
            <a:ext cx="1785950" cy="2143140"/>
          </a:xfrm>
          <a:prstGeom prst="verticalScroll">
            <a:avLst/>
          </a:prstGeom>
          <a:solidFill>
            <a:srgbClr val="FFFFFF">
              <a:alpha val="89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325536" y="993755"/>
            <a:ext cx="1000132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solidFill>
                  <a:schemeClr val="tx1"/>
                </a:solidFill>
                <a:latin typeface="Georgia" pitchFamily="18" charset="0"/>
              </a:rPr>
              <a:t>№ 1</a:t>
            </a:r>
            <a:endParaRPr lang="ru-RU" sz="3200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8742" y="993755"/>
            <a:ext cx="1214446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solidFill>
                  <a:schemeClr val="tx1"/>
                </a:solidFill>
                <a:latin typeface="Georgia" pitchFamily="18" charset="0"/>
              </a:rPr>
              <a:t>№ 2</a:t>
            </a:r>
            <a:endParaRPr lang="ru-RU" sz="3200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1" name="Вертикальный свиток 20"/>
          <p:cNvSpPr/>
          <p:nvPr/>
        </p:nvSpPr>
        <p:spPr>
          <a:xfrm>
            <a:off x="6611948" y="636565"/>
            <a:ext cx="1785950" cy="2143140"/>
          </a:xfrm>
          <a:prstGeom prst="verticalScroll">
            <a:avLst/>
          </a:prstGeom>
          <a:solidFill>
            <a:srgbClr val="FFFFFF">
              <a:alpha val="89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Вертикальный свиток 21"/>
          <p:cNvSpPr/>
          <p:nvPr/>
        </p:nvSpPr>
        <p:spPr>
          <a:xfrm>
            <a:off x="6611948" y="3565523"/>
            <a:ext cx="1785950" cy="2143140"/>
          </a:xfrm>
          <a:prstGeom prst="verticalScroll">
            <a:avLst/>
          </a:prstGeom>
          <a:solidFill>
            <a:srgbClr val="FFFFFF">
              <a:alpha val="89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Вертикальный свиток 22"/>
          <p:cNvSpPr/>
          <p:nvPr/>
        </p:nvSpPr>
        <p:spPr>
          <a:xfrm>
            <a:off x="3682990" y="3565523"/>
            <a:ext cx="1785950" cy="2143140"/>
          </a:xfrm>
          <a:prstGeom prst="verticalScroll">
            <a:avLst/>
          </a:prstGeom>
          <a:solidFill>
            <a:srgbClr val="FFFFFF">
              <a:alpha val="89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6897700" y="993755"/>
            <a:ext cx="1214446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solidFill>
                  <a:schemeClr val="tx1"/>
                </a:solidFill>
                <a:latin typeface="Georgia" pitchFamily="18" charset="0"/>
              </a:rPr>
              <a:t>№ 3</a:t>
            </a:r>
            <a:endParaRPr lang="ru-RU" sz="3200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54098" y="3922713"/>
            <a:ext cx="1214446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tx1"/>
                </a:solidFill>
                <a:latin typeface="Georgia" pitchFamily="18" charset="0"/>
              </a:rPr>
              <a:t>№ 4</a:t>
            </a:r>
            <a:endParaRPr lang="ru-RU" sz="3200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97304" y="3922713"/>
            <a:ext cx="1214446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solidFill>
                  <a:schemeClr val="tx1"/>
                </a:solidFill>
                <a:latin typeface="Georgia" pitchFamily="18" charset="0"/>
              </a:rPr>
              <a:t>№ 5</a:t>
            </a:r>
            <a:endParaRPr lang="ru-RU" sz="3200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54824" y="3922713"/>
            <a:ext cx="1214446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i="1" dirty="0" smtClean="0">
                <a:solidFill>
                  <a:schemeClr val="tx1"/>
                </a:solidFill>
                <a:latin typeface="Georgia" pitchFamily="18" charset="0"/>
              </a:rPr>
              <a:t>№ 6</a:t>
            </a:r>
            <a:endParaRPr lang="ru-RU" sz="3200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31" name="1. Ария Сусанин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1254098" y="1636697"/>
            <a:ext cx="1110412" cy="908041"/>
          </a:xfrm>
          <a:prstGeom prst="rect">
            <a:avLst/>
          </a:prstGeom>
        </p:spPr>
      </p:pic>
      <p:pic>
        <p:nvPicPr>
          <p:cNvPr id="33" name="3. Песня Вани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6969138" y="1636697"/>
            <a:ext cx="1037824" cy="848682"/>
          </a:xfrm>
          <a:prstGeom prst="rect">
            <a:avLst/>
          </a:prstGeom>
        </p:spPr>
      </p:pic>
      <p:pic>
        <p:nvPicPr>
          <p:cNvPr id="34" name="4. Вальс-фантазия.wm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1539850" y="4708531"/>
            <a:ext cx="642942" cy="642942"/>
          </a:xfrm>
          <a:prstGeom prst="rect">
            <a:avLst/>
          </a:prstGeom>
        </p:spPr>
      </p:pic>
      <p:pic>
        <p:nvPicPr>
          <p:cNvPr id="35" name="5. Жаворонок.mp4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12" cstate="print"/>
          <a:stretch>
            <a:fillRect/>
          </a:stretch>
        </p:blipFill>
        <p:spPr>
          <a:xfrm>
            <a:off x="3897304" y="4637093"/>
            <a:ext cx="1392236" cy="783133"/>
          </a:xfrm>
          <a:prstGeom prst="rect">
            <a:avLst/>
          </a:prstGeom>
        </p:spPr>
      </p:pic>
      <p:pic>
        <p:nvPicPr>
          <p:cNvPr id="32" name="2. Камаринская.wma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3"/>
          <a:stretch>
            <a:fillRect/>
          </a:stretch>
        </p:blipFill>
        <p:spPr>
          <a:xfrm>
            <a:off x="4325932" y="1708135"/>
            <a:ext cx="642942" cy="642942"/>
          </a:xfrm>
          <a:prstGeom prst="rect">
            <a:avLst/>
          </a:prstGeom>
        </p:spPr>
      </p:pic>
      <p:pic>
        <p:nvPicPr>
          <p:cNvPr id="29" name="6. Сергей Лемешев - Я Помню Чудное Мгновенье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4"/>
          <a:stretch>
            <a:fillRect/>
          </a:stretch>
        </p:blipFill>
        <p:spPr>
          <a:xfrm>
            <a:off x="7254890" y="4708531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897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video fullScrn="1"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458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video fullScrn="1">
              <p:cMediaNode vol="10000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086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468280" y="3065457"/>
            <a:ext cx="9067800" cy="1258888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8900" dirty="0" smtClean="0">
                <a:solidFill>
                  <a:srgbClr val="FFC000"/>
                </a:solidFill>
                <a:latin typeface="+mn-lt"/>
              </a:rPr>
              <a:t>6 тур</a:t>
            </a: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r>
              <a:rPr lang="ru-RU" sz="7300" dirty="0" smtClean="0">
                <a:solidFill>
                  <a:srgbClr val="FFF3CD"/>
                </a:solidFill>
                <a:latin typeface="Georgia"/>
              </a:rPr>
              <a:t> Схватка капитанов</a:t>
            </a:r>
            <a:br>
              <a:rPr lang="ru-RU" sz="7300" dirty="0" smtClean="0">
                <a:solidFill>
                  <a:srgbClr val="FFF3CD"/>
                </a:solidFill>
                <a:latin typeface="Georgia"/>
              </a:rPr>
            </a:br>
            <a:r>
              <a:rPr lang="ru-RU" sz="7300" dirty="0" smtClean="0">
                <a:solidFill>
                  <a:srgbClr val="FFF3CD"/>
                </a:solidFill>
                <a:latin typeface="Georgia"/>
              </a:rPr>
              <a:t>Блицтурнир</a:t>
            </a:r>
            <a:endParaRPr lang="ru-RU" dirty="0">
              <a:solidFill>
                <a:srgbClr val="FFF3CD"/>
              </a:solidFill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1288" y="1636697"/>
            <a:ext cx="6929486" cy="55866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" name="Picture 2" descr="http://artgraphic.tor.su/artistic/rama/magazin-ram/ramka-foto.png"/>
          <p:cNvPicPr>
            <a:picLocks noChangeAspect="1" noChangeArrowheads="1"/>
          </p:cNvPicPr>
          <p:nvPr/>
        </p:nvPicPr>
        <p:blipFill>
          <a:blip r:embed="rId5"/>
          <a:srcRect l="1786" t="2298" r="2679" b="3482"/>
          <a:stretch>
            <a:fillRect/>
          </a:stretch>
        </p:blipFill>
        <p:spPr bwMode="auto">
          <a:xfrm>
            <a:off x="1396974" y="1636697"/>
            <a:ext cx="7429552" cy="569367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C000"/>
                </a:solidFill>
                <a:latin typeface="+mn-lt"/>
              </a:rPr>
              <a:t>Спасибо за участие!</a:t>
            </a:r>
            <a:endParaRPr lang="ru-RU" b="1" i="1" dirty="0">
              <a:solidFill>
                <a:srgbClr val="FFC000"/>
              </a:solidFill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9767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C000"/>
                </a:solidFill>
                <a:latin typeface="+mn-lt"/>
              </a:rPr>
              <a:t>Список источников</a:t>
            </a:r>
            <a:endParaRPr lang="ru-RU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39718" y="1208069"/>
            <a:ext cx="9072563" cy="5786478"/>
          </a:xfrm>
          <a:prstGeom prst="rect">
            <a:avLst/>
          </a:prstGeom>
        </p:spPr>
        <p:txBody>
          <a:bodyPr vert="horz" lIns="100783" tIns="50392" rIns="100783" bIns="50392" rtlCol="0">
            <a:noAutofit/>
          </a:bodyPr>
          <a:lstStyle/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1.	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Левашёва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О. Е.  М. И. Глинка. Т.1-2. — М., 1987—1988.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2.	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Васина-Гроссман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В. А. Михаил Иванович Глинка. — М., Музыка, 1979; 1982.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3.	http://ru.wikipedia.org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4.	http://mus-info.ru/composers/glinka.shtml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5.	http://propianino.ru/glinka-m-i-muzyka-dusha-moya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6.	http://istoriyamuziki.narod.ru/qlinka.html</a:t>
            </a:r>
          </a:p>
          <a:p>
            <a:pPr>
              <a:spcAft>
                <a:spcPts val="600"/>
              </a:spcAft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7.      https://upload.wikimedia.org – портреты Д.Давыдова, Ж.Л. Давида, И.Ф.Крузенштерна. Е.Е.Керн,    М.Ю.Лермонтова, И.К.Айвазовского, </a:t>
            </a:r>
            <a:r>
              <a:rPr lang="ru-RU" sz="1500" dirty="0" smtClean="0"/>
              <a:t>В.К</a:t>
            </a:r>
            <a:r>
              <a:rPr lang="ru-RU" sz="1500" i="1" dirty="0" smtClean="0"/>
              <a:t>.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Кюхельбекера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8.     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http://de.academic.ru/pictures/dewiki/71/Gedenktafel_Franz%C3%B6sische_Str_8_Michail_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Iwanowitsch_Glinka.JPG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8.	http://de.academic.ru/pictures/dewiki/77/Michael_Glinka.jpg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9.	http://de.academic.ru/pictures/dewiki/77/Mikhail_Glinka_by_Ilya_Repin.jpg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10.	http://upload.wikimedia.org/wikipedia/commons/f/fa/Brulov-Glinka-Kukolnik.jpg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11.     http://bookworm-quotes.blogspot.ru/2011/09/1825-pushkin-letters.html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12.	http://farm4.static.flickr.com/3095/3244322457_bb3e37569a_o.jpg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13.	http://www.oldrussiatour.ru/img/image/novospasskoe1.jpg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14.	http://upload.wikimedia.org/wikipedia/commons/a/a2/1954_CPA_1782.jpg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15.	http://artclassic.edu.ru/catalog.asp?ob_no=18607&amp;cat_ob_no=14062 </a:t>
            </a:r>
          </a:p>
          <a:p>
            <a:pPr marL="342900" indent="-342900"/>
            <a:r>
              <a:rPr lang="ru-RU" sz="1500" dirty="0" smtClean="0">
                <a:latin typeface="Arial" pitchFamily="34" charset="0"/>
                <a:cs typeface="Arial" pitchFamily="34" charset="0"/>
              </a:rPr>
              <a:t>16.    http://www.krugosvet.ru/images/1001865_PH10709.jpg</a:t>
            </a:r>
          </a:p>
          <a:p>
            <a:pPr marL="342900" indent="-342900"/>
            <a:r>
              <a:rPr lang="ru-RU" sz="1500" dirty="0" smtClean="0">
                <a:latin typeface="Arial" pitchFamily="34" charset="0"/>
                <a:cs typeface="Arial" pitchFamily="34" charset="0"/>
              </a:rPr>
              <a:t>17.    http://robert-louis-stevenson.ru/wordpress/wp-content/uploads/2014/10/0a0e1db9632efba0901 eed01663 a3b7b.jpeg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18.	http://gazetaigraem.ru/img/upload/article_image_45684.jpg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19.	http://www.glinka-capella.ru/images/stories/zebra/image1104_1.jpg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20.	http://s017.radikal.ru/i422/1111/77/2497c62f3c1c.jpg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.	http://www.style43.ru/wp-content/uploads/2012/12/art1.jpg </a:t>
            </a:r>
          </a:p>
          <a:p>
            <a:pPr marL="447675" marR="0" lvl="0" indent="-342900" algn="l" defTabSz="10078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425"/>
              </a:spcAft>
              <a:buClrTx/>
              <a:buSzPct val="45000"/>
              <a:buFont typeface="+mj-lt"/>
              <a:buAutoNum type="arabicPeriod"/>
              <a:tabLst>
                <a:tab pos="422275" algn="l"/>
                <a:tab pos="869950" algn="l"/>
                <a:tab pos="1319213" algn="l"/>
                <a:tab pos="1768475" algn="l"/>
                <a:tab pos="2217738" algn="l"/>
                <a:tab pos="2667000" algn="l"/>
                <a:tab pos="3116263" algn="l"/>
                <a:tab pos="3565525" algn="l"/>
                <a:tab pos="4014788" algn="l"/>
                <a:tab pos="4464050" algn="l"/>
                <a:tab pos="4913313" algn="l"/>
                <a:tab pos="5362575" algn="l"/>
                <a:tab pos="5811838" algn="l"/>
                <a:tab pos="6261100" algn="l"/>
                <a:tab pos="6710363" algn="l"/>
                <a:tab pos="7159625" algn="l"/>
                <a:tab pos="7608888" algn="l"/>
                <a:tab pos="8058150" algn="l"/>
                <a:tab pos="8507413" algn="l"/>
                <a:tab pos="8956675" algn="l"/>
                <a:tab pos="9405938" algn="l"/>
              </a:tabLst>
              <a:defRPr/>
            </a:pPr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  <a:hlinkClick r:id="rId2"/>
            </a:endParaRPr>
          </a:p>
          <a:p>
            <a:pPr marL="377940" marR="0" lvl="0" indent="-377940" algn="l" defTabSz="10078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77940" marR="0" lvl="0" indent="-377940" algn="l" defTabSz="10078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1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11156" y="350813"/>
            <a:ext cx="9072563" cy="4989036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5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22.	http://www.krugosvet.ru/images/1001845_1845_201.jpg </a:t>
            </a:r>
          </a:p>
          <a:p>
            <a:pPr>
              <a:buNone/>
            </a:pPr>
            <a:r>
              <a:rPr lang="en-US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23.	http://www.bibliotekar.ru/Kdelakrua/index.files/image001.jpg </a:t>
            </a:r>
          </a:p>
          <a:p>
            <a:pPr>
              <a:buNone/>
            </a:pPr>
            <a:r>
              <a:rPr lang="en-US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24.  http://arquehistoria.com/wp-content/uploads/2013/02/Lord-Byron.jpg</a:t>
            </a:r>
          </a:p>
          <a:p>
            <a:pPr>
              <a:buNone/>
            </a:pPr>
            <a:r>
              <a:rPr lang="en-US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25.  http://meta-music.ru/song/kanon-v-chest-mglinki 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26.  http://www.belcanto.ru/media/images/uploaded/13051102.jpg 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27.  http://notopedia.ru/files/images/varlam/300_varlam01.jpg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28.  http://thankyou.ru/upload/client/b997301d97ead79cf840ca69205932a8.jpg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29.  http://ic.pics.livejournal.com/muddylevski/15908919/726217/726217_600.jpg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30.	http://www.nearyou.ru/kbrullov/5Zhukovsk.html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31.	http://orpheusmusic.ru/_pu/11/19415992.jpeg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32.	https://img-fotki.yandex.ru/get/2714/55125778.92/0_65c60_275f3d6f_L.jpg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33.	http://www.pravenc.ru/data/477/469/1234/i400.jpg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34.	http://rm.mosconsv.ru/wp-content/uploads/2011/03/Glinka1-236x300.jpg</a:t>
            </a:r>
          </a:p>
          <a:p>
            <a:pPr>
              <a:buAutoNum type="arabicPeriod" startAt="35"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http://novostiliteratury.ru/wp-content/uploads/2011/12/Gogol-Nikolay-Vas.jpeg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36.  http://festival.1september.ru/articles/533299/img2.jpg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37.  http://samlib.ru/img/f/fost_j_n/2_avtograf/tituljnyi_list_partitury_opery_zhisnj_za_zarya_1856.jpg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38.  http://upload.wikimedia.org/wikipedia/commons/3/31/Ruslan_i_Lyudmila_(Gutheil).jpg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39.	http://family-history.ru/pic/mesto/glinka/nevsky49/glinka1852.jpg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40.	http://feb-web.ru/feb/pushkin/pictures/smi-109.jpg</a:t>
            </a:r>
          </a:p>
          <a:p>
            <a:pPr>
              <a:buNone/>
            </a:pP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41.	http://alkruglov.narod.ru/pushkin-.jpg</a:t>
            </a:r>
          </a:p>
          <a:p>
            <a:pPr>
              <a:buAutoNum type="arabicPeriod" startAt="42"/>
            </a:pPr>
            <a:r>
              <a:rPr lang="en-US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http://www.audiopoisk.com</a:t>
            </a: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5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аудиофайлы</a:t>
            </a: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для викторины</a:t>
            </a:r>
          </a:p>
          <a:p>
            <a:pPr>
              <a:buAutoNum type="arabicPeriod" startAt="42"/>
            </a:pPr>
            <a:r>
              <a:rPr lang="en-US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http://www.youtube.com</a:t>
            </a: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5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видеофайлы</a:t>
            </a: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для викторины</a:t>
            </a:r>
          </a:p>
          <a:p>
            <a:pPr>
              <a:buNone/>
            </a:pPr>
            <a:endParaRPr lang="ru-RU" sz="15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5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1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-10000" contrast="4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18" y="2994019"/>
            <a:ext cx="9067800" cy="1258888"/>
          </a:xfrm>
          <a:ln/>
        </p:spPr>
        <p:txBody>
          <a:bodyPr>
            <a:no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8000" dirty="0">
                <a:solidFill>
                  <a:srgbClr val="FFC000"/>
                </a:solidFill>
                <a:latin typeface="+mn-lt"/>
              </a:rPr>
              <a:t>1 </a:t>
            </a:r>
            <a:r>
              <a:rPr lang="ru-RU" sz="8000" dirty="0" smtClean="0">
                <a:solidFill>
                  <a:srgbClr val="FFC000"/>
                </a:solidFill>
                <a:latin typeface="+mn-lt"/>
              </a:rPr>
              <a:t>тур</a:t>
            </a:r>
            <a:r>
              <a:rPr lang="ru-RU" sz="6000" dirty="0" smtClean="0">
                <a:latin typeface="+mn-lt"/>
              </a:rPr>
              <a:t/>
            </a:r>
            <a:br>
              <a:rPr lang="ru-RU" sz="6000" dirty="0" smtClean="0">
                <a:latin typeface="+mn-lt"/>
              </a:rPr>
            </a:br>
            <a:r>
              <a:rPr lang="ru-RU" sz="6000" dirty="0" smtClean="0">
                <a:latin typeface="+mn-lt"/>
              </a:rPr>
              <a:t> </a:t>
            </a:r>
            <a:r>
              <a:rPr lang="ru-RU" sz="6600" dirty="0" smtClean="0">
                <a:solidFill>
                  <a:srgbClr val="FFF3CD"/>
                </a:solidFill>
                <a:latin typeface="+mn-lt"/>
              </a:rPr>
              <a:t>Разминка</a:t>
            </a:r>
            <a:r>
              <a:rPr lang="ru-RU" sz="6600" dirty="0">
                <a:solidFill>
                  <a:srgbClr val="FFF3CD"/>
                </a:solidFill>
                <a:latin typeface="+mn-lt"/>
              </a:rPr>
              <a:t/>
            </a:r>
            <a:br>
              <a:rPr lang="ru-RU" sz="6600" dirty="0">
                <a:solidFill>
                  <a:srgbClr val="FFF3CD"/>
                </a:solidFill>
                <a:latin typeface="+mn-lt"/>
              </a:rPr>
            </a:br>
            <a:r>
              <a:rPr lang="ru-RU" sz="6600" dirty="0" smtClean="0">
                <a:solidFill>
                  <a:srgbClr val="FFF3CD"/>
                </a:solidFill>
                <a:latin typeface="+mn-lt"/>
              </a:rPr>
              <a:t>«Даты </a:t>
            </a:r>
            <a:r>
              <a:rPr lang="ru-RU" sz="6600" dirty="0">
                <a:solidFill>
                  <a:srgbClr val="FFF3CD"/>
                </a:solidFill>
                <a:latin typeface="+mn-lt"/>
              </a:rPr>
              <a:t>и </a:t>
            </a:r>
            <a:r>
              <a:rPr lang="ru-RU" sz="6600" dirty="0" smtClean="0">
                <a:solidFill>
                  <a:srgbClr val="FFF3CD"/>
                </a:solidFill>
                <a:latin typeface="+mn-lt"/>
              </a:rPr>
              <a:t>факты»</a:t>
            </a:r>
            <a:endParaRPr lang="ru-RU" sz="6000" dirty="0">
              <a:solidFill>
                <a:srgbClr val="FFF3CD"/>
              </a:solidFill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-10000" contrast="4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7183452" y="922317"/>
            <a:ext cx="1714512" cy="857256"/>
          </a:xfrm>
          <a:prstGeom prst="roundRect">
            <a:avLst/>
          </a:prstGeom>
          <a:solidFill>
            <a:srgbClr val="FFF3CD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54494" y="922317"/>
            <a:ext cx="1714512" cy="857256"/>
          </a:xfrm>
          <a:prstGeom prst="roundRect">
            <a:avLst/>
          </a:prstGeom>
          <a:solidFill>
            <a:srgbClr val="FFF3CD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11222" y="922317"/>
            <a:ext cx="1714512" cy="857256"/>
          </a:xfrm>
          <a:prstGeom prst="roundRect">
            <a:avLst/>
          </a:prstGeom>
          <a:solidFill>
            <a:srgbClr val="FFF3CD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30" name="Picture 6" descr="http://dic.academic.ru/pictures/wiki/files/71/Glinka1850s.jpg"/>
          <p:cNvPicPr>
            <a:picLocks noChangeAspect="1" noChangeArrowheads="1"/>
          </p:cNvPicPr>
          <p:nvPr/>
        </p:nvPicPr>
        <p:blipFill>
          <a:blip r:embed="rId4"/>
          <a:srcRect l="14971" t="7296" r="5185" b="18526"/>
          <a:stretch>
            <a:fillRect/>
          </a:stretch>
        </p:blipFill>
        <p:spPr bwMode="auto">
          <a:xfrm>
            <a:off x="1697950" y="2065325"/>
            <a:ext cx="3842428" cy="4883085"/>
          </a:xfrm>
          <a:prstGeom prst="rect">
            <a:avLst/>
          </a:prstGeom>
          <a:noFill/>
        </p:spPr>
      </p:pic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396842" y="350813"/>
            <a:ext cx="9217025" cy="128588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8080" rIns="0" bIns="0"/>
          <a:lstStyle/>
          <a:p>
            <a:pPr>
              <a:lnSpc>
                <a:spcPct val="100000"/>
              </a:lnSpc>
              <a:spcAft>
                <a:spcPts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C000"/>
                </a:solidFill>
                <a:latin typeface="+mn-lt"/>
              </a:rPr>
              <a:t>Вопрос №</a:t>
            </a:r>
            <a:r>
              <a:rPr lang="ru-RU" sz="3200" b="1" dirty="0" smtClean="0">
                <a:solidFill>
                  <a:srgbClr val="FFC000"/>
                </a:solidFill>
                <a:latin typeface="+mn-lt"/>
              </a:rPr>
              <a:t>1</a:t>
            </a:r>
          </a:p>
          <a:p>
            <a:pPr>
              <a:lnSpc>
                <a:spcPct val="100000"/>
              </a:lnSpc>
              <a:spcAft>
                <a:spcPts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050" b="1" dirty="0">
              <a:solidFill>
                <a:srgbClr val="FFC000"/>
              </a:solidFill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53</a:t>
            </a:r>
            <a:r>
              <a:rPr lang="ru-RU" sz="3600" dirty="0" smtClean="0">
                <a:solidFill>
                  <a:srgbClr val="FFC000"/>
                </a:solidFill>
                <a:latin typeface="+mn-lt"/>
              </a:rPr>
              <a:t>                       </a:t>
            </a:r>
            <a:r>
              <a:rPr lang="ru-RU" sz="3600" b="1" dirty="0">
                <a:solidFill>
                  <a:srgbClr val="C00000"/>
                </a:solidFill>
                <a:latin typeface="+mn-lt"/>
              </a:rPr>
              <a:t>63</a:t>
            </a:r>
            <a:r>
              <a:rPr lang="ru-RU" sz="3600" dirty="0">
                <a:solidFill>
                  <a:srgbClr val="FFC000"/>
                </a:solidFill>
                <a:latin typeface="+mn-lt"/>
              </a:rPr>
              <a:t>     </a:t>
            </a:r>
            <a:r>
              <a:rPr lang="ru-RU" sz="3600" dirty="0" smtClean="0">
                <a:solidFill>
                  <a:srgbClr val="FFC000"/>
                </a:solidFill>
                <a:latin typeface="+mn-lt"/>
              </a:rPr>
              <a:t>                  </a:t>
            </a: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73</a:t>
            </a:r>
            <a:endParaRPr lang="ru-RU" sz="36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4626" y="2136763"/>
            <a:ext cx="3286148" cy="485165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6" name="Picture 2" descr="F:\оформление\Новые фоны\рамы\ак.png"/>
          <p:cNvPicPr>
            <a:picLocks noChangeAspect="1" noChangeArrowheads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lum bright="28000" contrast="-16000"/>
          </a:blip>
          <a:srcRect/>
          <a:stretch>
            <a:fillRect/>
          </a:stretch>
        </p:blipFill>
        <p:spPr bwMode="auto">
          <a:xfrm>
            <a:off x="1682725" y="1922448"/>
            <a:ext cx="6953299" cy="521497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-10000" contrast="4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6842" y="922317"/>
            <a:ext cx="2428892" cy="857256"/>
          </a:xfrm>
          <a:prstGeom prst="roundRect">
            <a:avLst/>
          </a:prstGeom>
          <a:solidFill>
            <a:srgbClr val="FFF3C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Семёново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323850" y="279375"/>
            <a:ext cx="9756775" cy="13858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8080" rIns="0" bIns="0"/>
          <a:lstStyle/>
          <a:p>
            <a:pPr>
              <a:lnSpc>
                <a:spcPct val="100000"/>
              </a:lnSpc>
              <a:spcAft>
                <a:spcPts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FFC000"/>
                </a:solidFill>
                <a:latin typeface="+mn-lt"/>
              </a:rPr>
              <a:t>Вопрос №2</a:t>
            </a:r>
          </a:p>
          <a:p>
            <a:pPr>
              <a:lnSpc>
                <a:spcPct val="100000"/>
              </a:lnSpc>
              <a:spcAft>
                <a:spcPts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dirty="0">
              <a:solidFill>
                <a:srgbClr val="FFC000"/>
              </a:solidFill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 l="3690" r="4991" b="3816"/>
          <a:stretch>
            <a:fillRect/>
          </a:stretch>
        </p:blipFill>
        <p:spPr bwMode="auto">
          <a:xfrm>
            <a:off x="1468412" y="2111243"/>
            <a:ext cx="7072362" cy="5240494"/>
          </a:xfrm>
          <a:prstGeom prst="rect">
            <a:avLst/>
          </a:prstGeom>
          <a:noFill/>
          <a:ln w="41275" cap="rnd" cmpd="dbl">
            <a:noFill/>
            <a:round/>
            <a:headEnd/>
            <a:tailEnd/>
          </a:ln>
          <a:effectLst>
            <a:outerShdw blurRad="50800" dist="50800" dir="5400000" algn="ctr" rotWithShape="0">
              <a:schemeClr val="bg2">
                <a:lumMod val="90000"/>
              </a:scheme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7326328" y="922317"/>
            <a:ext cx="2428892" cy="857256"/>
          </a:xfrm>
          <a:prstGeom prst="roundRect">
            <a:avLst/>
          </a:prstGeom>
          <a:solidFill>
            <a:srgbClr val="FFF3C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Болдино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54362" y="922317"/>
            <a:ext cx="3643338" cy="857256"/>
          </a:xfrm>
          <a:prstGeom prst="roundRect">
            <a:avLst/>
          </a:prstGeom>
          <a:solidFill>
            <a:srgbClr val="FFF3C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Новоспасское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62" name="Picture 2" descr="http://artgraphic.tor.su/artistic/rama/magazin-ram/ramka-foto.png"/>
          <p:cNvPicPr>
            <a:picLocks noChangeAspect="1" noChangeArrowheads="1"/>
          </p:cNvPicPr>
          <p:nvPr/>
        </p:nvPicPr>
        <p:blipFill>
          <a:blip r:embed="rId5"/>
          <a:srcRect l="1786" t="2298" r="2679" b="3482"/>
          <a:stretch>
            <a:fillRect/>
          </a:stretch>
        </p:blipFill>
        <p:spPr bwMode="auto">
          <a:xfrm>
            <a:off x="1325536" y="1866000"/>
            <a:ext cx="7429552" cy="569367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-10000" contrast="4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 l="3903" r="3314"/>
          <a:stretch>
            <a:fillRect/>
          </a:stretch>
        </p:blipFill>
        <p:spPr bwMode="auto">
          <a:xfrm>
            <a:off x="2897172" y="1851011"/>
            <a:ext cx="4000528" cy="5244692"/>
          </a:xfrm>
          <a:prstGeom prst="rect">
            <a:avLst/>
          </a:prstGeom>
          <a:noFill/>
          <a:ln w="22225">
            <a:noFill/>
            <a:round/>
            <a:headEnd/>
            <a:tailEnd/>
          </a:ln>
          <a:effectLst/>
        </p:spPr>
      </p:pic>
      <p:pic>
        <p:nvPicPr>
          <p:cNvPr id="4" name="Picture 2" descr="http://artgraphic.tor.su/artistic/rama/magazin-ram/ramka-foto.png"/>
          <p:cNvPicPr>
            <a:picLocks noChangeAspect="1" noChangeArrowheads="1"/>
          </p:cNvPicPr>
          <p:nvPr/>
        </p:nvPicPr>
        <p:blipFill>
          <a:blip r:embed="rId5"/>
          <a:srcRect l="1786" t="2298" r="2679" b="3482"/>
          <a:stretch>
            <a:fillRect/>
          </a:stretch>
        </p:blipFill>
        <p:spPr bwMode="auto">
          <a:xfrm rot="5400000">
            <a:off x="2089940" y="2322833"/>
            <a:ext cx="5686883" cy="4358172"/>
          </a:xfrm>
          <a:prstGeom prst="rect">
            <a:avLst/>
          </a:prstGeom>
          <a:noFill/>
        </p:spPr>
      </p:pic>
      <p:sp>
        <p:nvSpPr>
          <p:cNvPr id="8193" name="Text Box 1"/>
          <p:cNvSpPr txBox="1">
            <a:spLocks noChangeArrowheads="1"/>
          </p:cNvSpPr>
          <p:nvPr/>
        </p:nvSpPr>
        <p:spPr bwMode="auto">
          <a:xfrm>
            <a:off x="396842" y="207937"/>
            <a:ext cx="9501254" cy="120489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8080" rIns="0" bIns="0"/>
          <a:lstStyle/>
          <a:p>
            <a:pPr>
              <a:spcAft>
                <a:spcPts val="6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C000"/>
                </a:solidFill>
                <a:latin typeface="+mn-lt"/>
              </a:rPr>
              <a:t>Вопрос №3</a:t>
            </a:r>
          </a:p>
          <a:p>
            <a:pPr>
              <a:spcAft>
                <a:spcPts val="6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25932" y="850879"/>
            <a:ext cx="2286016" cy="714380"/>
          </a:xfrm>
          <a:prstGeom prst="roundRect">
            <a:avLst/>
          </a:prstGeom>
          <a:solidFill>
            <a:srgbClr val="FFF3C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Рылеев</a:t>
            </a:r>
            <a:r>
              <a:rPr lang="ru-RU" dirty="0" smtClean="0">
                <a:solidFill>
                  <a:srgbClr val="623012"/>
                </a:solidFill>
              </a:rPr>
              <a:t>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3966" y="850879"/>
            <a:ext cx="3500462" cy="714380"/>
          </a:xfrm>
          <a:prstGeom prst="roundRect">
            <a:avLst/>
          </a:prstGeom>
          <a:solidFill>
            <a:srgbClr val="FFF3C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Кюхельбекер</a:t>
            </a:r>
            <a:r>
              <a:rPr lang="ru-RU" dirty="0" smtClean="0">
                <a:solidFill>
                  <a:srgbClr val="623012"/>
                </a:solidFill>
              </a:rPr>
              <a:t>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12080" y="850879"/>
            <a:ext cx="2039917" cy="714380"/>
          </a:xfrm>
          <a:prstGeom prst="roundRect">
            <a:avLst/>
          </a:prstGeom>
          <a:solidFill>
            <a:srgbClr val="FFF3C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>
                <a:solidFill>
                  <a:srgbClr val="C00000"/>
                </a:solidFill>
              </a:rPr>
              <a:t>Пущин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-10000" contrast="4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468280" y="207937"/>
            <a:ext cx="9286940" cy="64294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8080" rIns="0" bIns="0"/>
          <a:lstStyle/>
          <a:p>
            <a:pPr>
              <a:lnSpc>
                <a:spcPct val="100000"/>
              </a:lnSpc>
              <a:spcAft>
                <a:spcPts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C000"/>
                </a:solidFill>
                <a:latin typeface="+mn-lt"/>
              </a:rPr>
              <a:t>Вопрос №</a:t>
            </a:r>
            <a:r>
              <a:rPr lang="ru-RU" sz="3200" b="1" dirty="0" smtClean="0">
                <a:solidFill>
                  <a:srgbClr val="FFC000"/>
                </a:solidFill>
                <a:latin typeface="+mn-lt"/>
              </a:rPr>
              <a:t>4</a:t>
            </a:r>
            <a:r>
              <a:rPr lang="ru-RU" sz="3200" dirty="0" smtClean="0">
                <a:solidFill>
                  <a:srgbClr val="FFC000"/>
                </a:solidFill>
                <a:latin typeface="+mn-lt"/>
              </a:rPr>
              <a:t> </a:t>
            </a:r>
            <a:endParaRPr lang="ru-RU" sz="3200" dirty="0">
              <a:solidFill>
                <a:srgbClr val="FFC000"/>
              </a:solidFill>
              <a:latin typeface="+mn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5470" y="1779573"/>
            <a:ext cx="8429684" cy="5457427"/>
          </a:xfrm>
          <a:prstGeom prst="rect">
            <a:avLst/>
          </a:prstGeom>
          <a:noFill/>
          <a:ln w="60325">
            <a:solidFill>
              <a:srgbClr val="FFC000"/>
            </a:solidFill>
            <a:round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396842" y="850879"/>
            <a:ext cx="2857520" cy="714380"/>
          </a:xfrm>
          <a:prstGeom prst="roundRect">
            <a:avLst/>
          </a:prstGeom>
          <a:solidFill>
            <a:srgbClr val="FFF3C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Германия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54428" y="850879"/>
            <a:ext cx="2786082" cy="714380"/>
          </a:xfrm>
          <a:prstGeom prst="roundRect">
            <a:avLst/>
          </a:prstGeom>
          <a:solidFill>
            <a:srgbClr val="FFF3C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Италия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54890" y="850879"/>
            <a:ext cx="2468545" cy="714380"/>
          </a:xfrm>
          <a:prstGeom prst="roundRect">
            <a:avLst/>
          </a:prstGeom>
          <a:solidFill>
            <a:srgbClr val="FFF3C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Испания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-10000" contrast="4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40179" y="565127"/>
            <a:ext cx="5159031" cy="6523058"/>
          </a:xfrm>
          <a:prstGeom prst="rect">
            <a:avLst/>
          </a:prstGeom>
          <a:noFill/>
          <a:ln w="22225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  <a:tileRect r="-100000" b="-100000"/>
            </a:gradFill>
            <a:round/>
            <a:headEnd/>
            <a:tailEnd/>
          </a:ln>
          <a:effectLst/>
        </p:spPr>
      </p:pic>
      <p:pic>
        <p:nvPicPr>
          <p:cNvPr id="4" name="Picture 2" descr="http://artgraphic.tor.su/artistic/rama/magazin-ram/ramka-foto.png"/>
          <p:cNvPicPr>
            <a:picLocks noChangeAspect="1" noChangeArrowheads="1"/>
          </p:cNvPicPr>
          <p:nvPr/>
        </p:nvPicPr>
        <p:blipFill>
          <a:blip r:embed="rId5"/>
          <a:srcRect l="1786" t="2298" r="2679" b="3482"/>
          <a:stretch>
            <a:fillRect/>
          </a:stretch>
        </p:blipFill>
        <p:spPr bwMode="auto">
          <a:xfrm rot="5400000">
            <a:off x="3146500" y="1173055"/>
            <a:ext cx="7038386" cy="5393903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325404" y="350813"/>
            <a:ext cx="9358378" cy="857256"/>
          </a:xfrm>
          <a:ln/>
        </p:spPr>
        <p:txBody>
          <a:bodyPr>
            <a:noAutofit/>
          </a:bodyPr>
          <a:lstStyle/>
          <a:p>
            <a:pPr algn="l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C000"/>
                </a:solidFill>
                <a:latin typeface="+mn-lt"/>
                <a:cs typeface="Times New Roman" pitchFamily="16" charset="0"/>
              </a:rPr>
              <a:t>Вопрос №5</a:t>
            </a:r>
            <a:r>
              <a:rPr lang="ru-RU" sz="3200" dirty="0">
                <a:solidFill>
                  <a:srgbClr val="FFC000"/>
                </a:solidFill>
                <a:latin typeface="+mn-lt"/>
                <a:cs typeface="Times New Roman" pitchFamily="16" charset="0"/>
              </a:rPr>
              <a:t/>
            </a:r>
            <a:br>
              <a:rPr lang="ru-RU" sz="3200" dirty="0">
                <a:solidFill>
                  <a:srgbClr val="FFC000"/>
                </a:solidFill>
                <a:latin typeface="+mn-lt"/>
                <a:cs typeface="Times New Roman" pitchFamily="16" charset="0"/>
              </a:rPr>
            </a:br>
            <a:endParaRPr lang="ru-RU" sz="3200" dirty="0">
              <a:solidFill>
                <a:srgbClr val="FFC000"/>
              </a:solidFill>
              <a:latin typeface="+mn-lt"/>
              <a:cs typeface="Times New Roman" pitchFamily="1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6842" y="5280035"/>
            <a:ext cx="3214710" cy="1466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3CD"/>
                </a:solidFill>
                <a:latin typeface="+mn-lt"/>
              </a:rPr>
              <a:t>Картина  В.В. Верещагина «Не замай! Дай подойти.»</a:t>
            </a:r>
            <a:endParaRPr lang="ru-RU" sz="2400" b="1" dirty="0">
              <a:solidFill>
                <a:srgbClr val="FFF3CD"/>
              </a:solidFill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-12000" contrast="4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539718" y="207938"/>
            <a:ext cx="9072625" cy="78581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38880" rIns="0" bIns="0"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C000"/>
                </a:solidFill>
                <a:latin typeface="Georgia" pitchFamily="16" charset="0"/>
                <a:cs typeface="Times New Roman" pitchFamily="16" charset="0"/>
              </a:rPr>
              <a:t>Вопрос №</a:t>
            </a:r>
            <a:r>
              <a:rPr lang="ru-RU" sz="3200" b="1" dirty="0" smtClean="0">
                <a:solidFill>
                  <a:srgbClr val="FFC000"/>
                </a:solidFill>
                <a:latin typeface="Georgia" pitchFamily="16" charset="0"/>
                <a:cs typeface="Times New Roman" pitchFamily="16" charset="0"/>
              </a:rPr>
              <a:t>6</a:t>
            </a:r>
            <a:endParaRPr lang="ru-RU" sz="2600" dirty="0">
              <a:solidFill>
                <a:srgbClr val="FFC000"/>
              </a:solidFill>
              <a:latin typeface="Georgia" pitchFamily="16" charset="0"/>
              <a:cs typeface="Times New Roman" pitchFamily="1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 r="776" b="2939"/>
          <a:stretch>
            <a:fillRect/>
          </a:stretch>
        </p:blipFill>
        <p:spPr bwMode="auto">
          <a:xfrm>
            <a:off x="825470" y="922317"/>
            <a:ext cx="8501122" cy="643128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1022</TotalTime>
  <Words>253</Words>
  <PresentationFormat>Произвольный</PresentationFormat>
  <Paragraphs>159</Paragraphs>
  <Slides>29</Slides>
  <Notes>21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1 тур  Разминка «Даты и факты»</vt:lpstr>
      <vt:lpstr>Слайд 4</vt:lpstr>
      <vt:lpstr>Слайд 5</vt:lpstr>
      <vt:lpstr>Слайд 6</vt:lpstr>
      <vt:lpstr>Слайд 7</vt:lpstr>
      <vt:lpstr>Вопрос №5 </vt:lpstr>
      <vt:lpstr>Слайд 9</vt:lpstr>
      <vt:lpstr>2 тур  Аукцион  «Имена, фамилии» </vt:lpstr>
      <vt:lpstr>Персонажи опер Глинки</vt:lpstr>
      <vt:lpstr>Современники и соотечественники Глинки</vt:lpstr>
      <vt:lpstr>Знаменитые зарубежные современники Глинки</vt:lpstr>
      <vt:lpstr>3 тур  «Круг общения» </vt:lpstr>
      <vt:lpstr> Вопрос №1 </vt:lpstr>
      <vt:lpstr>Вопрос №2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5 тур </vt:lpstr>
      <vt:lpstr>Слайд 25</vt:lpstr>
      <vt:lpstr>6 тур  Схватка капитанов Блицтурнир</vt:lpstr>
      <vt:lpstr>Спасибо за участие!</vt:lpstr>
      <vt:lpstr>Список источников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Н.Козлова</dc:creator>
  <cp:lastModifiedBy>1</cp:lastModifiedBy>
  <cp:revision>208</cp:revision>
  <cp:lastPrinted>1601-01-01T00:00:00Z</cp:lastPrinted>
  <dcterms:created xsi:type="dcterms:W3CDTF">2009-04-16T13:32:32Z</dcterms:created>
  <dcterms:modified xsi:type="dcterms:W3CDTF">2015-01-12T10:56:40Z</dcterms:modified>
</cp:coreProperties>
</file>