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3"/>
  </p:notesMasterIdLst>
  <p:sldIdLst>
    <p:sldId id="256" r:id="rId2"/>
    <p:sldId id="286" r:id="rId3"/>
    <p:sldId id="285" r:id="rId4"/>
    <p:sldId id="257" r:id="rId5"/>
    <p:sldId id="288" r:id="rId6"/>
    <p:sldId id="280" r:id="rId7"/>
    <p:sldId id="259" r:id="rId8"/>
    <p:sldId id="283" r:id="rId9"/>
    <p:sldId id="260" r:id="rId10"/>
    <p:sldId id="270" r:id="rId11"/>
    <p:sldId id="271" r:id="rId12"/>
    <p:sldId id="290" r:id="rId13"/>
    <p:sldId id="272" r:id="rId14"/>
    <p:sldId id="273" r:id="rId15"/>
    <p:sldId id="274" r:id="rId16"/>
    <p:sldId id="275" r:id="rId17"/>
    <p:sldId id="276" r:id="rId18"/>
    <p:sldId id="262" r:id="rId19"/>
    <p:sldId id="279" r:id="rId20"/>
    <p:sldId id="265" r:id="rId21"/>
    <p:sldId id="26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2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27E526-91E1-4EB1-9327-AAC94A68E751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62C694-D9FC-498C-8AFC-6568B8E4FD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878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2C694-D9FC-498C-8AFC-6568B8E4FDD8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972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1675FD78-CAE1-4D06-BB86-E239D63A744F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90272AB0-A77D-4ABE-AA13-A9F3355ED7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5FD78-CAE1-4D06-BB86-E239D63A744F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72AB0-A77D-4ABE-AA13-A9F3355ED7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5FD78-CAE1-4D06-BB86-E239D63A744F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72AB0-A77D-4ABE-AA13-A9F3355ED7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5FD78-CAE1-4D06-BB86-E239D63A744F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72AB0-A77D-4ABE-AA13-A9F3355ED7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5FD78-CAE1-4D06-BB86-E239D63A744F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72AB0-A77D-4ABE-AA13-A9F3355ED7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5FD78-CAE1-4D06-BB86-E239D63A744F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72AB0-A77D-4ABE-AA13-A9F3355ED76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5FD78-CAE1-4D06-BB86-E239D63A744F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72AB0-A77D-4ABE-AA13-A9F3355ED76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5FD78-CAE1-4D06-BB86-E239D63A744F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72AB0-A77D-4ABE-AA13-A9F3355ED7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5FD78-CAE1-4D06-BB86-E239D63A744F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72AB0-A77D-4ABE-AA13-A9F3355ED7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1675FD78-CAE1-4D06-BB86-E239D63A744F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90272AB0-A77D-4ABE-AA13-A9F3355ED7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1675FD78-CAE1-4D06-BB86-E239D63A744F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90272AB0-A77D-4ABE-AA13-A9F3355ED7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1675FD78-CAE1-4D06-BB86-E239D63A744F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0272AB0-A77D-4ABE-AA13-A9F3355ED76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yandex.ru/images/search?text=%D1%84%D0%BE%D0%BD%20%D0%B4%D0%BB%D1%8F%20%D0%BF%D1%80%D0%B5%D0%B7%D0%B5%D0%BD%D1%82%D0%B0%D1%86%D0%B8%D0%B8%20%D1%82%D0%B5%D0%BC%D0%B0%20%D1%88%D0%BA%D0%BE%D0%BB%D0%B0%20%D1%80%D1%83%D1%81%D1%81%D0%BA%D0%B8%D0%B9%20%D1%8F%D0%B7%D1%8B%D0%BA&amp;img_url=http://www.mirgeografii.ru/wp-content/uploads/2012/04/fon_pptx.jpg&amp;pos=5&amp;rpt=simage&amp;stype=image&amp;lr=213&amp;noreask=1&amp;source=wiz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yandex.ru/images/search?text=%D1%84%D0%BE%D0%BD%20%D0%B4%D0%BB%D1%8F%20%D0%BF%D1%80%D0%B5%D0%B7%D0%B5%D0%BD%D1%82%D0%B0%D1%86%D0%B8%D0%B8%20%D1%82%D0%B5%D0%BC%D0%B0%20%D1%88%D0%BA%D0%BE%D0%BB%D0%B0%20%D1%80%D1%83%D1%81%D1%81%D0%BA%D0%B8%D0%B9%20%D1%8F%D0%B7%D1%8B%D0%BA&amp;img_url=http://900igr.net/datai/russkij-jazyk/-i/0001-001-Avtor-raboty-uchitel-nachalnykh-klassov-MOU-SOSH-49-g.-Volgograda.jpg&amp;pos=4&amp;rpt=simage&amp;stype=image&amp;lr=213&amp;noreask=1&amp;source=wiz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yandex.ru/images/search?text=%D1%84%D0%BE%D0%BD%20%D0%B4%D0%BB%D1%8F%20%D0%BF%D1%80%D0%B5%D0%B7%D0%B5%D0%BD%D1%82%D0%B0%D1%86%D0%B8%D0%B8%20%D1%82%D0%B5%D0%BC%D0%B0%20%D1%88%D0%BA%D0%BE%D0%BB%D0%B0%20%D1%80%D1%83%D1%81%D1%81%D0%BA%D0%B8%D0%B9%20%D1%8F%D0%B7%D1%8B%D0%BA&amp;img_url=http://www.mirgeografii.ru/wp-content/uploads/2012/04/fon_pptx.jpg&amp;pos=5&amp;rpt=simage&amp;stype=image&amp;lr=213&amp;noreask=1&amp;source=wiz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yandex.ru/images/search?text=%D1%84%D0%BE%D0%BD%20%D0%B4%D0%BB%D1%8F%20%D0%BF%D1%80%D0%B5%D0%B7%D0%B5%D0%BD%D1%82%D0%B0%D1%86%D0%B8%D0%B8%20%D1%82%D0%B5%D0%BC%D0%B0%20%D1%88%D0%BA%D0%BE%D0%BB%D0%B0%20%D1%80%D1%83%D1%81%D1%81%D0%BA%D0%B8%D0%B9%20%D1%8F%D0%B7%D1%8B%D0%BA&amp;img_url=http://www.mirgeografii.ru/wp-content/uploads/2012/04/fon_pptx.jpg&amp;pos=5&amp;rpt=simage&amp;stype=image&amp;lr=213&amp;noreask=1&amp;source=wiz" TargetMode="Externa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20.png"/><Relationship Id="rId5" Type="http://schemas.openxmlformats.org/officeDocument/2006/relationships/image" Target="../media/image5.jpeg"/><Relationship Id="rId4" Type="http://schemas.openxmlformats.org/officeDocument/2006/relationships/hyperlink" Target="http://yandex.ru/images/search?text=%D1%84%D0%BE%D0%BD%20%D0%B4%D0%BB%D1%8F%20%D0%BF%D1%80%D0%B5%D0%B7%D0%B5%D0%BD%D1%82%D0%B0%D1%86%D0%B8%D0%B8%20%D1%82%D0%B5%D0%BC%D0%B0%20%D1%88%D0%BA%D0%BE%D0%BB%D0%B0%20%D1%80%D1%83%D1%81%D1%81%D0%BA%D0%B8%D0%B9%20%D1%8F%D0%B7%D1%8B%D0%BA&amp;img_url=http://www.mirgeografii.ru/wp-content/uploads/2012/04/fon_pptx.jpg&amp;pos=5&amp;rpt=simage&amp;stype=image&amp;lr=213&amp;noreask=1&amp;source=wiz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yandex.ru/images/search?text=%D1%84%D0%BE%D0%BD%20%D0%B4%D0%BB%D1%8F%20%D0%BF%D1%80%D0%B5%D0%B7%D0%B5%D0%BD%D1%82%D0%B0%D1%86%D0%B8%D0%B8%20%D1%82%D0%B5%D0%BC%D0%B0%20%D1%88%D0%BA%D0%BE%D0%BB%D0%B0%20%D1%80%D1%83%D1%81%D1%81%D0%BA%D0%B8%D0%B9%20%D1%8F%D0%B7%D1%8B%D0%BA&amp;img_url=http://www.mirgeografii.ru/wp-content/uploads/2012/04/fon_pptx.jpg&amp;pos=5&amp;rpt=simage&amp;stype=image&amp;lr=213&amp;noreask=1&amp;source=wiz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hyperlink" Target="http://yandex.ru/images/search?text=%D0%BC%D1%80%D0%BA%D0%BE%20%D0%B6%D1%83%D1%80%D0%BD%D0%B0%D0%BB&amp;img_url=http://schools.keldysh.ru/gym1522/inform/pascal/cknigoy1.jpg&amp;pos=1&amp;rpt=simage&amp;stype=image&amp;lr=213&amp;noreask=1&amp;source=wiz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7.xml"/><Relationship Id="rId7" Type="http://schemas.openxmlformats.org/officeDocument/2006/relationships/hyperlink" Target="http://yandex.ru/images/search?text=%D1%84%D0%BE%D1%82%D0%BE%20%D0%93%D0%B0%D0%B3%D0%B0%D1%80%D0%B8%D0%BD%20%D0%BA%D0%BE%D1%81%D0%BC%D0%BE%D1%81&amp;img_url=http://img1.liveinternet.ru/images/attach/c/0/42/411/42411043_Gagarin.jpg&amp;pos=0&amp;rpt=simage&amp;stype=image&amp;lr=213&amp;noreask=1&amp;source=wiz" TargetMode="External"/><Relationship Id="rId12" Type="http://schemas.openxmlformats.org/officeDocument/2006/relationships/image" Target="../media/image11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11" Type="http://schemas.openxmlformats.org/officeDocument/2006/relationships/hyperlink" Target="http://yandex.ru/images/search?text=%D0%B1%D0%B5%D1%80%D0%B5%D0%B7%D0%B0%20%D1%84%D0%BE%D1%82%D0%BE&amp;img_url=http://img11.nnm.ru/0/f/5/1/e/018250793b5cf13019c700e726f.jpg&amp;pos=2&amp;rpt=simage&amp;stype=image&amp;lr=213&amp;noreask=1&amp;source=wiz" TargetMode="External"/><Relationship Id="rId5" Type="http://schemas.openxmlformats.org/officeDocument/2006/relationships/image" Target="../media/image7.jpeg"/><Relationship Id="rId10" Type="http://schemas.openxmlformats.org/officeDocument/2006/relationships/image" Target="../media/image10.jpeg"/><Relationship Id="rId4" Type="http://schemas.openxmlformats.org/officeDocument/2006/relationships/hyperlink" Target="http://templated.ru/priroda/366-sohranenie-okruzhayuschey-sredy.html" TargetMode="External"/><Relationship Id="rId9" Type="http://schemas.openxmlformats.org/officeDocument/2006/relationships/hyperlink" Target="http://yandex.ru/images/search?text=%D1%84%D0%BE%D1%82%D0%BE%20%D1%80%D0%BE%D0%B6%D1%8C%20%D0%BF%D0%BE%D0%BB%D0%B5%20%D1%80%D0%B5%D0%BA%D0%B0%20%D0%BE%D0%B1%D0%BB%D0%B0%D0%BA%D0%B0&amp;img_url=http://wap.mplaza.ru/parser/images/c8f4fda355df53e044be105ba55fd19c.jpg&amp;pos=4&amp;rpt=simage&amp;stype=image&amp;lr=213&amp;noreask=1&amp;source=wiz" TargetMode="External"/><Relationship Id="rId14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templated.ru/obrazovanie/168-chtenie-knigi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yandex.ru/images/search?text=%D1%84%D0%BE%D1%82%D0%BE%20%D1%80%D0%B0%D1%81%D0%BA%D1%80%D1%8B%D1%82%D0%BE%D0%B9%20%D0%BA%D0%BD%D0%B8%D0%B3%D0%B8%20%D0%B4%D0%BB%D1%8F%20%D0%BF%D1%80%D0%B5%D0%B7%D0%B5%D0%BD%D1%82%D0%B0%D1%86%D0%B8%D0%B8&amp;img_url=http://img-fotki.yandex.ru/get/5209/ksi-chaos.b6/0_5c142_f62e67a4_XL&amp;pos=3&amp;rpt=simage&amp;stype=image&amp;lr=213&amp;noreask=1&amp;source=wiz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jpeg"/><Relationship Id="rId5" Type="http://schemas.openxmlformats.org/officeDocument/2006/relationships/hyperlink" Target="http://templated.ru/obrazovanie/135-uchebniki.html" TargetMode="Externa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yandex.ru/images/search?text=%D1%84%D0%BE%D0%BD%20%D0%B4%D0%BB%D1%8F%20%D0%BF%D1%80%D0%B5%D0%B7%D0%B5%D0%BD%D1%82%D0%B0%D1%86%D0%B8%D0%B8%20%D1%82%D0%B5%D0%BC%D0%B0%20%D1%88%D0%BA%D0%BE%D0%BB%D0%B0%20%D1%80%D1%83%D1%81%D1%81%D0%BA%D0%B8%D0%B9%20%D1%8F%D0%B7%D1%8B%D0%BA&amp;img_url=http://www.mirgeografii.ru/wp-content/uploads/2012/04/fon_pptx.jpg&amp;pos=5&amp;rpt=simage&amp;stype=image&amp;lr=213&amp;noreask=1&amp;source=wiz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yandex.ru/images/search?text=%D1%84%D0%BE%D0%BD%20%D0%B4%D0%BB%D1%8F%20%D0%BF%D1%80%D0%B5%D0%B7%D0%B5%D0%BD%D1%82%D0%B0%D1%86%D0%B8%D0%B8%20%D1%82%D0%B5%D0%BC%D0%B0%20%D1%88%D0%BA%D0%BE%D0%BB%D0%B0%20%D1%80%D1%83%D1%81%D1%81%D0%BA%D0%B8%D0%B9%20%D1%8F%D0%B7%D1%8B%D0%BA&amp;img_url=http://www.mirgeografii.ru/wp-content/uploads/2012/04/fon_pptx.jpg&amp;pos=5&amp;rpt=simage&amp;stype=image&amp;lr=213&amp;noreask=1&amp;source=wiz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Презентации PowerPoint Коллекция - Коллекция рефератов по биологии, георгафии и ОБЖ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2696"/>
            <a:ext cx="7200800" cy="54006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i="1" dirty="0" smtClean="0"/>
              <a:t>(</a:t>
            </a:r>
            <a:r>
              <a:rPr lang="ru-RU" sz="2400" b="1" i="1" dirty="0"/>
              <a:t>Сценарный план внеклассного мероприятия) </a:t>
            </a:r>
            <a:r>
              <a:rPr lang="ru-RU" sz="2400" i="1" dirty="0"/>
              <a:t/>
            </a:r>
            <a:br>
              <a:rPr lang="ru-RU" sz="2400" i="1" dirty="0"/>
            </a:br>
            <a:endParaRPr lang="ru-RU" sz="2400" i="1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ru-RU" sz="2100" b="1" dirty="0"/>
              <a:t>Спицына Алла Николаевна, </a:t>
            </a:r>
            <a:endParaRPr lang="ru-RU" sz="2100" i="1" dirty="0"/>
          </a:p>
          <a:p>
            <a:pPr marL="0" indent="0">
              <a:buNone/>
            </a:pPr>
            <a:r>
              <a:rPr lang="ru-RU" sz="2100" b="1" dirty="0"/>
              <a:t>учитель русского языка и </a:t>
            </a:r>
            <a:endParaRPr lang="ru-RU" sz="2100" i="1" dirty="0"/>
          </a:p>
          <a:p>
            <a:pPr marL="0" indent="0">
              <a:buNone/>
            </a:pPr>
            <a:r>
              <a:rPr lang="ru-RU" sz="2100" b="1" dirty="0"/>
              <a:t>литературы высшей категории</a:t>
            </a:r>
            <a:endParaRPr lang="ru-RU" sz="2100" i="1" dirty="0"/>
          </a:p>
          <a:p>
            <a:pPr marL="0" indent="0">
              <a:buNone/>
            </a:pPr>
            <a:r>
              <a:rPr lang="ru-RU" sz="2100" b="1" dirty="0" err="1"/>
              <a:t>Гремяченского</a:t>
            </a:r>
            <a:r>
              <a:rPr lang="ru-RU" sz="2100" b="1" dirty="0"/>
              <a:t> филиала МКОУ </a:t>
            </a:r>
            <a:endParaRPr lang="ru-RU" sz="2100" i="1" dirty="0"/>
          </a:p>
          <a:p>
            <a:pPr marL="0" indent="0">
              <a:buNone/>
            </a:pPr>
            <a:r>
              <a:rPr lang="ru-RU" sz="2100" b="1" dirty="0"/>
              <a:t>«</a:t>
            </a:r>
            <a:r>
              <a:rPr lang="ru-RU" sz="2100" b="1" dirty="0" err="1"/>
              <a:t>Охочевская</a:t>
            </a:r>
            <a:r>
              <a:rPr lang="ru-RU" sz="2100" b="1" dirty="0"/>
              <a:t> СОШ» Курской области</a:t>
            </a:r>
            <a:endParaRPr lang="ru-RU" sz="2100" i="1" dirty="0"/>
          </a:p>
          <a:p>
            <a:r>
              <a:rPr lang="ru-RU" sz="2100" b="1"/>
              <a:t>                                                                                  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692696"/>
            <a:ext cx="72008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«Говорим </a:t>
            </a:r>
            <a:r>
              <a:rPr lang="ru-RU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русском </a:t>
            </a:r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языке»</a:t>
            </a:r>
            <a: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2" descr="C:\Documents and Settings\дом\Рабочий стол\фото разные\фото я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374" y="2120900"/>
            <a:ext cx="2926802" cy="360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637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Детский фон для презентаций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80728"/>
            <a:ext cx="7344816" cy="496855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908671" y="1803010"/>
            <a:ext cx="4248472" cy="3323987"/>
          </a:xfrm>
          <a:prstGeom prst="rect">
            <a:avLst/>
          </a:prstGeom>
          <a:scene3d>
            <a:camera prst="perspectiveRelaxedModerately"/>
            <a:lightRig rig="threePt" dir="t"/>
          </a:scene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Вывод 3.   </a:t>
            </a:r>
            <a:endParaRPr lang="ru-RU" sz="2800" b="1" dirty="0" smtClean="0">
              <a:solidFill>
                <a:srgbClr val="00B050"/>
              </a:solidFill>
            </a:endParaRPr>
          </a:p>
          <a:p>
            <a:pPr algn="ctr"/>
            <a:r>
              <a:rPr lang="ru-RU" sz="2800" b="1" i="1" dirty="0" smtClean="0">
                <a:solidFill>
                  <a:srgbClr val="00B050"/>
                </a:solidFill>
              </a:rPr>
              <a:t>«</a:t>
            </a:r>
            <a:r>
              <a:rPr lang="ru-RU" sz="2800" b="1" i="1" dirty="0">
                <a:solidFill>
                  <a:srgbClr val="00B050"/>
                </a:solidFill>
              </a:rPr>
              <a:t>Общаться с языком кое-как – значит, и мыслить кое-как: приблизительно, неточно, неверно</a:t>
            </a:r>
            <a:r>
              <a:rPr lang="ru-RU" sz="2800" b="1" i="1" dirty="0" smtClean="0">
                <a:solidFill>
                  <a:srgbClr val="00B050"/>
                </a:solidFill>
              </a:rPr>
              <a:t>».</a:t>
            </a:r>
          </a:p>
          <a:p>
            <a:pPr algn="ctr"/>
            <a:r>
              <a:rPr lang="ru-RU" sz="2400" dirty="0" smtClean="0"/>
              <a:t>                                                     </a:t>
            </a:r>
            <a:r>
              <a:rPr lang="ru-RU" i="1" dirty="0" smtClean="0"/>
              <a:t>(</a:t>
            </a:r>
            <a:r>
              <a:rPr lang="ru-RU" i="1" dirty="0" err="1" smtClean="0"/>
              <a:t>А.Н.Толстой</a:t>
            </a:r>
            <a:r>
              <a:rPr lang="ru-RU" i="1" u="sng" dirty="0"/>
              <a:t>)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7445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perspectiveFront"/>
            <a:lightRig rig="threePt" dir="t"/>
          </a:scene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7030A0"/>
                </a:solidFill>
              </a:rPr>
              <a:t>Страница </a:t>
            </a:r>
            <a:r>
              <a:rPr lang="ru-RU" sz="3200" b="1" dirty="0">
                <a:solidFill>
                  <a:srgbClr val="7030A0"/>
                </a:solidFill>
              </a:rPr>
              <a:t>4.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7030A0"/>
                </a:solidFill>
              </a:rPr>
              <a:t>«Точность </a:t>
            </a:r>
            <a:r>
              <a:rPr lang="ru-RU" sz="3200" b="1" dirty="0">
                <a:solidFill>
                  <a:srgbClr val="7030A0"/>
                </a:solidFill>
              </a:rPr>
              <a:t>выражений»</a:t>
            </a:r>
            <a:r>
              <a:rPr lang="ru-RU" sz="3200" i="1" dirty="0">
                <a:solidFill>
                  <a:srgbClr val="7030A0"/>
                </a:solidFill>
              </a:rPr>
              <a:t/>
            </a:r>
            <a:br>
              <a:rPr lang="ru-RU" sz="3200" i="1" dirty="0">
                <a:solidFill>
                  <a:srgbClr val="7030A0"/>
                </a:solidFill>
              </a:rPr>
            </a:b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Говорил он, между прочим,</a:t>
            </a:r>
            <a:endParaRPr lang="ru-RU" i="1" dirty="0"/>
          </a:p>
          <a:p>
            <a:pPr marL="0" indent="0">
              <a:buNone/>
            </a:pPr>
            <a:r>
              <a:rPr lang="ru-RU" i="1" dirty="0"/>
              <a:t>«Красивее», «Мы так </a:t>
            </a:r>
            <a:r>
              <a:rPr lang="ru-RU" i="1" dirty="0" err="1"/>
              <a:t>хочем</a:t>
            </a:r>
            <a:r>
              <a:rPr lang="ru-RU" i="1" dirty="0"/>
              <a:t>»,</a:t>
            </a:r>
          </a:p>
          <a:p>
            <a:pPr marL="0" indent="0">
              <a:buNone/>
            </a:pPr>
            <a:r>
              <a:rPr lang="ru-RU" i="1" dirty="0"/>
              <a:t>«Досуг, шофер, процент, заем,</a:t>
            </a:r>
          </a:p>
          <a:p>
            <a:pPr marL="0" indent="0">
              <a:buNone/>
            </a:pPr>
            <a:r>
              <a:rPr lang="ru-RU" i="1" dirty="0"/>
              <a:t>Квартал, портфель, бюллетень»,</a:t>
            </a:r>
          </a:p>
          <a:p>
            <a:pPr marL="0" indent="0">
              <a:buNone/>
            </a:pPr>
            <a:r>
              <a:rPr lang="ru-RU" i="1" dirty="0"/>
              <a:t>«Поверх плана выполняем»,</a:t>
            </a:r>
          </a:p>
          <a:p>
            <a:pPr marL="0" indent="0">
              <a:buNone/>
            </a:pPr>
            <a:r>
              <a:rPr lang="ru-RU" i="1" dirty="0"/>
              <a:t>«Агент звонит цельный день».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2500" dirty="0"/>
              <a:t>Знакомьтесь: Петя. Мой сосед.</a:t>
            </a:r>
            <a:endParaRPr lang="ru-RU" sz="2500" i="1" dirty="0"/>
          </a:p>
          <a:p>
            <a:pPr marL="0" indent="0">
              <a:buNone/>
            </a:pPr>
            <a:r>
              <a:rPr lang="ru-RU" sz="2500" dirty="0"/>
              <a:t>Ему уже 12.</a:t>
            </a:r>
            <a:endParaRPr lang="ru-RU" sz="2500" i="1" dirty="0"/>
          </a:p>
          <a:p>
            <a:pPr marL="0" indent="0">
              <a:buNone/>
            </a:pPr>
            <a:r>
              <a:rPr lang="ru-RU" sz="2500" dirty="0"/>
              <a:t>Но говорит он до сих пор</a:t>
            </a:r>
            <a:endParaRPr lang="ru-RU" sz="2500" i="1" dirty="0"/>
          </a:p>
          <a:p>
            <a:pPr marL="0" indent="0">
              <a:buNone/>
            </a:pPr>
            <a:r>
              <a:rPr lang="ru-RU" sz="2500" dirty="0"/>
              <a:t>Не «коридор», а </a:t>
            </a:r>
            <a:r>
              <a:rPr lang="ru-RU" sz="2500" b="1" i="1" dirty="0"/>
              <a:t>«</a:t>
            </a:r>
            <a:r>
              <a:rPr lang="ru-RU" sz="2500" b="1" i="1" dirty="0" err="1"/>
              <a:t>колидор</a:t>
            </a:r>
            <a:r>
              <a:rPr lang="ru-RU" sz="2500" b="1" i="1" dirty="0"/>
              <a:t>».</a:t>
            </a:r>
            <a:endParaRPr lang="ru-RU" sz="2500" i="1" dirty="0"/>
          </a:p>
          <a:p>
            <a:pPr marL="0" indent="0">
              <a:buNone/>
            </a:pPr>
            <a:r>
              <a:rPr lang="ru-RU" sz="2500" i="1" dirty="0"/>
              <a:t>«</a:t>
            </a:r>
            <a:r>
              <a:rPr lang="ru-RU" sz="2500" b="1" i="1" dirty="0" err="1"/>
              <a:t>Дилектор</a:t>
            </a:r>
            <a:r>
              <a:rPr lang="ru-RU" sz="2500" b="1" i="1" dirty="0"/>
              <a:t> </a:t>
            </a:r>
            <a:r>
              <a:rPr lang="ru-RU" sz="2500" i="1" dirty="0"/>
              <a:t>входит в кабинет…»</a:t>
            </a:r>
          </a:p>
          <a:p>
            <a:pPr marL="0" indent="0">
              <a:buNone/>
            </a:pPr>
            <a:r>
              <a:rPr lang="ru-RU" sz="2500" i="1" dirty="0"/>
              <a:t>«Закрыт </a:t>
            </a:r>
            <a:r>
              <a:rPr lang="ru-RU" sz="2500" b="1" i="1" dirty="0"/>
              <a:t>магазин</a:t>
            </a:r>
            <a:r>
              <a:rPr lang="ru-RU" sz="2500" i="1" dirty="0"/>
              <a:t> на обед…»</a:t>
            </a:r>
          </a:p>
          <a:p>
            <a:pPr marL="0" indent="0">
              <a:buNone/>
            </a:pPr>
            <a:r>
              <a:rPr lang="ru-RU" sz="2500" i="1" dirty="0"/>
              <a:t>«Хозяйка моет </a:t>
            </a:r>
            <a:r>
              <a:rPr lang="ru-RU" sz="2500" b="1" i="1" dirty="0"/>
              <a:t>стаканы</a:t>
            </a:r>
            <a:r>
              <a:rPr lang="ru-RU" sz="2500" i="1" dirty="0"/>
              <a:t>…»</a:t>
            </a:r>
          </a:p>
          <a:p>
            <a:pPr marL="0" indent="0">
              <a:buNone/>
            </a:pPr>
            <a:r>
              <a:rPr lang="ru-RU" sz="2500" i="1" dirty="0"/>
              <a:t>«</a:t>
            </a:r>
            <a:r>
              <a:rPr lang="ru-RU" sz="2500" b="1" i="1" dirty="0" err="1"/>
              <a:t>Секет</a:t>
            </a:r>
            <a:r>
              <a:rPr lang="ru-RU" sz="2500" b="1" i="1" dirty="0"/>
              <a:t> свеклу</a:t>
            </a:r>
            <a:r>
              <a:rPr lang="ru-RU" sz="2500" i="1" dirty="0"/>
              <a:t>…» «</a:t>
            </a:r>
            <a:r>
              <a:rPr lang="ru-RU" sz="2500" b="1" i="1" dirty="0" err="1"/>
              <a:t>Пекет</a:t>
            </a:r>
            <a:r>
              <a:rPr lang="ru-RU" sz="2500" i="1" dirty="0"/>
              <a:t> блины…»</a:t>
            </a:r>
          </a:p>
          <a:p>
            <a:pPr marL="0" indent="0">
              <a:buNone/>
            </a:pPr>
            <a:r>
              <a:rPr lang="ru-RU" sz="2500" dirty="0"/>
              <a:t>И до меня дошел черед:</a:t>
            </a:r>
            <a:endParaRPr lang="ru-RU" sz="2500" i="1" dirty="0"/>
          </a:p>
          <a:p>
            <a:pPr marL="0" indent="0">
              <a:buNone/>
            </a:pPr>
            <a:r>
              <a:rPr lang="ru-RU" sz="2500" dirty="0"/>
              <a:t>Портфель он </a:t>
            </a:r>
            <a:r>
              <a:rPr lang="ru-RU" sz="2500" i="1" dirty="0"/>
              <a:t>«</a:t>
            </a:r>
            <a:r>
              <a:rPr lang="ru-RU" sz="2500" b="1" i="1" dirty="0"/>
              <a:t>портфелем</a:t>
            </a:r>
            <a:r>
              <a:rPr lang="ru-RU" sz="2500" i="1" dirty="0"/>
              <a:t>»</a:t>
            </a:r>
            <a:r>
              <a:rPr lang="ru-RU" sz="2500" dirty="0"/>
              <a:t> зовет.</a:t>
            </a:r>
            <a:endParaRPr lang="ru-RU" sz="2500" i="1" dirty="0"/>
          </a:p>
          <a:p>
            <a:pPr marL="0" indent="0">
              <a:buNone/>
            </a:pPr>
            <a:r>
              <a:rPr lang="ru-RU" sz="2500" dirty="0"/>
              <a:t>Но мне не зря «Родную речь»</a:t>
            </a:r>
            <a:endParaRPr lang="ru-RU" sz="2500" i="1" dirty="0"/>
          </a:p>
          <a:p>
            <a:pPr marL="0" indent="0">
              <a:buNone/>
            </a:pPr>
            <a:r>
              <a:rPr lang="ru-RU" sz="2500" dirty="0"/>
              <a:t>Судьбой доверено беречь.</a:t>
            </a:r>
            <a:endParaRPr lang="ru-RU" sz="2500" i="1" dirty="0"/>
          </a:p>
          <a:p>
            <a:pPr marL="0" indent="0">
              <a:buNone/>
            </a:pPr>
            <a:r>
              <a:rPr lang="ru-RU" sz="2500" dirty="0"/>
              <a:t>И я придумал не шутя:</a:t>
            </a:r>
            <a:endParaRPr lang="ru-RU" sz="2500" i="1" dirty="0"/>
          </a:p>
          <a:p>
            <a:pPr marL="0" indent="0">
              <a:buNone/>
            </a:pPr>
            <a:r>
              <a:rPr lang="ru-RU" sz="2500" dirty="0"/>
              <a:t>Пусть и его зовут </a:t>
            </a:r>
            <a:r>
              <a:rPr lang="ru-RU" sz="2500" b="1" i="1" dirty="0"/>
              <a:t>Петя</a:t>
            </a:r>
            <a:r>
              <a:rPr lang="ru-RU" sz="2500" i="1" dirty="0"/>
              <a:t>.</a:t>
            </a:r>
          </a:p>
          <a:p>
            <a:endParaRPr lang="ru-RU" dirty="0"/>
          </a:p>
        </p:txBody>
      </p:sp>
      <p:pic>
        <p:nvPicPr>
          <p:cNvPr id="5" name="радионяня про ударени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55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0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Презентации PowerPoint Коллекция - Коллекция рефератов по биологии, георгафии и ОБЖ">
            <a:hlinkClick r:id="rId2"/>
          </p:cNvPr>
          <p:cNvPicPr>
            <a:picLocks noGrp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2696"/>
            <a:ext cx="7272808" cy="5400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259632" y="2551837"/>
            <a:ext cx="2952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1438606" y="2060847"/>
            <a:ext cx="6192688" cy="2985433"/>
          </a:xfrm>
          <a:prstGeom prst="rect">
            <a:avLst/>
          </a:prstGeom>
          <a:scene3d>
            <a:camera prst="perspectiveAbove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Вывод </a:t>
            </a:r>
            <a:r>
              <a:rPr lang="ru-RU" sz="2800" b="1" dirty="0">
                <a:solidFill>
                  <a:srgbClr val="7030A0"/>
                </a:solidFill>
              </a:rPr>
              <a:t>4.  </a:t>
            </a:r>
            <a:endParaRPr lang="ru-RU" sz="2800" b="1" dirty="0" smtClean="0">
              <a:solidFill>
                <a:srgbClr val="7030A0"/>
              </a:solidFill>
            </a:endParaRPr>
          </a:p>
          <a:p>
            <a:endParaRPr lang="ru-RU" sz="2400" b="1" dirty="0">
              <a:solidFill>
                <a:srgbClr val="7030A0"/>
              </a:solidFill>
            </a:endParaRPr>
          </a:p>
          <a:p>
            <a:endParaRPr lang="ru-RU" sz="2400" b="1" dirty="0" smtClean="0">
              <a:solidFill>
                <a:srgbClr val="7030A0"/>
              </a:solidFill>
            </a:endParaRPr>
          </a:p>
          <a:p>
            <a:r>
              <a:rPr lang="ru-RU" sz="2800" b="1" dirty="0" smtClean="0">
                <a:solidFill>
                  <a:srgbClr val="7030A0"/>
                </a:solidFill>
              </a:rPr>
              <a:t>Чтобы </a:t>
            </a:r>
            <a:r>
              <a:rPr lang="ru-RU" sz="2800" b="1" dirty="0">
                <a:solidFill>
                  <a:srgbClr val="7030A0"/>
                </a:solidFill>
              </a:rPr>
              <a:t>не оказаться в смешном положении, надо соблюдать правила устной речи, языковые нормы. </a:t>
            </a:r>
            <a:endParaRPr lang="ru-RU" sz="28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05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0">
        <p:wipe/>
      </p:transition>
    </mc:Choice>
    <mc:Fallback xmlns="">
      <p:transition advTm="10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955234"/>
          </a:xfrm>
          <a:scene3d>
            <a:camera prst="perspectiveBelow"/>
            <a:lightRig rig="threePt" dir="t"/>
          </a:scene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  <a:sp3d extrusionH="57150">
              <a:bevelT w="69850" h="38100" prst="cross"/>
            </a:sp3d>
          </a:bodyPr>
          <a:lstStyle/>
          <a:p>
            <a:r>
              <a:rPr lang="ru-RU" sz="3200" i="1" dirty="0" smtClean="0">
                <a:solidFill>
                  <a:srgbClr val="FF0000"/>
                </a:solidFill>
              </a:rPr>
              <a:t>Страница 5. «Тонкость выражений».</a:t>
            </a:r>
            <a:br>
              <a:rPr lang="ru-RU" sz="3200" i="1" dirty="0" smtClean="0">
                <a:solidFill>
                  <a:srgbClr val="FF0000"/>
                </a:solidFill>
              </a:rPr>
            </a:b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2000" b="1" i="1" u="sng" dirty="0" smtClean="0">
                <a:solidFill>
                  <a:srgbClr val="C00000"/>
                </a:solidFill>
              </a:rPr>
              <a:t>«</a:t>
            </a:r>
            <a:r>
              <a:rPr lang="ru-RU" sz="2000" b="1" i="1" u="sng" dirty="0">
                <a:solidFill>
                  <a:srgbClr val="C00000"/>
                </a:solidFill>
              </a:rPr>
              <a:t>Засыпался»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dirty="0"/>
              <a:t>- так говорят о сыпучем материале. У нас же иногда это слово употребляется в смысле </a:t>
            </a:r>
            <a:r>
              <a:rPr lang="ru-RU" sz="2000" i="1" dirty="0"/>
              <a:t>«плохо ответил»: «Я сегодня засыпался по математике»</a:t>
            </a:r>
            <a:r>
              <a:rPr lang="ru-RU" sz="2000" dirty="0"/>
              <a:t>. Это слово грубое, жаргонное, его нельзя вводить в речь.</a:t>
            </a:r>
            <a:endParaRPr lang="ru-RU" sz="2000" i="1" dirty="0"/>
          </a:p>
          <a:p>
            <a:r>
              <a:rPr lang="ru-RU" sz="2000" b="1" i="1" u="sng" dirty="0" smtClean="0">
                <a:solidFill>
                  <a:srgbClr val="00B050"/>
                </a:solidFill>
              </a:rPr>
              <a:t>«</a:t>
            </a:r>
            <a:r>
              <a:rPr lang="ru-RU" sz="2000" b="1" i="1" u="sng" dirty="0">
                <a:solidFill>
                  <a:srgbClr val="00B050"/>
                </a:solidFill>
              </a:rPr>
              <a:t>Вставать»</a:t>
            </a:r>
            <a:r>
              <a:rPr lang="ru-RU" sz="2000" b="1" dirty="0">
                <a:solidFill>
                  <a:srgbClr val="00B050"/>
                </a:solidFill>
              </a:rPr>
              <a:t> </a:t>
            </a:r>
            <a:r>
              <a:rPr lang="ru-RU" sz="2000" dirty="0"/>
              <a:t>- значит подниматься с места. В автобусе, в трамвае часто спрашивают: </a:t>
            </a:r>
            <a:r>
              <a:rPr lang="ru-RU" sz="2000" i="1" dirty="0"/>
              <a:t>«Вы сейчас встаете?»</a:t>
            </a:r>
            <a:r>
              <a:rPr lang="ru-RU" sz="2000" dirty="0"/>
              <a:t> Нужно говорить: </a:t>
            </a:r>
            <a:r>
              <a:rPr lang="ru-RU" sz="2000" i="1" dirty="0"/>
              <a:t>«Вы сейчас выходите?»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1800" b="1" u="sng" dirty="0">
                <a:solidFill>
                  <a:srgbClr val="7030A0"/>
                </a:solidFill>
              </a:rPr>
              <a:t>«Обратно»</a:t>
            </a:r>
            <a:r>
              <a:rPr lang="ru-RU" sz="1800" b="1" dirty="0">
                <a:solidFill>
                  <a:srgbClr val="7030A0"/>
                </a:solidFill>
              </a:rPr>
              <a:t> </a:t>
            </a:r>
            <a:r>
              <a:rPr lang="ru-RU" sz="1800" dirty="0"/>
              <a:t>- значит назад. Некоторые употребляют это слово в смысле «опять», «снова»: «Этим летом ты обратно поедешь в лагерь?» Получается, что все прошлое лето он ехал из лагеря</a:t>
            </a:r>
            <a:r>
              <a:rPr lang="ru-RU" sz="1800" dirty="0" smtClean="0"/>
              <a:t>.</a:t>
            </a:r>
          </a:p>
          <a:p>
            <a:pPr marL="0" indent="0">
              <a:buNone/>
            </a:pPr>
            <a:endParaRPr lang="ru-RU" sz="1800" dirty="0"/>
          </a:p>
          <a:p>
            <a:r>
              <a:rPr lang="ru-RU" sz="1800" b="1" u="sng" dirty="0">
                <a:solidFill>
                  <a:srgbClr val="002060"/>
                </a:solidFill>
              </a:rPr>
              <a:t>«Крайний»</a:t>
            </a:r>
            <a:r>
              <a:rPr lang="ru-RU" sz="1800" b="1" dirty="0">
                <a:solidFill>
                  <a:srgbClr val="002060"/>
                </a:solidFill>
              </a:rPr>
              <a:t> </a:t>
            </a:r>
            <a:r>
              <a:rPr lang="ru-RU" sz="1800" dirty="0"/>
              <a:t>- значит находящийся с краю. Иногда крайним называют того, кто после всех стал в очередь. Но ведь у очереди 2 края, - выходит, что стоящий впереди тоже крайний. Поэтому надо спрашивать: «Кто последний?»</a:t>
            </a:r>
          </a:p>
        </p:txBody>
      </p:sp>
    </p:spTree>
    <p:extLst>
      <p:ext uri="{BB962C8B-B14F-4D97-AF65-F5344CB8AC3E}">
        <p14:creationId xmlns:p14="http://schemas.microsoft.com/office/powerpoint/2010/main" val="409023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резентации PowerPoint Коллекция - Коллекция рефератов по биологии, георгафии и ОБЖ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8680"/>
            <a:ext cx="7344816" cy="568863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764704"/>
            <a:ext cx="7128792" cy="1296144"/>
          </a:xfrm>
          <a:scene3d>
            <a:camera prst="perspectiveFront"/>
            <a:lightRig rig="threePt" dir="t"/>
          </a:scene3d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/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/>
            </a:r>
            <a:br>
              <a:rPr lang="ru-RU" sz="2400" b="1" dirty="0">
                <a:solidFill>
                  <a:srgbClr val="7030A0"/>
                </a:solidFill>
              </a:rPr>
            </a:br>
            <a:r>
              <a:rPr lang="ru-RU" sz="2400" b="1" dirty="0" smtClean="0">
                <a:solidFill>
                  <a:srgbClr val="7030A0"/>
                </a:solidFill>
              </a:rPr>
              <a:t>Вывод </a:t>
            </a:r>
            <a:r>
              <a:rPr lang="ru-RU" sz="2400" b="1" dirty="0">
                <a:solidFill>
                  <a:srgbClr val="7030A0"/>
                </a:solidFill>
              </a:rPr>
              <a:t>5</a:t>
            </a:r>
            <a:r>
              <a:rPr lang="ru-RU" sz="2400" b="1" dirty="0" smtClean="0">
                <a:solidFill>
                  <a:srgbClr val="7030A0"/>
                </a:solidFill>
              </a:rPr>
              <a:t>. Стать </a:t>
            </a:r>
            <a:r>
              <a:rPr lang="ru-RU" sz="2400" b="1" dirty="0">
                <a:solidFill>
                  <a:srgbClr val="7030A0"/>
                </a:solidFill>
              </a:rPr>
              <a:t>невеждой несложно - просто надо перестать работать над своей речью.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2121406"/>
            <a:ext cx="3455240" cy="3827873"/>
          </a:xfrm>
        </p:spPr>
        <p:txBody>
          <a:bodyPr>
            <a:normAutofit lnSpcReduction="10000"/>
          </a:bodyPr>
          <a:lstStyle/>
          <a:p>
            <a:r>
              <a:rPr lang="ru-RU" b="1" i="1" dirty="0"/>
              <a:t>«По отношению каждого человека к своему языку можно совершенно точно судить не только о его культурном уровне, но и о гражданской </a:t>
            </a:r>
            <a:r>
              <a:rPr lang="ru-RU" b="1" i="1" dirty="0" smtClean="0"/>
              <a:t>ценности».</a:t>
            </a:r>
          </a:p>
          <a:p>
            <a:pPr marL="0" indent="0">
              <a:buNone/>
            </a:pPr>
            <a:r>
              <a:rPr lang="ru-RU" sz="2200" i="1" dirty="0" smtClean="0"/>
              <a:t>              (</a:t>
            </a:r>
            <a:r>
              <a:rPr lang="ru-RU" sz="2200" i="1" dirty="0" err="1" smtClean="0"/>
              <a:t>К.Паустовский</a:t>
            </a:r>
            <a:r>
              <a:rPr lang="ru-RU" sz="2200" i="1" dirty="0"/>
              <a:t>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508960" cy="4045992"/>
          </a:xfrm>
        </p:spPr>
        <p:txBody>
          <a:bodyPr>
            <a:noAutofit/>
          </a:bodyPr>
          <a:lstStyle/>
          <a:p>
            <a:r>
              <a:rPr lang="ru-RU" sz="1800" b="1" i="1" dirty="0"/>
              <a:t>«Берегите наш язык, наш прекрасный русский язык, этот клад, это достояние, переданное нам нашими предшественниками… Обращайтесь почтительно с этим могущественным орудием: в руках умелых оно в состоянии совершать чудеса!»</a:t>
            </a:r>
            <a:r>
              <a:rPr lang="ru-RU" sz="1800" b="1" dirty="0"/>
              <a:t>  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i="1" dirty="0" smtClean="0"/>
              <a:t>                             (</a:t>
            </a:r>
            <a:r>
              <a:rPr lang="ru-RU" sz="1800" i="1" dirty="0" err="1" smtClean="0"/>
              <a:t>И.Тургенев</a:t>
            </a:r>
            <a:r>
              <a:rPr lang="ru-RU" sz="1800" i="1" dirty="0" smtClean="0"/>
              <a:t>)</a:t>
            </a:r>
            <a:endParaRPr lang="ru-RU" sz="1800" i="1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06666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Страница </a:t>
            </a:r>
            <a:r>
              <a:rPr lang="ru-RU" sz="3200" b="1" dirty="0" smtClean="0">
                <a:solidFill>
                  <a:srgbClr val="C00000"/>
                </a:solidFill>
              </a:rPr>
              <a:t>6.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«</a:t>
            </a:r>
            <a:r>
              <a:rPr lang="ru-RU" sz="3200" b="1" dirty="0">
                <a:solidFill>
                  <a:srgbClr val="C00000"/>
                </a:solidFill>
              </a:rPr>
              <a:t>Как аукнется – так и откликнется». </a:t>
            </a:r>
            <a:r>
              <a:rPr lang="ru-RU" sz="3200" i="1" dirty="0">
                <a:solidFill>
                  <a:srgbClr val="C00000"/>
                </a:solidFill>
              </a:rPr>
              <a:t/>
            </a:r>
            <a:br>
              <a:rPr lang="ru-RU" sz="3200" i="1" dirty="0">
                <a:solidFill>
                  <a:srgbClr val="C00000"/>
                </a:solidFill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98448" y="1916832"/>
            <a:ext cx="3200400" cy="380731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Когда </a:t>
            </a:r>
            <a:r>
              <a:rPr lang="ru-RU" dirty="0"/>
              <a:t>ты хочешь молвить слово, 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Мой друг, подумай, не </a:t>
            </a:r>
            <a:r>
              <a:rPr lang="ru-RU" dirty="0" smtClean="0"/>
              <a:t>спеши…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Подумай, как бы им не ранить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Того, кто слушает тебя.</a:t>
            </a:r>
            <a:endParaRPr lang="ru-RU" i="1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63440" y="1988840"/>
            <a:ext cx="3436952" cy="373568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Словом можно убить, словом можно спасти,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Словом можно полки за собой повести,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Словом можно продать, и предать, и купить,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Слово можно в разящий свинец перелить…</a:t>
            </a:r>
            <a:endParaRPr lang="ru-RU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969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резентации PowerPoint Коллекция - Коллекция рефератов по биологии, георгафии и ОБЖ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7488832" cy="54006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95023" y="692696"/>
            <a:ext cx="6965245" cy="1728192"/>
          </a:xfrm>
          <a:scene3d>
            <a:camera prst="perspectiveRight"/>
            <a:lightRig rig="threePt" dir="t"/>
          </a:scene3d>
        </p:spPr>
        <p:txBody>
          <a:bodyPr>
            <a:normAutofit fontScale="90000"/>
          </a:bodyPr>
          <a:lstStyle/>
          <a:p>
            <a:r>
              <a:rPr lang="ru-RU" sz="3200" b="1" u="sng" dirty="0" smtClean="0"/>
              <a:t/>
            </a:r>
            <a:br>
              <a:rPr lang="ru-RU" sz="3200" b="1" u="sng" dirty="0" smtClean="0"/>
            </a:br>
            <a:r>
              <a:rPr lang="ru-RU" sz="3200" b="1" dirty="0" smtClean="0">
                <a:solidFill>
                  <a:srgbClr val="C00000"/>
                </a:solidFill>
              </a:rPr>
              <a:t>Вывод </a:t>
            </a:r>
            <a:r>
              <a:rPr lang="ru-RU" sz="3200" b="1" dirty="0">
                <a:solidFill>
                  <a:srgbClr val="C00000"/>
                </a:solidFill>
              </a:rPr>
              <a:t>6</a:t>
            </a:r>
            <a:r>
              <a:rPr lang="ru-RU" sz="3200" b="1" dirty="0" smtClean="0">
                <a:solidFill>
                  <a:srgbClr val="C00000"/>
                </a:solidFill>
              </a:rPr>
              <a:t>.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C00000"/>
                </a:solidFill>
              </a:rPr>
              <a:t>Владеть </a:t>
            </a:r>
            <a:r>
              <a:rPr lang="ru-RU" sz="3200" b="1" dirty="0">
                <a:solidFill>
                  <a:srgbClr val="C00000"/>
                </a:solidFill>
              </a:rPr>
              <a:t>голосом – полдела. Надо уметь выразить свою мысль четко и образно.</a:t>
            </a:r>
            <a:r>
              <a:rPr lang="ru-RU" sz="3200" i="1" dirty="0">
                <a:solidFill>
                  <a:srgbClr val="C00000"/>
                </a:solidFill>
              </a:rPr>
              <a:t/>
            </a:r>
            <a:br>
              <a:rPr lang="ru-RU" sz="3200" i="1" dirty="0">
                <a:solidFill>
                  <a:srgbClr val="C00000"/>
                </a:solidFill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475656" y="2708920"/>
            <a:ext cx="6196405" cy="2942141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/>
              <a:t>«Ещё Пушкин говорил о знаках препинания. Они существуют, чтобы выделить мысль, привести слова в правильное соотношение и дать фразе легкость и правильное звучание. Знаки препинаний – это как нотные знаки. Они твёрдо держат текст и не дают ему рассыпаться</a:t>
            </a:r>
            <a:r>
              <a:rPr lang="ru-RU" b="1" i="1" dirty="0" smtClean="0"/>
              <a:t>». </a:t>
            </a:r>
          </a:p>
          <a:p>
            <a:pPr marL="0" indent="0">
              <a:buNone/>
            </a:pPr>
            <a:r>
              <a:rPr lang="ru-RU" sz="2200" i="1" dirty="0" smtClean="0"/>
              <a:t>                                                       (К.</a:t>
            </a:r>
            <a:r>
              <a:rPr lang="ru-RU" sz="2200" dirty="0"/>
              <a:t> </a:t>
            </a:r>
            <a:r>
              <a:rPr lang="ru-RU" sz="2200" i="1" dirty="0" smtClean="0"/>
              <a:t>Паустовский)</a:t>
            </a:r>
            <a:endParaRPr lang="ru-RU" sz="2200" i="1" dirty="0"/>
          </a:p>
          <a:p>
            <a:endParaRPr lang="ru-RU" dirty="0"/>
          </a:p>
        </p:txBody>
      </p:sp>
      <p:pic>
        <p:nvPicPr>
          <p:cNvPr id="2" name="знаки препинани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4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3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perspectiveRelaxedModerately"/>
            <a:lightRig rig="threePt" dir="t"/>
          </a:scene3d>
          <a:sp3d>
            <a:bevelT w="139700" h="139700" prst="divot"/>
          </a:sp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0070C0"/>
                </a:solidFill>
              </a:rPr>
              <a:t>Страница </a:t>
            </a:r>
            <a:r>
              <a:rPr lang="ru-RU" sz="3200" b="1" dirty="0">
                <a:solidFill>
                  <a:srgbClr val="0070C0"/>
                </a:solidFill>
              </a:rPr>
              <a:t>7</a:t>
            </a:r>
            <a:r>
              <a:rPr lang="ru-RU" sz="3200" b="1" dirty="0" smtClean="0">
                <a:solidFill>
                  <a:srgbClr val="0070C0"/>
                </a:solidFill>
              </a:rPr>
              <a:t>.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«</a:t>
            </a:r>
            <a:r>
              <a:rPr lang="ru-RU" sz="3200" b="1" dirty="0"/>
              <a:t>Несуразные вещи». </a:t>
            </a:r>
            <a:r>
              <a:rPr lang="ru-RU" sz="3200" i="1" dirty="0"/>
              <a:t/>
            </a:r>
            <a:br>
              <a:rPr lang="ru-RU" sz="3200" i="1" dirty="0"/>
            </a:br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1200" dirty="0"/>
              <a:t>-С </a:t>
            </a:r>
            <a:r>
              <a:rPr lang="ru-RU" sz="1200" dirty="0" err="1"/>
              <a:t>М.Ю.Лермонтовым</a:t>
            </a:r>
            <a:r>
              <a:rPr lang="ru-RU" sz="1200" dirty="0"/>
              <a:t> я познакомилась в детском саду.</a:t>
            </a:r>
            <a:endParaRPr lang="ru-RU" sz="1200" i="1" dirty="0"/>
          </a:p>
          <a:p>
            <a:r>
              <a:rPr lang="ru-RU" sz="1200" dirty="0"/>
              <a:t>-Писатель в своих произведениях показывает нам простой язык.</a:t>
            </a:r>
            <a:endParaRPr lang="ru-RU" sz="1200" i="1" dirty="0"/>
          </a:p>
          <a:p>
            <a:r>
              <a:rPr lang="ru-RU" sz="1200" dirty="0"/>
              <a:t>-Пушкин пришел ко мне с колыбелью.</a:t>
            </a:r>
            <a:endParaRPr lang="ru-RU" sz="1200" i="1" dirty="0"/>
          </a:p>
          <a:p>
            <a:r>
              <a:rPr lang="ru-RU" sz="1200" dirty="0"/>
              <a:t>-Муму прижалась к стенке, когда подошла барыня и оскалила зубы.</a:t>
            </a:r>
            <a:endParaRPr lang="ru-RU" sz="1200" i="1" dirty="0"/>
          </a:p>
          <a:p>
            <a:r>
              <a:rPr lang="ru-RU" sz="1200" dirty="0"/>
              <a:t>-Март так назван в честь морфологического бога войны – Марса.</a:t>
            </a:r>
            <a:endParaRPr lang="ru-RU" sz="1200" i="1" dirty="0"/>
          </a:p>
          <a:p>
            <a:r>
              <a:rPr lang="ru-RU" sz="1200" dirty="0"/>
              <a:t>-Сочинение по роману </a:t>
            </a:r>
            <a:r>
              <a:rPr lang="ru-RU" sz="1200" dirty="0" err="1"/>
              <a:t>М.Шолохова</a:t>
            </a:r>
            <a:r>
              <a:rPr lang="ru-RU" sz="1200" dirty="0"/>
              <a:t> «Поднятая церемония».</a:t>
            </a:r>
            <a:endParaRPr lang="ru-RU" sz="1200" i="1" dirty="0"/>
          </a:p>
          <a:p>
            <a:r>
              <a:rPr lang="ru-RU" sz="1200" dirty="0"/>
              <a:t>-Английский естественный испытатель искал испорченный гарем.</a:t>
            </a:r>
            <a:endParaRPr lang="ru-RU" sz="1200" i="1" dirty="0"/>
          </a:p>
          <a:p>
            <a:r>
              <a:rPr lang="ru-RU" sz="1200" dirty="0"/>
              <a:t>-У меня стоит оценка за 30 февраля?</a:t>
            </a:r>
            <a:endParaRPr lang="ru-RU" sz="1200" i="1" dirty="0"/>
          </a:p>
          <a:p>
            <a:r>
              <a:rPr lang="ru-RU" sz="1200" dirty="0"/>
              <a:t>-На их лицах не унывает улыбка.</a:t>
            </a:r>
            <a:endParaRPr lang="ru-RU" sz="1200" i="1" dirty="0"/>
          </a:p>
          <a:p>
            <a:r>
              <a:rPr lang="ru-RU" sz="1200" dirty="0"/>
              <a:t>-Медвежонок представляет собой обезьяну.</a:t>
            </a:r>
            <a:endParaRPr lang="ru-RU" sz="1200" i="1" dirty="0"/>
          </a:p>
          <a:p>
            <a:r>
              <a:rPr lang="ru-RU" sz="1200" dirty="0"/>
              <a:t>-Ты наказана за свою преданность.</a:t>
            </a:r>
            <a:endParaRPr lang="ru-RU" sz="1200" i="1" dirty="0"/>
          </a:p>
          <a:p>
            <a:r>
              <a:rPr lang="ru-RU" sz="1200" dirty="0"/>
              <a:t>-Есть не только дикая природа, но и домашняя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ru-RU" sz="1200" dirty="0"/>
              <a:t>-От восьми </a:t>
            </a:r>
            <a:r>
              <a:rPr lang="ru-RU" sz="1200" dirty="0" err="1"/>
              <a:t>десятнадцатых</a:t>
            </a:r>
            <a:r>
              <a:rPr lang="ru-RU" sz="1200" dirty="0"/>
              <a:t>…</a:t>
            </a:r>
            <a:endParaRPr lang="ru-RU" sz="1200" i="1" dirty="0"/>
          </a:p>
          <a:p>
            <a:r>
              <a:rPr lang="ru-RU" sz="1200" dirty="0"/>
              <a:t>-Рассказ </a:t>
            </a:r>
            <a:r>
              <a:rPr lang="ru-RU" sz="1200" dirty="0" err="1"/>
              <a:t>А.П.Чехова</a:t>
            </a:r>
            <a:r>
              <a:rPr lang="ru-RU" sz="1200" dirty="0"/>
              <a:t> «</a:t>
            </a:r>
            <a:r>
              <a:rPr lang="ru-RU" sz="1200" dirty="0" err="1"/>
              <a:t>Мультипришибеев</a:t>
            </a:r>
            <a:r>
              <a:rPr lang="ru-RU" sz="1200" dirty="0"/>
              <a:t>».</a:t>
            </a:r>
            <a:endParaRPr lang="ru-RU" sz="1200" i="1" dirty="0"/>
          </a:p>
          <a:p>
            <a:r>
              <a:rPr lang="ru-RU" sz="1200" dirty="0"/>
              <a:t>-Кровать девочки очень помята: она ночью сильно ворочалась.</a:t>
            </a:r>
            <a:endParaRPr lang="ru-RU" sz="1200" i="1" dirty="0"/>
          </a:p>
          <a:p>
            <a:r>
              <a:rPr lang="ru-RU" sz="1200" dirty="0"/>
              <a:t>-Трещит злопамятная печь.</a:t>
            </a:r>
            <a:endParaRPr lang="ru-RU" sz="1200" i="1" dirty="0"/>
          </a:p>
          <a:p>
            <a:r>
              <a:rPr lang="ru-RU" sz="1200" dirty="0"/>
              <a:t>-В эпоху социологизма.</a:t>
            </a:r>
            <a:endParaRPr lang="ru-RU" sz="1200" i="1" dirty="0"/>
          </a:p>
          <a:p>
            <a:r>
              <a:rPr lang="ru-RU" sz="1200" dirty="0"/>
              <a:t>-Слава богу, ты умер. И теперь я спокойна.</a:t>
            </a:r>
            <a:endParaRPr lang="ru-RU" sz="1200" i="1" dirty="0"/>
          </a:p>
          <a:p>
            <a:r>
              <a:rPr lang="ru-RU" sz="1200" dirty="0"/>
              <a:t>-С тех пор церковь стоит до сих пор.</a:t>
            </a:r>
            <a:endParaRPr lang="ru-RU" sz="1200" i="1" dirty="0"/>
          </a:p>
          <a:p>
            <a:r>
              <a:rPr lang="ru-RU" sz="1200" dirty="0"/>
              <a:t>-Извинительное наклонение.</a:t>
            </a:r>
            <a:endParaRPr lang="ru-RU" sz="1200" i="1" dirty="0"/>
          </a:p>
          <a:p>
            <a:r>
              <a:rPr lang="ru-RU" sz="1200" dirty="0"/>
              <a:t>-</a:t>
            </a:r>
            <a:r>
              <a:rPr lang="ru-RU" sz="1200" dirty="0" err="1"/>
              <a:t>Черестепенные</a:t>
            </a:r>
            <a:r>
              <a:rPr lang="ru-RU" sz="1200" dirty="0"/>
              <a:t> члены предложения.</a:t>
            </a:r>
            <a:endParaRPr lang="ru-RU" sz="1200" i="1" dirty="0"/>
          </a:p>
          <a:p>
            <a:r>
              <a:rPr lang="ru-RU" sz="1200" dirty="0"/>
              <a:t>-Пах – известный русский композитор.</a:t>
            </a:r>
            <a:endParaRPr lang="ru-RU" sz="1200" i="1" dirty="0"/>
          </a:p>
          <a:p>
            <a:r>
              <a:rPr lang="ru-RU" sz="1200" dirty="0"/>
              <a:t>-Я подъехала к куче толпы.</a:t>
            </a:r>
            <a:endParaRPr lang="ru-RU" sz="1200" i="1" dirty="0"/>
          </a:p>
          <a:p>
            <a:r>
              <a:rPr lang="ru-RU" sz="1200" dirty="0"/>
              <a:t>-Мне удалось спасти котенка от минуемой смерти.</a:t>
            </a:r>
            <a:endParaRPr lang="ru-RU" sz="1200" i="1" dirty="0"/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4162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836712"/>
            <a:ext cx="6965245" cy="1202485"/>
          </a:xfrm>
          <a:ln/>
          <a:scene3d>
            <a:camera prst="perspectiveAbove"/>
            <a:lightRig rig="threePt" dir="t"/>
          </a:scene3d>
          <a:sp3d>
            <a:bevelT prst="convex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«Всех скороговорок не </a:t>
            </a:r>
            <a:r>
              <a:rPr lang="ru-RU" sz="3200" dirty="0" err="1" smtClean="0">
                <a:solidFill>
                  <a:srgbClr val="002060"/>
                </a:solidFill>
              </a:rPr>
              <a:t>перескоговоришь</a:t>
            </a:r>
            <a:r>
              <a:rPr lang="ru-RU" sz="3200" dirty="0" smtClean="0">
                <a:solidFill>
                  <a:srgbClr val="002060"/>
                </a:solidFill>
              </a:rPr>
              <a:t>»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2119256"/>
            <a:ext cx="6196405" cy="3902031"/>
          </a:xfrm>
        </p:spPr>
        <p:txBody>
          <a:bodyPr>
            <a:normAutofit fontScale="62500" lnSpcReduction="20000"/>
          </a:bodyPr>
          <a:lstStyle/>
          <a:p>
            <a:r>
              <a:rPr lang="ru-RU" sz="2900" dirty="0"/>
              <a:t>Купила Марусе бусы бабуся, на рынке споткнулась бабуся о гуся</a:t>
            </a:r>
            <a:r>
              <a:rPr lang="ru-RU" sz="2900" dirty="0" smtClean="0"/>
              <a:t>.</a:t>
            </a:r>
          </a:p>
          <a:p>
            <a:pPr marL="0" indent="0">
              <a:buNone/>
            </a:pPr>
            <a:endParaRPr lang="ru-RU" sz="2900" i="1" dirty="0"/>
          </a:p>
          <a:p>
            <a:r>
              <a:rPr lang="ru-RU" sz="2900" dirty="0"/>
              <a:t>-На реке поймали рака. Из-за рака вышла драка. Это Лещ – забияка снова бросил рака</a:t>
            </a:r>
            <a:r>
              <a:rPr lang="ru-RU" sz="2900" dirty="0" smtClean="0"/>
              <a:t>.</a:t>
            </a:r>
          </a:p>
          <a:p>
            <a:pPr marL="0" indent="0">
              <a:buNone/>
            </a:pPr>
            <a:endParaRPr lang="ru-RU" sz="2900" i="1" dirty="0"/>
          </a:p>
          <a:p>
            <a:r>
              <a:rPr lang="ru-RU" sz="2900" dirty="0"/>
              <a:t>-В грязи у Олега увязла телега: сидеть тут Олегу до самого снега.</a:t>
            </a:r>
            <a:endParaRPr lang="ru-RU" sz="2900" i="1" dirty="0"/>
          </a:p>
          <a:p>
            <a:endParaRPr lang="ru-RU" sz="2900" dirty="0" smtClean="0"/>
          </a:p>
          <a:p>
            <a:r>
              <a:rPr lang="ru-RU" sz="2900" dirty="0" smtClean="0"/>
              <a:t>-</a:t>
            </a:r>
            <a:r>
              <a:rPr lang="ru-RU" sz="2900" dirty="0"/>
              <a:t>Собирала Маргарита маргаритки на горе, растеряла Маргарита маргаритки на дворе</a:t>
            </a:r>
            <a:r>
              <a:rPr lang="ru-RU" sz="2900" dirty="0" smtClean="0"/>
              <a:t>.</a:t>
            </a:r>
          </a:p>
          <a:p>
            <a:pPr marL="0" indent="0">
              <a:buNone/>
            </a:pPr>
            <a:endParaRPr lang="ru-RU" sz="2900" i="1" dirty="0"/>
          </a:p>
          <a:p>
            <a:r>
              <a:rPr lang="ru-RU" sz="2900" dirty="0"/>
              <a:t>-Лена искала булавку, а булавка упала под лавку. Под лавку залезть было лень, искала булавку весь день.</a:t>
            </a:r>
            <a:endParaRPr lang="ru-RU" sz="2900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965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 descr="Презентации PowerPoint Коллекция - Коллекция рефератов по биологии, георгафии и ОБЖ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36712"/>
            <a:ext cx="7488832" cy="525658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83226"/>
          </a:xfrm>
        </p:spPr>
        <p:txBody>
          <a:bodyPr>
            <a:normAutofit fontScale="90000"/>
          </a:bodyPr>
          <a:lstStyle/>
          <a:p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2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Вывод </a:t>
            </a:r>
            <a:r>
              <a:rPr lang="ru-RU" sz="32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2420888"/>
            <a:ext cx="6984776" cy="1077218"/>
          </a:xfrm>
          <a:prstGeom prst="rect">
            <a:avLst/>
          </a:prstGeom>
          <a:scene3d>
            <a:camera prst="perspectiveFront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Речь человека – это его визитная карточка.</a:t>
            </a:r>
            <a:endParaRPr lang="ru-RU" sz="3200" i="1" dirty="0">
              <a:solidFill>
                <a:srgbClr val="0070C0"/>
              </a:solidFill>
            </a:endParaRPr>
          </a:p>
        </p:txBody>
      </p:sp>
      <p:pic>
        <p:nvPicPr>
          <p:cNvPr id="9" name="Рисунок 8" descr="http://im0-tub-ru.yandex.net/i?id=48c531d9b405fe6694f4b12c00b6173b-24-144&amp;n=24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068960"/>
            <a:ext cx="2808312" cy="25922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759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охранение окружающей среды">
            <a:hlinkClick r:id="rId4"/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08" b="15964"/>
          <a:stretch/>
        </p:blipFill>
        <p:spPr bwMode="auto">
          <a:xfrm>
            <a:off x="755576" y="620688"/>
            <a:ext cx="7632848" cy="5688632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21594000"/>
            </a:camera>
            <a:lightRig rig="threePt" dir="t"/>
          </a:scene3d>
        </p:spPr>
      </p:pic>
      <p:sp>
        <p:nvSpPr>
          <p:cNvPr id="3" name="Прямоугольник 2"/>
          <p:cNvSpPr/>
          <p:nvPr/>
        </p:nvSpPr>
        <p:spPr>
          <a:xfrm>
            <a:off x="1367644" y="836713"/>
            <a:ext cx="66607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«Говорим   на русском языке»</a:t>
            </a:r>
            <a:r>
              <a:rPr lang="ru-RU" sz="3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говорим о русском язк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5" name="Рисунок 4" descr="Фотография Юрий Гагарин (Photo of Yuri Gagarin)">
            <a:hlinkClick r:id="rId7"/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468" y="1378760"/>
            <a:ext cx="1204379" cy="10699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Скачать журнал Smart Money октябрь 2013 года / apes.jornals4u.appspot.com">
            <a:hlinkClick r:id="rId9"/>
          </p:cNvPr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286" y="5455129"/>
            <a:ext cx="1176440" cy="792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Деревья-обереги">
            <a:hlinkClick r:id="rId11"/>
          </p:cNvPr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996952"/>
            <a:ext cx="1152128" cy="123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К.Ф.ЮОН «ПАРАД НА КРАСНОЙ ПЛОЩАДИ В МОСКВЕ 7 НОЯБРЯ 1941 ГОДА», 1949"/>
          <p:cNvPicPr/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2" t="8450" r="13813" b="43133"/>
          <a:stretch/>
        </p:blipFill>
        <p:spPr bwMode="auto">
          <a:xfrm>
            <a:off x="755576" y="4725144"/>
            <a:ext cx="1224136" cy="10117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Documents and Settings\дом\Рабочий стол\фото разные\фото войны\победаа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442" y="1487477"/>
            <a:ext cx="1152128" cy="996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337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8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83226"/>
          </a:xfrm>
          <a:scene3d>
            <a:camera prst="perspectiveRelaxedModerately"/>
            <a:lightRig rig="threePt" dir="t"/>
          </a:scene3d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Страница 8</a:t>
            </a:r>
            <a:r>
              <a:rPr lang="ru-RU" sz="3200" b="1" dirty="0" smtClean="0">
                <a:solidFill>
                  <a:srgbClr val="FF0000"/>
                </a:solidFill>
              </a:rPr>
              <a:t>.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«</a:t>
            </a:r>
            <a:r>
              <a:rPr lang="ru-RU" sz="3200" b="1" dirty="0"/>
              <a:t>Богатейший язык</a:t>
            </a:r>
            <a:r>
              <a:rPr lang="ru-RU" sz="3200" b="1" dirty="0" smtClean="0"/>
              <a:t>».</a:t>
            </a:r>
            <a:endParaRPr lang="ru-RU" sz="3200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916832"/>
            <a:ext cx="6840760" cy="4176464"/>
          </a:xfrm>
        </p:spPr>
        <p:txBody>
          <a:bodyPr>
            <a:normAutofit fontScale="55000" lnSpcReduction="20000"/>
          </a:bodyPr>
          <a:lstStyle/>
          <a:p>
            <a:r>
              <a:rPr lang="ru-RU" sz="3200" dirty="0" smtClean="0"/>
              <a:t>«</a:t>
            </a:r>
            <a:r>
              <a:rPr lang="ru-RU" sz="3200" dirty="0"/>
              <a:t>Нам дан во владение самый богатый, меткий и поистине волшебный язык» (</a:t>
            </a:r>
            <a:r>
              <a:rPr lang="ru-RU" sz="3200" dirty="0" err="1"/>
              <a:t>К.Паустовский</a:t>
            </a:r>
            <a:r>
              <a:rPr lang="ru-RU" sz="3200" dirty="0" smtClean="0"/>
              <a:t>)</a:t>
            </a:r>
          </a:p>
          <a:p>
            <a:pPr marL="0" indent="0">
              <a:buNone/>
            </a:pPr>
            <a:endParaRPr lang="ru-RU" sz="3200" i="1" dirty="0"/>
          </a:p>
          <a:p>
            <a:r>
              <a:rPr lang="ru-RU" sz="3200" dirty="0"/>
              <a:t>«Русский язык неисчерпаемо богат и все более обогащается с быстротой поражающей» (</a:t>
            </a:r>
            <a:r>
              <a:rPr lang="ru-RU" sz="3200" dirty="0" err="1"/>
              <a:t>М.Горький</a:t>
            </a:r>
            <a:r>
              <a:rPr lang="ru-RU" sz="3200" dirty="0" smtClean="0"/>
              <a:t>)</a:t>
            </a:r>
          </a:p>
          <a:p>
            <a:pPr marL="0" indent="0">
              <a:buNone/>
            </a:pPr>
            <a:endParaRPr lang="ru-RU" sz="3200" i="1" dirty="0"/>
          </a:p>
          <a:p>
            <a:r>
              <a:rPr lang="ru-RU" sz="3200" dirty="0"/>
              <a:t>«Что русский язык – один из богатейших языков в мире, в этом нет никакого сомнения» (</a:t>
            </a:r>
            <a:r>
              <a:rPr lang="ru-RU" sz="3200" dirty="0" err="1"/>
              <a:t>В.Белинский</a:t>
            </a:r>
            <a:r>
              <a:rPr lang="ru-RU" sz="3200" dirty="0" smtClean="0"/>
              <a:t>)</a:t>
            </a:r>
          </a:p>
          <a:p>
            <a:pPr marL="0" indent="0">
              <a:buNone/>
            </a:pPr>
            <a:endParaRPr lang="ru-RU" sz="3200" i="1" dirty="0"/>
          </a:p>
          <a:p>
            <a:r>
              <a:rPr lang="ru-RU" sz="3200" dirty="0"/>
              <a:t>«Богатый, звучный, живой, отличающийся гибкостью ударений и бесконечно разнообразный в звукоподражаниях, способный к передаче тончайших оттенков» (</a:t>
            </a:r>
            <a:r>
              <a:rPr lang="ru-RU" sz="3200" dirty="0" err="1"/>
              <a:t>П.Мериме</a:t>
            </a:r>
            <a:r>
              <a:rPr lang="ru-RU" sz="3200" dirty="0" smtClean="0"/>
              <a:t>)</a:t>
            </a:r>
          </a:p>
          <a:p>
            <a:pPr marL="0" indent="0">
              <a:buNone/>
            </a:pPr>
            <a:endParaRPr lang="ru-RU" sz="3200" dirty="0" smtClean="0"/>
          </a:p>
          <a:p>
            <a:r>
              <a:rPr lang="ru-RU" sz="3200" dirty="0"/>
              <a:t>«Великий, могучий, правдивый и свободный русский язык</a:t>
            </a:r>
            <a:r>
              <a:rPr lang="ru-RU" sz="3200" dirty="0" smtClean="0"/>
              <a:t>…» (</a:t>
            </a:r>
            <a:r>
              <a:rPr lang="ru-RU" sz="3200" dirty="0" err="1" smtClean="0"/>
              <a:t>И.С.Тургенев</a:t>
            </a:r>
            <a:r>
              <a:rPr lang="ru-RU" sz="3200" dirty="0" smtClean="0"/>
              <a:t>)</a:t>
            </a:r>
          </a:p>
          <a:p>
            <a:pPr marL="0" indent="0">
              <a:buNone/>
            </a:pPr>
            <a:endParaRPr lang="ru-RU" sz="1800" i="1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276220428"/>
      </p:ext>
    </p:extLst>
  </p:cSld>
  <p:clrMapOvr>
    <a:masterClrMapping/>
  </p:clrMapOvr>
  <p:transition spd="slow" advTm="10000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Чтение книги">
            <a:hlinkClick r:id="rId3"/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65"/>
          <a:stretch/>
        </p:blipFill>
        <p:spPr bwMode="auto">
          <a:xfrm>
            <a:off x="971600" y="692696"/>
            <a:ext cx="7200800" cy="5400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627784" y="692697"/>
            <a:ext cx="5616624" cy="3096343"/>
          </a:xfrm>
          <a:scene3d>
            <a:camera prst="perspectiveRight"/>
            <a:lightRig rig="threePt" dir="t"/>
          </a:scene3d>
        </p:spPr>
        <p:txBody>
          <a:bodyPr>
            <a:prstTxWarp prst="textPlain">
              <a:avLst/>
            </a:prstTxWarp>
            <a:normAutofit lnSpcReduction="10000"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Вывод 8.</a:t>
            </a:r>
          </a:p>
          <a:p>
            <a:pPr marL="0" indent="0" algn="ctr">
              <a:buNone/>
            </a:pPr>
            <a:r>
              <a:rPr lang="ru-RU" sz="3600" b="1" dirty="0" smtClean="0"/>
              <a:t>       «Берегите </a:t>
            </a:r>
            <a:r>
              <a:rPr lang="ru-RU" sz="3600" b="1" dirty="0"/>
              <a:t>наш язык, наш прекрасный русский язык! </a:t>
            </a:r>
            <a:r>
              <a:rPr lang="ru-RU" sz="3600" b="1" dirty="0" smtClean="0"/>
              <a:t>Этот </a:t>
            </a:r>
            <a:r>
              <a:rPr lang="ru-RU" sz="3600" b="1" dirty="0"/>
              <a:t>клад, это достояние</a:t>
            </a:r>
            <a:r>
              <a:rPr lang="ru-RU" sz="3600" b="1" dirty="0" smtClean="0"/>
              <a:t>».                </a:t>
            </a:r>
            <a:r>
              <a:rPr lang="ru-RU" sz="2800" i="1" dirty="0" smtClean="0"/>
              <a:t>(</a:t>
            </a:r>
            <a:r>
              <a:rPr lang="ru-RU" sz="2800" i="1" dirty="0" err="1"/>
              <a:t>И.Тургенев</a:t>
            </a:r>
            <a:r>
              <a:rPr lang="ru-RU" sz="2800" i="1" dirty="0"/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978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79638" y="817563"/>
            <a:ext cx="6964362" cy="1201737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dirty="0"/>
          </a:p>
        </p:txBody>
      </p:sp>
      <p:pic>
        <p:nvPicPr>
          <p:cNvPr id="5" name="Объект 4" descr="Раскрытая книга с пером">
            <a:hlinkClick r:id="rId2"/>
          </p:cNvPr>
          <p:cNvPicPr>
            <a:picLocks noGrp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7604" y="764704"/>
            <a:ext cx="7128792" cy="532859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4716016" y="2844225"/>
            <a:ext cx="345638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/>
            </a:r>
            <a:br>
              <a:rPr lang="ru-RU" i="1" dirty="0"/>
            </a:br>
            <a:r>
              <a:rPr lang="ru-RU" i="1" dirty="0"/>
              <a:t>                                                      </a:t>
            </a:r>
            <a:endParaRPr lang="ru-RU" i="1" dirty="0" smtClean="0"/>
          </a:p>
          <a:p>
            <a:endParaRPr lang="ru-RU" sz="2000" i="1" dirty="0"/>
          </a:p>
          <a:p>
            <a:endParaRPr lang="ru-RU" sz="2000" i="1" dirty="0" smtClean="0"/>
          </a:p>
          <a:p>
            <a:endParaRPr lang="ru-RU" sz="2000" i="1" dirty="0"/>
          </a:p>
          <a:p>
            <a:endParaRPr lang="ru-RU" sz="2000" i="1" dirty="0" smtClean="0"/>
          </a:p>
          <a:p>
            <a:r>
              <a:rPr lang="ru-RU" sz="2000" i="1" dirty="0" smtClean="0"/>
              <a:t>            </a:t>
            </a:r>
            <a:r>
              <a:rPr lang="ru-RU" sz="2000" i="1" dirty="0" err="1" smtClean="0"/>
              <a:t>Ф.И.Тютчев</a:t>
            </a:r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23728" y="1772817"/>
            <a:ext cx="6048672" cy="2736303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  <a:scene3d>
              <a:camera prst="isometricOffAxis1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«Как слово наше отзовется…»</a:t>
            </a:r>
          </a:p>
        </p:txBody>
      </p:sp>
    </p:spTree>
    <p:extLst>
      <p:ext uri="{BB962C8B-B14F-4D97-AF65-F5344CB8AC3E}">
        <p14:creationId xmlns:p14="http://schemas.microsoft.com/office/powerpoint/2010/main" val="284742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perspectiveRelaxedModerately"/>
            <a:lightRig rig="threePt" dir="t"/>
          </a:scene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</a:rPr>
              <a:t>Страница 1. 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ru-RU" sz="3200" b="1" dirty="0" smtClean="0">
                <a:solidFill>
                  <a:srgbClr val="C00000"/>
                </a:solidFill>
              </a:rPr>
              <a:t>«Великий и могучий…»</a:t>
            </a:r>
            <a:r>
              <a:rPr lang="ru-RU" sz="3200" i="1" dirty="0" smtClean="0">
                <a:solidFill>
                  <a:srgbClr val="C00000"/>
                </a:solidFill>
              </a:rPr>
              <a:t/>
            </a:r>
            <a:br>
              <a:rPr lang="ru-RU" sz="3200" i="1" dirty="0" smtClean="0">
                <a:solidFill>
                  <a:srgbClr val="C00000"/>
                </a:solidFill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Мой верный друг! Мой друг коварный!</a:t>
            </a:r>
            <a:endParaRPr lang="ru-RU" sz="2000" i="1" dirty="0"/>
          </a:p>
          <a:p>
            <a:pPr marL="0" indent="0">
              <a:buNone/>
            </a:pPr>
            <a:r>
              <a:rPr lang="ru-RU" sz="2000" dirty="0"/>
              <a:t>Мой царь! Мой раб! Родной язык</a:t>
            </a:r>
            <a:r>
              <a:rPr lang="ru-RU" sz="2000" dirty="0" smtClean="0"/>
              <a:t>!..</a:t>
            </a:r>
            <a:endParaRPr lang="ru-RU" sz="2000" i="1" dirty="0"/>
          </a:p>
          <a:p>
            <a:pPr marL="0" indent="0">
              <a:buNone/>
            </a:pPr>
            <a:r>
              <a:rPr lang="ru-RU" sz="2000" dirty="0"/>
              <a:t>Ты - мститель мой, ты – мой спаситель.</a:t>
            </a:r>
            <a:endParaRPr lang="ru-RU" sz="2000" i="1" dirty="0"/>
          </a:p>
          <a:p>
            <a:pPr marL="0" indent="0">
              <a:buNone/>
            </a:pPr>
            <a:r>
              <a:rPr lang="ru-RU" sz="2000" dirty="0"/>
              <a:t>Твой голос – небо надо мной!</a:t>
            </a:r>
            <a:endParaRPr lang="ru-RU" sz="2000" i="1" dirty="0"/>
          </a:p>
          <a:p>
            <a:pPr marL="0" indent="0">
              <a:buNone/>
            </a:pPr>
            <a:r>
              <a:rPr lang="ru-RU" sz="1800" i="1" dirty="0" smtClean="0"/>
              <a:t>                             (</a:t>
            </a:r>
            <a:r>
              <a:rPr lang="ru-RU" sz="1800" i="1" dirty="0" err="1"/>
              <a:t>В.Брюсов</a:t>
            </a:r>
            <a:r>
              <a:rPr lang="ru-RU" sz="1800" i="1" dirty="0"/>
              <a:t> «Родной язык</a:t>
            </a:r>
            <a:r>
              <a:rPr lang="ru-RU" sz="1800" i="1" dirty="0" smtClean="0"/>
              <a:t>»)</a:t>
            </a:r>
            <a:endParaRPr lang="ru-RU" sz="1800" i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Ты волен и плавен, как Волга и Ладога,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Как наши равнины, широк и велик,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Живой, как родник,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Многоцветный, как радуга,</a:t>
            </a:r>
            <a:endParaRPr lang="ru-RU" i="1" dirty="0"/>
          </a:p>
          <a:p>
            <a:pPr marL="0" indent="0">
              <a:buNone/>
            </a:pPr>
            <a:r>
              <a:rPr lang="ru-RU" b="1" dirty="0"/>
              <a:t>Звучащий, как музыка, русский язык. </a:t>
            </a:r>
            <a:endParaRPr lang="ru-RU" b="1" dirty="0" smtClean="0"/>
          </a:p>
          <a:p>
            <a:pPr marL="0" indent="0">
              <a:buNone/>
            </a:pPr>
            <a:r>
              <a:rPr lang="ru-RU" dirty="0" smtClean="0"/>
              <a:t>                     (</a:t>
            </a:r>
            <a:r>
              <a:rPr lang="ru-RU" sz="2100" i="1" dirty="0" err="1"/>
              <a:t>А.Алтайский</a:t>
            </a:r>
            <a:r>
              <a:rPr lang="ru-RU" sz="2100" i="1" dirty="0"/>
              <a:t> </a:t>
            </a:r>
            <a:r>
              <a:rPr lang="ru-RU" sz="2100" i="1" dirty="0" smtClean="0"/>
              <a:t>      «</a:t>
            </a:r>
            <a:r>
              <a:rPr lang="ru-RU" sz="2100" i="1" dirty="0"/>
              <a:t>Русский язык»)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656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83226"/>
          </a:xfrm>
          <a:scene3d>
            <a:camera prst="perspectiveAbove"/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«Что в имени тебе моем…»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" name="Объект 4" descr="http://img-fotki.yandex.ru/get/6520/86441892.3b4/0_ababf_eaf6e4_orig.jpg"/>
          <p:cNvPicPr>
            <a:picLocks noGrp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827" y="2119312"/>
            <a:ext cx="3312573" cy="368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Учебники">
            <a:hlinkClick r:id="rId5"/>
          </p:cNvPr>
          <p:cNvPicPr>
            <a:picLocks noGrp="1"/>
          </p:cNvPicPr>
          <p:nvPr>
            <p:ph sz="quarter" idx="13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88"/>
          <a:stretch/>
        </p:blipFill>
        <p:spPr bwMode="auto">
          <a:xfrm>
            <a:off x="1115616" y="2132856"/>
            <a:ext cx="3600399" cy="3672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   Валерий Пак - Что в имени тебе моём…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0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76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Презентации PowerPoint Коллекция - Коллекция рефератов по биологии, георгафии и ОБЖ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92696"/>
            <a:ext cx="7344816" cy="547260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187624" y="1628800"/>
            <a:ext cx="68407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B0F0"/>
                </a:solidFill>
              </a:rPr>
              <a:t>                             Вывод </a:t>
            </a:r>
            <a:r>
              <a:rPr lang="ru-RU" sz="2400" b="1" dirty="0">
                <a:solidFill>
                  <a:srgbClr val="00B0F0"/>
                </a:solidFill>
              </a:rPr>
              <a:t>1.</a:t>
            </a:r>
            <a:r>
              <a:rPr lang="ru-RU" sz="2400" dirty="0">
                <a:solidFill>
                  <a:srgbClr val="00B0F0"/>
                </a:solidFill>
              </a:rPr>
              <a:t> </a:t>
            </a:r>
            <a:endParaRPr lang="ru-RU" sz="2400" dirty="0" smtClean="0">
              <a:solidFill>
                <a:srgbClr val="00B0F0"/>
              </a:solidFill>
            </a:endParaRPr>
          </a:p>
          <a:p>
            <a:r>
              <a:rPr lang="ru-RU" sz="2400" dirty="0">
                <a:solidFill>
                  <a:srgbClr val="00B0F0"/>
                </a:solidFill>
              </a:rPr>
              <a:t/>
            </a:r>
            <a:br>
              <a:rPr lang="ru-RU" sz="2400" dirty="0">
                <a:solidFill>
                  <a:srgbClr val="00B0F0"/>
                </a:solidFill>
              </a:rPr>
            </a:br>
            <a:r>
              <a:rPr lang="ru-RU" sz="2400" b="1" dirty="0">
                <a:solidFill>
                  <a:srgbClr val="00B0F0"/>
                </a:solidFill>
              </a:rPr>
              <a:t>Чтобы быть достойным гражданином своей страны, надо знать родной язык.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03648" y="3429000"/>
            <a:ext cx="63367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«Русский язык в умелых руках и в опытных устах – красив, певуч, выразителен, гибок, послушен, ловок и вместителен».</a:t>
            </a:r>
          </a:p>
          <a:p>
            <a:r>
              <a:rPr lang="ru-RU" i="1" dirty="0"/>
              <a:t>                                               </a:t>
            </a:r>
            <a:r>
              <a:rPr lang="ru-RU" i="1" dirty="0" smtClean="0"/>
              <a:t>                                      </a:t>
            </a:r>
            <a:r>
              <a:rPr lang="ru-RU" sz="1400" dirty="0" smtClean="0"/>
              <a:t>(</a:t>
            </a:r>
            <a:r>
              <a:rPr lang="ru-RU" sz="1400" u="sng" dirty="0" err="1" smtClean="0"/>
              <a:t>А.И.Куприн</a:t>
            </a:r>
            <a:r>
              <a:rPr lang="ru-RU" sz="1400" u="sng" dirty="0"/>
              <a:t>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84658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perspectiveAbove"/>
            <a:lightRig rig="threePt" dir="t"/>
          </a:scene3d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Страница 2. 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Чужая медь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».</a:t>
            </a: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/>
              <a:t>«Зачем России лишний хлам?»</a:t>
            </a:r>
            <a:endParaRPr lang="ru-RU" b="1" i="1" dirty="0"/>
          </a:p>
          <a:p>
            <a:r>
              <a:rPr lang="ru-RU" dirty="0"/>
              <a:t>Язык правдивый и свободный,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И величав он, и могуч.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К нам перешел он по наследью,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Для нас дороже он всего,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Мы заменить чужою медью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Не смеем золото его.</a:t>
            </a:r>
            <a:endParaRPr lang="ru-RU" i="1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Шаблон PowerPoint Словарь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48"/>
          <a:stretch/>
        </p:blipFill>
        <p:spPr bwMode="auto">
          <a:xfrm>
            <a:off x="4427984" y="2132856"/>
            <a:ext cx="3744416" cy="37444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873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Презентации PowerPoint Коллекция - Коллекция рефератов по биологии, георгафии и ОБЖ">
            <a:hlinkClick r:id="rId2"/>
          </p:cNvPr>
          <p:cNvPicPr>
            <a:picLocks noGrp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92696"/>
            <a:ext cx="7272808" cy="5400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259632" y="1503368"/>
            <a:ext cx="68407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                                      Вывод </a:t>
            </a:r>
            <a:r>
              <a:rPr lang="ru-RU" b="1" dirty="0">
                <a:solidFill>
                  <a:srgbClr val="FF0000"/>
                </a:solidFill>
              </a:rPr>
              <a:t>2.</a:t>
            </a:r>
            <a:r>
              <a:rPr lang="ru-RU" b="1" dirty="0"/>
              <a:t> </a:t>
            </a:r>
            <a:endParaRPr lang="ru-RU" b="1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Русский </a:t>
            </a:r>
            <a:r>
              <a:rPr lang="ru-RU" b="1" dirty="0">
                <a:solidFill>
                  <a:srgbClr val="FF0000"/>
                </a:solidFill>
              </a:rPr>
              <a:t>язык – это языковой факел мира и дружбы, это колокол, зовущий властно и призывно. </a:t>
            </a:r>
            <a:r>
              <a:rPr lang="ru-RU" i="1" dirty="0">
                <a:solidFill>
                  <a:srgbClr val="FF0000"/>
                </a:solidFill>
              </a:rPr>
              <a:t/>
            </a:r>
            <a:br>
              <a:rPr lang="ru-RU" i="1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2551837"/>
            <a:ext cx="29523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/>
          </a:p>
          <a:p>
            <a:r>
              <a:rPr lang="ru-RU" b="1" i="1" dirty="0" smtClean="0"/>
              <a:t>«</a:t>
            </a:r>
            <a:r>
              <a:rPr lang="ru-RU" b="1" i="1" dirty="0"/>
              <a:t>Употреблять иностранное слово, когда есть равносильное ему русское слово, </a:t>
            </a:r>
            <a:br>
              <a:rPr lang="ru-RU" b="1" i="1" dirty="0"/>
            </a:br>
            <a:r>
              <a:rPr lang="ru-RU" b="1" i="1" dirty="0"/>
              <a:t>- значит оскорблять и здравый смысл, и здравый вкус»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        (</a:t>
            </a:r>
            <a:r>
              <a:rPr lang="ru-RU" i="1" dirty="0" err="1"/>
              <a:t>В.Г.Белинский</a:t>
            </a:r>
            <a:r>
              <a:rPr lang="ru-RU" i="1" dirty="0"/>
              <a:t>)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2551837"/>
            <a:ext cx="33123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r>
              <a:rPr lang="ru-RU" b="1" dirty="0" smtClean="0"/>
              <a:t>«</a:t>
            </a:r>
            <a:r>
              <a:rPr lang="ru-RU" b="1" i="1" dirty="0"/>
              <a:t>Берегите чистоту языка как святыню! Никогда не употребляйте иностранных слов. Русский язык так богат и гибок, что нам нечего брать у тех, кто беднее нас»</a:t>
            </a:r>
          </a:p>
          <a:p>
            <a:r>
              <a:rPr lang="ru-RU" dirty="0"/>
              <a:t>              (</a:t>
            </a:r>
            <a:r>
              <a:rPr lang="ru-RU" i="1" dirty="0" err="1"/>
              <a:t>И.С.Тургенев</a:t>
            </a:r>
            <a:r>
              <a:rPr lang="ru-RU" i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40930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obliqueTopLeft"/>
            <a:lightRig rig="threePt" dir="t"/>
          </a:scene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00B050"/>
                </a:solidFill>
              </a:rPr>
              <a:t>Страница </a:t>
            </a:r>
            <a:r>
              <a:rPr lang="ru-RU" sz="3200" b="1" dirty="0" smtClean="0">
                <a:solidFill>
                  <a:srgbClr val="00B050"/>
                </a:solidFill>
              </a:rPr>
              <a:t>3.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00B050"/>
                </a:solidFill>
              </a:rPr>
              <a:t>«</a:t>
            </a:r>
            <a:r>
              <a:rPr lang="ru-RU" sz="3200" b="1" smtClean="0">
                <a:solidFill>
                  <a:srgbClr val="00B050"/>
                </a:solidFill>
              </a:rPr>
              <a:t>Лишние слова».</a:t>
            </a:r>
            <a:r>
              <a:rPr lang="ru-RU" sz="3200" i="1" dirty="0">
                <a:solidFill>
                  <a:srgbClr val="00B050"/>
                </a:solidFill>
              </a:rPr>
              <a:t/>
            </a:r>
            <a:br>
              <a:rPr lang="ru-RU" sz="3200" i="1" dirty="0">
                <a:solidFill>
                  <a:srgbClr val="00B050"/>
                </a:solidFill>
              </a:rPr>
            </a:b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Словарь </a:t>
            </a:r>
            <a:r>
              <a:rPr lang="ru-RU" dirty="0" err="1" smtClean="0"/>
              <a:t>В.Шекспира</a:t>
            </a:r>
            <a:r>
              <a:rPr lang="ru-RU" dirty="0" smtClean="0"/>
              <a:t> составляет </a:t>
            </a:r>
            <a:r>
              <a:rPr lang="ru-RU" dirty="0"/>
              <a:t>12 тыс. слов. </a:t>
            </a:r>
            <a:endParaRPr lang="ru-RU" dirty="0" smtClean="0"/>
          </a:p>
          <a:p>
            <a:r>
              <a:rPr lang="ru-RU" dirty="0" smtClean="0"/>
              <a:t>Словарь </a:t>
            </a:r>
            <a:r>
              <a:rPr lang="ru-RU" dirty="0"/>
              <a:t>негра из </a:t>
            </a:r>
            <a:r>
              <a:rPr lang="ru-RU" dirty="0" err="1"/>
              <a:t>людоедовского</a:t>
            </a:r>
            <a:r>
              <a:rPr lang="ru-RU" dirty="0"/>
              <a:t> племени «</a:t>
            </a:r>
            <a:r>
              <a:rPr lang="ru-RU" dirty="0" err="1"/>
              <a:t>Мумбо-Юмбо</a:t>
            </a:r>
            <a:r>
              <a:rPr lang="ru-RU" dirty="0"/>
              <a:t>» - всего 300. </a:t>
            </a:r>
            <a:endParaRPr lang="ru-RU" dirty="0" smtClean="0"/>
          </a:p>
          <a:p>
            <a:r>
              <a:rPr lang="ru-RU" dirty="0" smtClean="0"/>
              <a:t>Эллочка </a:t>
            </a:r>
            <a:r>
              <a:rPr lang="ru-RU" dirty="0"/>
              <a:t>Щукина из романа </a:t>
            </a:r>
            <a:r>
              <a:rPr lang="ru-RU" dirty="0" err="1"/>
              <a:t>И.Ильфа</a:t>
            </a:r>
            <a:r>
              <a:rPr lang="ru-RU" dirty="0"/>
              <a:t> и </a:t>
            </a:r>
            <a:r>
              <a:rPr lang="ru-RU" dirty="0" err="1"/>
              <a:t>Е.Петрова</a:t>
            </a:r>
            <a:r>
              <a:rPr lang="ru-RU" dirty="0"/>
              <a:t> «12 стульев» легко и свободно обходилась тридцатью.</a:t>
            </a:r>
            <a:endParaRPr lang="ru-RU" i="1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4008" y="2060848"/>
            <a:ext cx="3200400" cy="3605212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/>
              <a:t>«Как говорится, у Лукоморья, типа того, дуб, значит зеленый. Такая  история. Златая, как бы цепь э-э… на дубе том. Ну-у и днем, как бы, и ночью кот, понимаешь, ученый вроде как, ходит, в смысле, по цепи, типа того, кругом». </a:t>
            </a:r>
            <a:r>
              <a:rPr lang="ru-RU" i="1" dirty="0" smtClean="0"/>
              <a:t>      </a:t>
            </a:r>
            <a:r>
              <a:rPr lang="ru-RU" sz="2100" i="1" dirty="0" smtClean="0"/>
              <a:t>(Кривицкий)</a:t>
            </a:r>
            <a:endParaRPr lang="ru-RU" sz="2100" i="1" dirty="0"/>
          </a:p>
        </p:txBody>
      </p:sp>
      <p:pic>
        <p:nvPicPr>
          <p:cNvPr id="5" name="лишние слов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88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:wipe/>
      </p:transition>
    </mc:Choice>
    <mc:Fallback xmlns="">
      <p:transition spd="slow" advTm="10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56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492</TotalTime>
  <Words>1218</Words>
  <Application>Microsoft Office PowerPoint</Application>
  <PresentationFormat>Экран (4:3)</PresentationFormat>
  <Paragraphs>155</Paragraphs>
  <Slides>21</Slides>
  <Notes>1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Кнопка</vt:lpstr>
      <vt:lpstr>  (Сценарный план внеклассного мероприятия)  </vt:lpstr>
      <vt:lpstr>Презентация PowerPoint</vt:lpstr>
      <vt:lpstr> </vt:lpstr>
      <vt:lpstr>Страница 1.  «Великий и могучий…» </vt:lpstr>
      <vt:lpstr>«Что в имени тебе моем…»</vt:lpstr>
      <vt:lpstr>Презентация PowerPoint</vt:lpstr>
      <vt:lpstr> Страница 2.  «Чужая медь». </vt:lpstr>
      <vt:lpstr>Презентация PowerPoint</vt:lpstr>
      <vt:lpstr>Страница 3.  «Лишние слова». </vt:lpstr>
      <vt:lpstr>Презентация PowerPoint</vt:lpstr>
      <vt:lpstr> Страница 4.  «Точность выражений» </vt:lpstr>
      <vt:lpstr>Презентация PowerPoint</vt:lpstr>
      <vt:lpstr>Страница 5. «Тонкость выражений». </vt:lpstr>
      <vt:lpstr>  Вывод 5. Стать невеждой несложно - просто надо перестать работать над своей речью.</vt:lpstr>
      <vt:lpstr>Страница 6.  «Как аукнется – так и откликнется».  </vt:lpstr>
      <vt:lpstr> Вывод 6.  Владеть голосом – полдела. Надо уметь выразить свою мысль четко и образно. </vt:lpstr>
      <vt:lpstr> Страница 7.  «Несуразные вещи».  </vt:lpstr>
      <vt:lpstr>«Всех скороговорок не перескоговоришь»</vt:lpstr>
      <vt:lpstr>   Вывод 7.</vt:lpstr>
      <vt:lpstr>Страница 8.  «Богатейший язык».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Лингвистический час «Экология устной речи»</dc:title>
  <dc:creator>Admin</dc:creator>
  <cp:lastModifiedBy>User</cp:lastModifiedBy>
  <cp:revision>53</cp:revision>
  <dcterms:created xsi:type="dcterms:W3CDTF">2013-02-17T16:31:12Z</dcterms:created>
  <dcterms:modified xsi:type="dcterms:W3CDTF">2015-03-17T18:04:06Z</dcterms:modified>
</cp:coreProperties>
</file>