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00BC5-F4B3-4772-AF10-F6656AB9EE08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19CB-5D45-4A59-AB1E-56A0739FE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3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19CB-5D45-4A59-AB1E-56A0739FEF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5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  <a14:imgEffect>
                      <a14:sharpenSoften amount="75000"/>
                    </a14:imgEffect>
                    <a14:imgEffect>
                      <a14:saturation sat="8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viewer.yandex.ru/r.xml?sk=b47d97e55db982b5815a2404619d7d3f&amp;url=https://ru.wikipedia.org/wiki/%D0%94%D1%80%D0%B5%D0%B2%D0%BD%D0%B5%D0%B3%D1%80%D0%B5%D1%87%D0%B5%D1%81%D0%BA%D0%B8%D0%B9_%D1%8F%D0%B7%D1%8B%D0%BA" TargetMode="External"/><Relationship Id="rId2" Type="http://schemas.openxmlformats.org/officeDocument/2006/relationships/hyperlink" Target="https://docviewer.yandex.ru/r.xml?sk=b47d97e55db982b5815a2404619d7d3f&amp;url=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 </a:t>
            </a:r>
            <a:r>
              <a:rPr lang="ru-RU" b="1" smtClean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Янковская Ирина Васильевна.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ГБОУ </a:t>
            </a:r>
            <a:r>
              <a:rPr lang="ru-RU" b="1" dirty="0">
                <a:solidFill>
                  <a:schemeClr val="tx1"/>
                </a:solidFill>
              </a:rPr>
              <a:t>СОШ № 1133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15 «Икона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9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Принцип прямой перспективы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ион\Desktop\день интернета\14450_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79512" y="1988840"/>
            <a:ext cx="4608512" cy="388843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556792"/>
            <a:ext cx="3253502" cy="50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3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Нимб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Есть на иконе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5100" dirty="0" smtClean="0"/>
              <a:t>Нет </a:t>
            </a:r>
            <a:r>
              <a:rPr lang="ru-RU" sz="5100" dirty="0"/>
              <a:t>на картине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76366"/>
            <a:ext cx="3024336" cy="43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449" y="2174875"/>
            <a:ext cx="284492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8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70C0"/>
                </a:solidFill>
              </a:rPr>
              <a:t>На иконах нет теней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757" y="1600200"/>
            <a:ext cx="35994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205456"/>
            <a:ext cx="4038600" cy="33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5400" b="1" dirty="0">
                <a:solidFill>
                  <a:srgbClr val="0070C0"/>
                </a:solidFill>
              </a:rPr>
              <a:t>Цвет в иконе символичен.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FFC000"/>
                </a:solidFill>
              </a:rPr>
              <a:t>Золото</a:t>
            </a:r>
            <a:r>
              <a:rPr lang="ru-RU" altLang="ru-RU" dirty="0">
                <a:solidFill>
                  <a:srgbClr val="990033"/>
                </a:solidFill>
              </a:rPr>
              <a:t> являет созерцательному глазу и умствующему уму образ света, а потому </a:t>
            </a:r>
            <a:r>
              <a:rPr lang="ru-RU" altLang="ru-RU" dirty="0" smtClean="0">
                <a:solidFill>
                  <a:srgbClr val="990033"/>
                </a:solidFill>
              </a:rPr>
              <a:t>символизирует </a:t>
            </a:r>
            <a:r>
              <a:rPr lang="ru-RU" altLang="ru-RU" dirty="0">
                <a:solidFill>
                  <a:srgbClr val="990033"/>
                </a:solidFill>
              </a:rPr>
              <a:t>свет. </a:t>
            </a:r>
            <a:endParaRPr lang="ru-RU" altLang="ru-RU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Красный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>
                <a:solidFill>
                  <a:srgbClr val="990033"/>
                </a:solidFill>
              </a:rPr>
              <a:t>— это цвет земной, цвет крови и жертвы, но в то же время и цвет царский. </a:t>
            </a:r>
            <a:r>
              <a:rPr lang="ru-RU" altLang="ru-RU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Синий цвет</a:t>
            </a:r>
            <a:r>
              <a:rPr lang="ru-RU" altLang="ru-RU" dirty="0">
                <a:solidFill>
                  <a:srgbClr val="990033"/>
                </a:solidFill>
              </a:rPr>
              <a:t> — это цвет небесный, божественный, он обозначает чистоту, непорочность, избранность.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>
                <a:solidFill>
                  <a:srgbClr val="990033"/>
                </a:solidFill>
              </a:rPr>
              <a:t> </a:t>
            </a:r>
            <a:r>
              <a:rPr lang="ru-RU" altLang="ru-RU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Зеленый </a:t>
            </a:r>
            <a:r>
              <a:rPr lang="ru-RU" altLang="ru-RU" dirty="0">
                <a:solidFill>
                  <a:srgbClr val="009900"/>
                </a:solidFill>
              </a:rPr>
              <a:t>— цвет</a:t>
            </a:r>
            <a:r>
              <a:rPr lang="ru-RU" altLang="ru-RU" dirty="0">
                <a:solidFill>
                  <a:srgbClr val="990033"/>
                </a:solidFill>
              </a:rPr>
              <a:t> Святого Духа, вечной жизни, вечного цве­тения (не случайно на Троицу церкви и дома на Руси украшают зеленью).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990" y="1600200"/>
            <a:ext cx="29670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Работа в тетради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095" y="2191753"/>
            <a:ext cx="5523810" cy="3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Обращение к иконе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516324"/>
            <a:ext cx="4038600" cy="26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Slavianskiy" pitchFamily="82" charset="0"/>
              </a:rPr>
              <a:t>«Смысл иконы таинственен ... смысл иконы -</a:t>
            </a:r>
            <a:r>
              <a:rPr lang="ru-RU" b="1" dirty="0"/>
              <a:t>  </a:t>
            </a:r>
            <a:r>
              <a:rPr lang="ru-RU" b="1" dirty="0">
                <a:latin typeface="Slavianskiy" pitchFamily="82" charset="0"/>
              </a:rPr>
              <a:t>чудотворение».</a:t>
            </a:r>
            <a:r>
              <a:rPr lang="ru-RU" b="1" dirty="0"/>
              <a:t>               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                 </a:t>
            </a:r>
            <a:r>
              <a:rPr lang="ru-RU" b="1" dirty="0" smtClean="0"/>
              <a:t> </a:t>
            </a:r>
            <a:r>
              <a:rPr lang="ru-RU" b="1" dirty="0">
                <a:latin typeface="Slavianskiy" pitchFamily="82" charset="0"/>
              </a:rPr>
              <a:t>Н. М. </a:t>
            </a:r>
            <a:r>
              <a:rPr lang="ru-RU" b="1" dirty="0" err="1">
                <a:latin typeface="Slavianskiy" pitchFamily="82" charset="0"/>
              </a:rPr>
              <a:t>Тарабукин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484784"/>
            <a:ext cx="4040188" cy="63976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Slavianskiy" pitchFamily="82" charset="0"/>
              </a:rPr>
              <a:t>Икона помогает верующему в молитве и является как бы «окном» в духовный мир, «проводником» к Богу.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9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Виды икон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- Иисуса Христа </a:t>
            </a:r>
            <a:br>
              <a:rPr lang="ru-RU" sz="4000" b="1" dirty="0"/>
            </a:br>
            <a:r>
              <a:rPr lang="ru-RU" sz="4000" b="1" dirty="0"/>
              <a:t>- Богородицы Марии</a:t>
            </a:r>
            <a:br>
              <a:rPr lang="ru-RU" sz="4000" b="1" dirty="0"/>
            </a:br>
            <a:r>
              <a:rPr lang="ru-RU" sz="4000" b="1" dirty="0"/>
              <a:t>- Православных праздников</a:t>
            </a:r>
            <a:br>
              <a:rPr lang="ru-RU" sz="4000" b="1" dirty="0"/>
            </a:br>
            <a:r>
              <a:rPr lang="ru-RU" sz="4000" b="1" dirty="0"/>
              <a:t>- Святых</a:t>
            </a:r>
          </a:p>
        </p:txBody>
      </p:sp>
    </p:spTree>
    <p:extLst>
      <p:ext uri="{BB962C8B-B14F-4D97-AF65-F5344CB8AC3E}">
        <p14:creationId xmlns:p14="http://schemas.microsoft.com/office/powerpoint/2010/main" val="35837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Иконы, изображающие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Иисуса Христа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3284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Храм Живоначальной Троицы на Воробьёвых гора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1817310"/>
            <a:ext cx="3130729" cy="40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71204 - КРЕСТ Рaспятия-как неизреченный проводник божественной любви. Богословие ПРИСУТСТВ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06" y="2060848"/>
            <a:ext cx="38068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Иконы, </a:t>
            </a:r>
            <a:r>
              <a:rPr lang="ru-RU" b="1" dirty="0" smtClean="0">
                <a:solidFill>
                  <a:srgbClr val="0070C0"/>
                </a:solidFill>
              </a:rPr>
              <a:t>изображающие Богородицу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" y="1412776"/>
            <a:ext cx="3152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Иконы - Фору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348" y="2204864"/>
            <a:ext cx="2969349" cy="40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Храм во имя Святителя и Исповедника Луки (Войно-Ясенецкого),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478" y="1100229"/>
            <a:ext cx="3742572" cy="57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Иконы, </a:t>
            </a:r>
            <a:r>
              <a:rPr lang="ru-RU" b="1" dirty="0" smtClean="0">
                <a:solidFill>
                  <a:srgbClr val="0070C0"/>
                </a:solidFill>
              </a:rPr>
              <a:t>изображающие православные праздники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пасха Записи с меткой пасха Влюблённая в небо...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48619"/>
            <a:ext cx="4355976" cy="49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смотреть тро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65441"/>
            <a:ext cx="3762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Проверка домашнего задания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Что называем храмом? Повторение устройства православного храма. Для чего люди приходят в храм?</a:t>
            </a:r>
          </a:p>
          <a:p>
            <a:pPr lvl="0"/>
            <a:r>
              <a:rPr lang="ru-RU" sz="2400" dirty="0"/>
              <a:t> Что такое благословение? </a:t>
            </a:r>
            <a:r>
              <a:rPr lang="ru-RU" sz="2400" dirty="0" smtClean="0"/>
              <a:t>Расскажите </a:t>
            </a:r>
            <a:r>
              <a:rPr lang="ru-RU" sz="2400" dirty="0"/>
              <a:t>известные вам правила поведения в храме. </a:t>
            </a:r>
          </a:p>
          <a:p>
            <a:pPr lvl="0"/>
            <a:r>
              <a:rPr lang="ru-RU" sz="2400" dirty="0"/>
              <a:t>Что такое иконостас, какие иконы всегда присутствуют в иконостасе? 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75"/>
          <a:stretch/>
        </p:blipFill>
        <p:spPr bwMode="auto">
          <a:xfrm>
            <a:off x="490146" y="1557702"/>
            <a:ext cx="4081853" cy="51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Иконы, </a:t>
            </a:r>
            <a:r>
              <a:rPr lang="ru-RU" sz="4800" dirty="0" smtClean="0">
                <a:solidFill>
                  <a:srgbClr val="0070C0"/>
                </a:solidFill>
              </a:rPr>
              <a:t>изображающие святых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5393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О святых Записи в рубрике О святых ПРАВОСЛАВНЫЕ ИСТОРИИ ОБО ВСЕМ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71" y="1268760"/>
            <a:ext cx="41605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0070C0"/>
                </a:solidFill>
              </a:rPr>
              <a:t>ИТОГ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/>
              <a:t>Что понравилось?</a:t>
            </a:r>
          </a:p>
          <a:p>
            <a:r>
              <a:rPr lang="ru-RU" sz="4000" b="1" dirty="0" smtClean="0"/>
              <a:t>Что </a:t>
            </a:r>
            <a:r>
              <a:rPr lang="ru-RU" sz="4000" b="1" dirty="0"/>
              <a:t>узнали нового?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О чём еще хотели бы узнать</a:t>
            </a:r>
          </a:p>
        </p:txBody>
      </p:sp>
    </p:spTree>
    <p:extLst>
      <p:ext uri="{BB962C8B-B14F-4D97-AF65-F5344CB8AC3E}">
        <p14:creationId xmlns:p14="http://schemas.microsoft.com/office/powerpoint/2010/main" val="19282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905505"/>
            <a:ext cx="63604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  за урок!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1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Иконостас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36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Обратимся к словарю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Толковый словарь В. Даля:  ИКОНА ж. образ, изображенье лика Спасителя, Небесных Сил или </a:t>
            </a:r>
            <a:r>
              <a:rPr lang="ru-RU" dirty="0" smtClean="0"/>
              <a:t>угодников. </a:t>
            </a:r>
          </a:p>
          <a:p>
            <a:r>
              <a:rPr lang="ru-RU" dirty="0"/>
              <a:t>Информация из Википедии:</a:t>
            </a:r>
            <a:br>
              <a:rPr lang="ru-RU" dirty="0"/>
            </a:br>
            <a:r>
              <a:rPr lang="ru-RU" b="1" dirty="0"/>
              <a:t> </a:t>
            </a:r>
            <a:r>
              <a:rPr lang="ru-RU" b="1" dirty="0" err="1"/>
              <a:t>Ико́на</a:t>
            </a:r>
            <a:r>
              <a:rPr lang="ru-RU" dirty="0"/>
              <a:t> (ср.-</a:t>
            </a:r>
            <a:r>
              <a:rPr lang="ru-RU" u="sng" dirty="0">
                <a:hlinkClick r:id="rId2"/>
              </a:rPr>
              <a:t>греч.</a:t>
            </a:r>
            <a:r>
              <a:rPr lang="ru-RU" dirty="0"/>
              <a:t> </a:t>
            </a:r>
            <a:r>
              <a:rPr lang="el-GR" dirty="0"/>
              <a:t>εἰκόνα</a:t>
            </a:r>
            <a:r>
              <a:rPr lang="ru-RU" dirty="0"/>
              <a:t> от </a:t>
            </a:r>
            <a:r>
              <a:rPr lang="ru-RU" u="sng" dirty="0">
                <a:hlinkClick r:id="rId3"/>
              </a:rPr>
              <a:t>др.-греч.</a:t>
            </a:r>
            <a:r>
              <a:rPr lang="ru-RU" dirty="0"/>
              <a:t> </a:t>
            </a:r>
            <a:r>
              <a:rPr lang="ru-RU" dirty="0" err="1"/>
              <a:t>εἰκών</a:t>
            </a:r>
            <a:r>
              <a:rPr lang="ru-RU" dirty="0"/>
              <a:t> «</a:t>
            </a:r>
            <a:r>
              <a:rPr lang="ru-RU" dirty="0" err="1"/>
              <a:t>о́браз</a:t>
            </a:r>
            <a:r>
              <a:rPr lang="ru-RU" dirty="0"/>
              <a:t>», «изображение») — в христианстве (главным образом, в православии,  католицизме  и древневосточных церквях) священное изображение лиц или событий библейской или церковной истории.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81" y="1600200"/>
            <a:ext cx="37022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(по-гречески «образ») пришло к нам из Византии вместе с православием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2497609"/>
            <a:ext cx="3642121" cy="27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23694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Андрей Рублев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Легендарное имя Андрея Рублева, работавшего в XV веке, было сохранено народной памятью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2348880"/>
            <a:ext cx="3345423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Андрей Рублев. Вознесение Господне, 1408</a:t>
            </a:r>
            <a:endParaRPr lang="ru-RU" b="0" dirty="0"/>
          </a:p>
          <a:p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76985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Время на иконе не подчинено законам этого мира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altLang="ru-RU" sz="7200" dirty="0" smtClean="0"/>
          </a:p>
          <a:p>
            <a:endParaRPr lang="ru-RU" altLang="ru-RU" sz="7200" dirty="0"/>
          </a:p>
          <a:p>
            <a:endParaRPr lang="ru-RU" altLang="ru-RU" sz="7200" dirty="0" smtClean="0"/>
          </a:p>
          <a:p>
            <a:endParaRPr lang="ru-RU" altLang="ru-RU" sz="7200" dirty="0"/>
          </a:p>
          <a:p>
            <a:r>
              <a:rPr lang="ru-RU" altLang="ru-RU" sz="7200" dirty="0" smtClean="0"/>
              <a:t>В </a:t>
            </a:r>
            <a:r>
              <a:rPr lang="ru-RU" altLang="ru-RU" sz="7200" dirty="0"/>
              <a:t>иконе совмещаются события, происходившие в разное время и в разных местах.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Время как бы остановлено</a:t>
            </a:r>
            <a:endParaRPr lang="ru-RU" dirty="0"/>
          </a:p>
        </p:txBody>
      </p:sp>
      <p:pic>
        <p:nvPicPr>
          <p:cNvPr id="7" name="Picture 8" descr="image1_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2636912"/>
            <a:ext cx="3412820" cy="3951288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660836"/>
            <a:ext cx="4041775" cy="297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Взгляд  на иконе и на картине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>
            <a:noAutofit/>
          </a:bodyPr>
          <a:lstStyle/>
          <a:p>
            <a:r>
              <a:rPr lang="ru-RU" altLang="ru-RU" sz="1800" dirty="0"/>
              <a:t>Акцент на глазах создает эффект, будто не вы смотрите на икону, а она — на вас.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На картине взгляд  может быть устремлен вдаль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963466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397" y="2174875"/>
            <a:ext cx="316103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0070C0"/>
                </a:solidFill>
              </a:rPr>
              <a:t>Н</a:t>
            </a:r>
            <a:r>
              <a:rPr lang="ru-RU" sz="6000" b="1" dirty="0" smtClean="0">
                <a:solidFill>
                  <a:srgbClr val="0070C0"/>
                </a:solidFill>
              </a:rPr>
              <a:t>а </a:t>
            </a:r>
            <a:r>
              <a:rPr lang="ru-RU" sz="6000" b="1" dirty="0">
                <a:solidFill>
                  <a:srgbClr val="0070C0"/>
                </a:solidFill>
              </a:rPr>
              <a:t>иконе здание только указывает на место</a:t>
            </a:r>
          </a:p>
        </p:txBody>
      </p:sp>
      <p:pic>
        <p:nvPicPr>
          <p:cNvPr id="7" name="Picture 11" descr="193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58" y="1600200"/>
            <a:ext cx="322028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1639283"/>
            <a:ext cx="4038600" cy="444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344</Words>
  <Application>Microsoft Office PowerPoint</Application>
  <PresentationFormat>Экран (4:3)</PresentationFormat>
  <Paragraphs>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Проверка домашнего задания</vt:lpstr>
      <vt:lpstr>Иконостас</vt:lpstr>
      <vt:lpstr>Обратимся к словарю</vt:lpstr>
      <vt:lpstr>Слово икона (по-гречески «образ») пришло к нам из Византии вместе с православием.</vt:lpstr>
      <vt:lpstr>Андрей Рублев</vt:lpstr>
      <vt:lpstr>Время на иконе не подчинено законам этого мира</vt:lpstr>
      <vt:lpstr>Взгляд  на иконе и на картине</vt:lpstr>
      <vt:lpstr>На иконе здание только указывает на место</vt:lpstr>
      <vt:lpstr>Принцип прямой перспективы</vt:lpstr>
      <vt:lpstr>Нимб</vt:lpstr>
      <vt:lpstr>На иконах нет теней </vt:lpstr>
      <vt:lpstr>Цвет в иконе символичен.</vt:lpstr>
      <vt:lpstr>Работа в тетради</vt:lpstr>
      <vt:lpstr>Обращение к иконе</vt:lpstr>
      <vt:lpstr>Виды икон </vt:lpstr>
      <vt:lpstr>Иконы, изображающие  Иисуса Христа</vt:lpstr>
      <vt:lpstr>Иконы, изображающие Богородицу</vt:lpstr>
      <vt:lpstr>Иконы, изображающие православные праздники</vt:lpstr>
      <vt:lpstr>Иконы, изображающие святых</vt:lpstr>
      <vt:lpstr>ИТОГ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19</cp:revision>
  <dcterms:created xsi:type="dcterms:W3CDTF">2014-11-30T06:37:51Z</dcterms:created>
  <dcterms:modified xsi:type="dcterms:W3CDTF">2015-01-20T17:38:28Z</dcterms:modified>
</cp:coreProperties>
</file>