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8" r:id="rId3"/>
    <p:sldId id="260" r:id="rId4"/>
    <p:sldId id="262" r:id="rId5"/>
    <p:sldId id="263" r:id="rId6"/>
    <p:sldId id="264" r:id="rId7"/>
    <p:sldId id="343" r:id="rId8"/>
    <p:sldId id="354" r:id="rId9"/>
    <p:sldId id="344" r:id="rId10"/>
    <p:sldId id="348" r:id="rId11"/>
    <p:sldId id="349" r:id="rId12"/>
    <p:sldId id="355" r:id="rId13"/>
    <p:sldId id="356" r:id="rId14"/>
    <p:sldId id="357" r:id="rId15"/>
    <p:sldId id="384" r:id="rId16"/>
    <p:sldId id="359" r:id="rId17"/>
    <p:sldId id="338" r:id="rId18"/>
    <p:sldId id="282" r:id="rId19"/>
    <p:sldId id="304" r:id="rId20"/>
    <p:sldId id="305" r:id="rId21"/>
    <p:sldId id="365" r:id="rId22"/>
    <p:sldId id="309" r:id="rId23"/>
    <p:sldId id="310" r:id="rId24"/>
    <p:sldId id="311" r:id="rId25"/>
    <p:sldId id="315" r:id="rId26"/>
    <p:sldId id="368" r:id="rId27"/>
    <p:sldId id="386" r:id="rId28"/>
    <p:sldId id="369" r:id="rId29"/>
    <p:sldId id="381" r:id="rId30"/>
    <p:sldId id="317" r:id="rId31"/>
    <p:sldId id="335" r:id="rId32"/>
    <p:sldId id="336" r:id="rId33"/>
    <p:sldId id="375" r:id="rId34"/>
    <p:sldId id="377" r:id="rId35"/>
    <p:sldId id="341" r:id="rId36"/>
    <p:sldId id="378" r:id="rId37"/>
    <p:sldId id="331" r:id="rId38"/>
    <p:sldId id="379" r:id="rId39"/>
    <p:sldId id="334" r:id="rId40"/>
    <p:sldId id="391" r:id="rId41"/>
    <p:sldId id="390" r:id="rId42"/>
    <p:sldId id="389" r:id="rId43"/>
    <p:sldId id="387" r:id="rId44"/>
    <p:sldId id="388" r:id="rId45"/>
    <p:sldId id="267" r:id="rId46"/>
    <p:sldId id="340" r:id="rId47"/>
    <p:sldId id="257" r:id="rId4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9DD42-70A7-45C2-886A-9E6E5278BEC7}" type="datetimeFigureOut">
              <a:rPr lang="ru-RU"/>
              <a:pPr>
                <a:defRPr/>
              </a:pPr>
              <a:t>05.01.2015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F1E4B-614E-4F06-801E-9C2C25D8D5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76246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7C515-32EF-4FFE-AC80-E908D796B834}" type="datetimeFigureOut">
              <a:rPr lang="ru-RU"/>
              <a:pPr>
                <a:defRPr/>
              </a:pPr>
              <a:t>05.01.2015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93E68-82A0-4901-B5B6-6AA79A6582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6895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315A0-EBCB-498B-B3DA-AFFD0D994F57}" type="datetimeFigureOut">
              <a:rPr lang="ru-RU"/>
              <a:pPr>
                <a:defRPr/>
              </a:pPr>
              <a:t>05.01.2015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121EC-7A6C-45AC-B18D-7F1A17EF3E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79627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217EA-CA12-4B99-B1D4-1CE6BC6D8AE3}" type="datetimeFigureOut">
              <a:rPr lang="ru-RU"/>
              <a:pPr>
                <a:defRPr/>
              </a:pPr>
              <a:t>05.01.2015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6E193-F683-4A49-ABED-6517839555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2632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532C7-E9B7-47A6-8F35-F2944CC53742}" type="datetimeFigureOut">
              <a:rPr lang="ru-RU"/>
              <a:pPr>
                <a:defRPr/>
              </a:pPr>
              <a:t>05.01.2015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7C755-3B60-4888-ABCA-46EF353B96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89910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D1C0E-374D-45AC-B58D-1FD384A2A5A8}" type="datetimeFigureOut">
              <a:rPr lang="ru-RU"/>
              <a:pPr>
                <a:defRPr/>
              </a:pPr>
              <a:t>05.01.2015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D1C4F-ADD3-4A49-A7D3-59D39BFC5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42227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2D590-6F2F-41A5-B170-F7F9E05A3299}" type="datetimeFigureOut">
              <a:rPr lang="ru-RU"/>
              <a:pPr>
                <a:defRPr/>
              </a:pPr>
              <a:t>05.01.2015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CAFB0-DE7B-4EB3-A733-5DF5032DDD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6660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F5D-538C-491E-ACBD-C9CBA4D3AAFB}" type="datetimeFigureOut">
              <a:rPr lang="ru-RU"/>
              <a:pPr>
                <a:defRPr/>
              </a:pPr>
              <a:t>05.01.2015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E2F1D-E27A-4BD8-9A85-673FC672B2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8543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2BF7D-C48B-4981-8F69-D3C02E9AF11D}" type="datetimeFigureOut">
              <a:rPr lang="ru-RU"/>
              <a:pPr>
                <a:defRPr/>
              </a:pPr>
              <a:t>05.01.2015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61593-3F15-4343-B5E1-A415D35353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44460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1F40B-FF08-4A82-9DDF-71D2D5C8CDF8}" type="datetimeFigureOut">
              <a:rPr lang="ru-RU"/>
              <a:pPr>
                <a:defRPr/>
              </a:pPr>
              <a:t>05.01.2015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12765-1168-4EDC-94AD-C97298C976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22123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C5F40-3E34-45F1-BC56-E30911C8F3ED}" type="datetimeFigureOut">
              <a:rPr lang="ru-RU"/>
              <a:pPr>
                <a:defRPr/>
              </a:pPr>
              <a:t>05.01.2015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01685-6DCA-45B5-9DF1-CF53036462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81021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563D2B-1FF1-40C8-B513-4BF6502E4578}" type="datetimeFigureOut">
              <a:rPr lang="ru-RU"/>
              <a:pPr>
                <a:defRPr/>
              </a:pPr>
              <a:t>05.01.2015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782D69-8658-4598-B392-5BB40A9B1D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4.jpe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://fs110.taba.ru/dev101/0/010/947/0010947326.fid.jp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7618040" cy="5581403"/>
          </a:xfrm>
        </p:spPr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Урок развития речи по тексту Б.Васильева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«В списках не значился»/ 2 часа/</a:t>
            </a:r>
            <a:r>
              <a:rPr lang="ru-RU" sz="8000" dirty="0" smtClean="0">
                <a:solidFill>
                  <a:srgbClr val="C00000"/>
                </a:solidFill>
              </a:rPr>
              <a:t/>
            </a:r>
            <a:br>
              <a:rPr lang="ru-RU" sz="8000" dirty="0" smtClean="0">
                <a:solidFill>
                  <a:srgbClr val="C00000"/>
                </a:solidFill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Создание сочинения –рассуждения публицистического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стиля</a:t>
            </a:r>
            <a:b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формате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ЕГЭ </a:t>
            </a:r>
            <a:b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8000" dirty="0" smtClean="0"/>
              <a:t/>
            </a:r>
            <a:br>
              <a:rPr lang="ru-RU" sz="8000" dirty="0" smtClean="0"/>
            </a:b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Самофаловскаяская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СОШ»</a:t>
            </a:r>
            <a:b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учитель русского языка и литературы </a:t>
            </a:r>
            <a:b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Науменко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Людмила Ивановна</a:t>
            </a:r>
            <a:b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Grp="1" noChangeArrowheads="1"/>
          </p:cNvSpPr>
          <p:nvPr>
            <p:ph type="title"/>
          </p:nvPr>
        </p:nvSpPr>
        <p:spPr>
          <a:xfrm>
            <a:off x="722312" y="548681"/>
            <a:ext cx="8026151" cy="108011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Категории (виды) проблем</a:t>
            </a:r>
            <a:b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22313" y="2420888"/>
            <a:ext cx="7772400" cy="1440160"/>
          </a:xfrm>
        </p:spPr>
        <p:txBody>
          <a:bodyPr/>
          <a:lstStyle/>
          <a:p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3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1" name="Picture 4" descr="5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675" y="3500438"/>
            <a:ext cx="2736850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Типы проблем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611560" y="1052736"/>
            <a:ext cx="1944216" cy="1080120"/>
          </a:xfrm>
          <a:prstGeom prst="flowChartAlternateProcess">
            <a:avLst/>
          </a:prstGeom>
          <a:solidFill>
            <a:srgbClr val="FFC000"/>
          </a:solidFill>
          <a:ln>
            <a:solidFill>
              <a:srgbClr val="00B05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философские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3707904" y="1052736"/>
            <a:ext cx="2088232" cy="1008112"/>
          </a:xfrm>
          <a:prstGeom prst="flowChartAlternateProcess">
            <a:avLst/>
          </a:prstGeom>
          <a:solidFill>
            <a:srgbClr val="FFC000"/>
          </a:solidFill>
          <a:ln>
            <a:solidFill>
              <a:srgbClr val="00B05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социальные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6804248" y="1052736"/>
            <a:ext cx="2016224" cy="1008112"/>
          </a:xfrm>
          <a:prstGeom prst="flowChartAlternateProcess">
            <a:avLst/>
          </a:prstGeom>
          <a:solidFill>
            <a:srgbClr val="FFC000"/>
          </a:solidFill>
          <a:ln>
            <a:solidFill>
              <a:srgbClr val="00B05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политические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1547664" y="4005064"/>
            <a:ext cx="2232248" cy="1152128"/>
          </a:xfrm>
          <a:prstGeom prst="flowChartAlternateProcess">
            <a:avLst/>
          </a:prstGeom>
          <a:solidFill>
            <a:srgbClr val="FFC000"/>
          </a:solidFill>
          <a:ln>
            <a:solidFill>
              <a:srgbClr val="92D05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нравственные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4716016" y="4005064"/>
            <a:ext cx="2160240" cy="1152128"/>
          </a:xfrm>
          <a:prstGeom prst="flowChartAlternateProcess">
            <a:avLst/>
          </a:prstGeom>
          <a:solidFill>
            <a:srgbClr val="FFC000"/>
          </a:solidFill>
          <a:ln>
            <a:solidFill>
              <a:srgbClr val="00B05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экологические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1331640" y="2132856"/>
            <a:ext cx="484632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5536" y="2564904"/>
            <a:ext cx="2304256" cy="115212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Общие вопросы развития общества, природы, человека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4499992" y="2132856"/>
            <a:ext cx="589615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7524328" y="2132856"/>
            <a:ext cx="589615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2061188">
            <a:off x="2965802" y="5292203"/>
            <a:ext cx="589615" cy="3594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20136670">
            <a:off x="4689996" y="5263303"/>
            <a:ext cx="589615" cy="3501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3635896" y="2564904"/>
            <a:ext cx="2304256" cy="1152128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Устройство и жизнь общества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Блок-схема: альтернативный процесс 18"/>
          <p:cNvSpPr/>
          <p:nvPr/>
        </p:nvSpPr>
        <p:spPr>
          <a:xfrm>
            <a:off x="6660232" y="2564904"/>
            <a:ext cx="2232248" cy="1152128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Деятельность государственной власти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23528" y="5517232"/>
            <a:ext cx="2664296" cy="115212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Духовная жизнь человека, взаимоотношения людей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004048" y="5589240"/>
            <a:ext cx="2736304" cy="115212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Взаимодействие человека и  природы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Проблема может быть сформулирована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двумя способами: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4"/>
          <p:cNvSpPr>
            <a:spLocks noGrp="1"/>
          </p:cNvSpPr>
          <p:nvPr>
            <p:ph idx="1"/>
          </p:nvPr>
        </p:nvSpPr>
        <p:spPr>
          <a:xfrm>
            <a:off x="250825" y="1412875"/>
            <a:ext cx="4105275" cy="5445125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dirty="0" smtClean="0"/>
              <a:t> </a:t>
            </a:r>
            <a:r>
              <a:rPr lang="ru-RU" sz="35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Проблема чего, какая?</a:t>
            </a:r>
            <a:r>
              <a:rPr lang="ru-RU" sz="3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3500" i="1" dirty="0" smtClean="0">
                <a:latin typeface="Times New Roman" pitchFamily="18" charset="0"/>
                <a:cs typeface="Times New Roman" pitchFamily="18" charset="0"/>
              </a:rPr>
              <a:t>Одним словом или словосочетанием: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Одиночества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Милосердия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Экологии 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Воспитания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Взаимоотношений «отцов и детей»</a:t>
            </a:r>
          </a:p>
        </p:txBody>
      </p:sp>
      <p:sp>
        <p:nvSpPr>
          <p:cNvPr id="9" name="Содержимое 5"/>
          <p:cNvSpPr txBox="1">
            <a:spLocks/>
          </p:cNvSpPr>
          <p:nvPr/>
        </p:nvSpPr>
        <p:spPr>
          <a:xfrm>
            <a:off x="4787900" y="1412875"/>
            <a:ext cx="4141788" cy="530225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ru-RU" sz="35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форме вопроса: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-"/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Что важнее – закон или совесть?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-"/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Может ли прогресс быть человечным?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-"/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Необходимо ли милосердие в нашей жизни?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-"/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Возможно ли органичное  сочетание в жизни человека «поэзии» и «прозы», духовного и материального начал?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 обозначить проблему?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251520" y="1268759"/>
            <a:ext cx="8713093" cy="485740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/>
              <a:t>Прочитайте текст внимательно и подумайте, ради какой идеи (мысли, концепции) тратил усилия автор? Что он хотел вам сказать? Нашли? Попробуйте задать к этому тезису вопрос.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/>
              <a:t>Проблема должна быть взята более крупно, чем просто частный случай, описанный автором (проблема милосердия, нравственного выбора (между чем и чем), социальной справедливости, жестокого отношения (к чему или кому?), одиночества, цели и смысла (жизни, писательского труда и тому подобное), сложности жизни, роли (книг, музыки, природы и т. п.) в жизни человека и др. Как правило, описанный случай для автора – иллюстрация к его размышлениям о проблеме. Об этом следует помнить.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8964613" cy="5793507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Типичные   ошибки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Многие путают и пишут : «У автора есть проблема»… Звучит довольно забавно). Слово "проблема" (или "вопрос") обязательно должно прозвучать в тексте. Причем не надо путать проблему с авторской позицией. Позиция обозначается как тезис (законченное предложение), а проблема формулируется либо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 вопрос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либо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сочетанием слова «проблема» с существительным в родительном падеже.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Кроме того, очень важно различать проблему, над которой размышляет автор текста, и проблемы, которые возникают в его собственной жизни. Мы пишем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 первой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Типовые конструкции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5360988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Автор поднимает проблему…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Автор затрагивает очень важную проблему…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Автора текста волнует проблема…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Проблема, которую хотел показать нам автор, такова…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Проблема, которую рассматривает автор, заключается в том, что..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Текст … заставил меня задуматься над проблемой…</a:t>
            </a:r>
          </a:p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2800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Неверно выделенная проблема ставит под удар все сочинение</a:t>
            </a:r>
          </a:p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(1-2 </a:t>
            </a:r>
            <a:r>
              <a:rPr lang="ru-RU" sz="2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предложения)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Групповая    работа над формулировкой проблемы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endParaRPr lang="ru-RU" sz="40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Война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Проблема</a:t>
            </a:r>
            <a:endParaRPr lang="ru-RU" sz="40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19872" y="2174875"/>
            <a:ext cx="5266929" cy="395128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Проблема сохранения человеческого достоинства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Проблема патриотизма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Проблема мужества</a:t>
            </a:r>
          </a:p>
          <a:p>
            <a:pPr>
              <a:buNone/>
            </a:pPr>
            <a:endParaRPr lang="ru-RU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Композиция сочинения 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0" name="Содержимое 2"/>
          <p:cNvSpPr>
            <a:spLocks noGrp="1"/>
          </p:cNvSpPr>
          <p:nvPr>
            <p:ph idx="1"/>
          </p:nvPr>
        </p:nvSpPr>
        <p:spPr>
          <a:xfrm>
            <a:off x="250825" y="1600200"/>
            <a:ext cx="864235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None/>
              <a:defRPr/>
            </a:pPr>
            <a:endParaRPr lang="ru-RU" b="1" dirty="0" smtClean="0">
              <a:solidFill>
                <a:srgbClr val="0000FF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63688" y="908720"/>
            <a:ext cx="5400600" cy="50405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ВСТУПЛЕНИЕ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63688" y="1700808"/>
            <a:ext cx="5400600" cy="576064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проблема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63688" y="2492896"/>
            <a:ext cx="540060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комментарий</a:t>
            </a:r>
            <a:endParaRPr lang="ru-RU" sz="32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63688" y="3284984"/>
            <a:ext cx="5400600" cy="57606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позиция автора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63688" y="4077072"/>
            <a:ext cx="5400600" cy="64807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собственное мнение </a:t>
            </a:r>
            <a:endParaRPr lang="ru-RU" sz="36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763688" y="4941168"/>
            <a:ext cx="5472608" cy="57606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аргументы  1-2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763688" y="5733256"/>
            <a:ext cx="5472608" cy="57606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вывод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>
            <a:stCxn id="5" idx="2"/>
            <a:endCxn id="5" idx="2"/>
          </p:cNvCxnSpPr>
          <p:nvPr/>
        </p:nvCxnSpPr>
        <p:spPr>
          <a:xfrm>
            <a:off x="4463988" y="1412776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Этап 1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Вступление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(1-2 предложения) </a:t>
            </a: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050"/>
            <a:ext cx="8435975" cy="52181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2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вступить в контакт с читателем;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подготовить его к восприятию текста;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подвести к формулировке проблемы.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2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 чем писать: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сообщение о теме (о чем текст);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сообщение об авторе (если знаем);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цитата, связанная с проблематикой темы;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риторический вопрос, восклицание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Можно начать сразу с формулировки проблемы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3600475"/>
          </a:xfrm>
        </p:spPr>
        <p:txBody>
          <a:bodyPr/>
          <a:lstStyle/>
          <a:p>
            <a:pPr eaLnBrk="1" hangingPunct="1"/>
            <a:r>
              <a:rPr lang="ru-RU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Этап третий</a:t>
            </a:r>
            <a:br>
              <a:rPr lang="ru-RU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Комментирование сформулированной проблемы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C:\Users\111\Desktop\2013-14 год\муса джалиль конкурс чтецов\войн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Заголовок 6"/>
          <p:cNvSpPr>
            <a:spLocks noGrp="1"/>
          </p:cNvSpPr>
          <p:nvPr>
            <p:ph type="title"/>
          </p:nvPr>
        </p:nvSpPr>
        <p:spPr>
          <a:xfrm>
            <a:off x="354013" y="180975"/>
            <a:ext cx="8229600" cy="3767138"/>
          </a:xfrm>
        </p:spPr>
        <p:txBody>
          <a:bodyPr/>
          <a:lstStyle/>
          <a:p>
            <a:pPr eaLnBrk="1" hangingPunct="1"/>
            <a:r>
              <a:rPr lang="ru-RU" sz="5400" b="1" i="1" dirty="0" smtClean="0">
                <a:solidFill>
                  <a:srgbClr val="FFFF00"/>
                </a:solidFill>
              </a:rPr>
              <a:t>Борис Васильев</a:t>
            </a:r>
            <a:br>
              <a:rPr lang="ru-RU" sz="5400" b="1" i="1" dirty="0" smtClean="0">
                <a:solidFill>
                  <a:srgbClr val="FFFF00"/>
                </a:solidFill>
              </a:rPr>
            </a:br>
            <a:r>
              <a:rPr lang="ru-RU" sz="5400" b="1" i="1" dirty="0" smtClean="0">
                <a:solidFill>
                  <a:srgbClr val="FFFF00"/>
                </a:solidFill>
              </a:rPr>
              <a:t>«В списках не значился»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hlink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    </a:t>
            </a:r>
            <a:br>
              <a:rPr lang="ru-RU" b="1" dirty="0" smtClean="0"/>
            </a:br>
            <a:r>
              <a:rPr lang="ru-RU" b="1" dirty="0" smtClean="0"/>
              <a:t>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КОММЕНТИРУЕМ ПРОБЛЕМУ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4" name="Содержимое 2"/>
          <p:cNvSpPr>
            <a:spLocks noGrp="1"/>
          </p:cNvSpPr>
          <p:nvPr>
            <p:ph idx="1"/>
          </p:nvPr>
        </p:nvSpPr>
        <p:spPr>
          <a:xfrm>
            <a:off x="142875" y="1600200"/>
            <a:ext cx="8858250" cy="4525963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8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Это не пересказ текста!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 его толкование, пояснительные замечания  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С ОПОРОЙ НА ТЕКСТ!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Комментарий – это «переходный мостик»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формулировки проблемы к изложению авторской позиции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по заявленной проблеме.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Комментарий проблемы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К какому типу принадлежит эта проблема? (Социальная, философская, экологическая, нравственная и т.п.)</a:t>
            </a:r>
          </a:p>
          <a:p>
            <a:r>
              <a:rPr lang="ru-RU" dirty="0"/>
              <a:t>Актуальна эта проблема в наши дни? В чём её значимость для общества?</a:t>
            </a:r>
          </a:p>
          <a:p>
            <a:r>
              <a:rPr lang="ru-RU" dirty="0"/>
              <a:t>Как  часто мы сталкиваемся с этой проблемой? Касается ли она каждого из нас или только людей определённого возраста, рода занятий и т.п.?</a:t>
            </a:r>
          </a:p>
          <a:p>
            <a:r>
              <a:rPr lang="ru-RU" dirty="0"/>
              <a:t>Почему эта проблема привлекла внимание автора?</a:t>
            </a:r>
          </a:p>
          <a:p>
            <a:r>
              <a:rPr lang="ru-RU" dirty="0"/>
              <a:t>Какой аспект (какую сторону) этой проблемы рассматривает автор?</a:t>
            </a:r>
          </a:p>
          <a:p>
            <a:r>
              <a:rPr lang="ru-RU" dirty="0"/>
              <a:t>К каким выводам автор подводит читателя?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Комментарий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539552" y="2997200"/>
            <a:ext cx="3887986" cy="14399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Текстуальный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04049" y="2996952"/>
            <a:ext cx="3600400" cy="14399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Концептуальный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>
            <a:off x="2807494" y="1448594"/>
            <a:ext cx="1500188" cy="1428750"/>
          </a:xfrm>
          <a:prstGeom prst="straightConnector1">
            <a:avLst/>
          </a:prstGeom>
          <a:ln w="381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4902201" y="1514475"/>
            <a:ext cx="1428750" cy="1368425"/>
          </a:xfrm>
          <a:prstGeom prst="straightConnector1">
            <a:avLst/>
          </a:prstGeom>
          <a:ln w="381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539750" y="115888"/>
            <a:ext cx="8229600" cy="850900"/>
          </a:xfrm>
        </p:spPr>
        <p:txBody>
          <a:bodyPr/>
          <a:lstStyle/>
          <a:p>
            <a:pPr eaLnBrk="1" hangingPunct="1"/>
            <a:r>
              <a:rPr lang="ru-RU" smtClean="0"/>
              <a:t>Текстуальный комментарий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981075"/>
            <a:ext cx="8785225" cy="5145088"/>
          </a:xfrm>
        </p:spPr>
        <p:txBody>
          <a:bodyPr rtlCol="0"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Учащийся объясняет текст, как бы следуя за автором, отвечая на вопросы: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делает автор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исходного текста, предлагая на обсуждение читательской аудитории ту или иную проблему?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какие аспекты этой проблемы он обращает прежде всего внимание?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особенно волнует (тревожит) пишущего при изложении этой проблемы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(что он подчеркивает, выделяет)?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>
          <a:xfrm>
            <a:off x="179388" y="274638"/>
            <a:ext cx="8964612" cy="99412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Текстуальный комментарий</a:t>
            </a:r>
          </a:p>
        </p:txBody>
      </p:sp>
      <p:sp>
        <p:nvSpPr>
          <p:cNvPr id="35843" name="Содержимое 2"/>
          <p:cNvSpPr>
            <a:spLocks noGrp="1"/>
          </p:cNvSpPr>
          <p:nvPr>
            <p:ph idx="1"/>
          </p:nvPr>
        </p:nvSpPr>
        <p:spPr>
          <a:xfrm>
            <a:off x="395288" y="1772816"/>
            <a:ext cx="8353425" cy="4969296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sz="2800" b="1" i="1" dirty="0" smtClean="0"/>
              <a:t>Проблему подвига автор раскрывает </a:t>
            </a:r>
            <a:r>
              <a:rPr lang="ru-RU" sz="2800" i="1" dirty="0" smtClean="0"/>
              <a:t>на примере жизни одного из своих героев. </a:t>
            </a:r>
            <a:r>
              <a:rPr lang="ru-RU" sz="2800" b="1" i="1" dirty="0" smtClean="0"/>
              <a:t>Писатель обращает внимание читателя на ….</a:t>
            </a:r>
          </a:p>
          <a:p>
            <a:pPr algn="just" eaLnBrk="1" hangingPunct="1">
              <a:buFont typeface="Arial" charset="0"/>
              <a:buNone/>
            </a:pPr>
            <a:r>
              <a:rPr lang="ru-RU" sz="2800" i="1" dirty="0" smtClean="0"/>
              <a:t> </a:t>
            </a:r>
            <a:r>
              <a:rPr lang="ru-RU" sz="2800" b="1" i="1" dirty="0" smtClean="0"/>
              <a:t>Автор отмечает</a:t>
            </a:r>
            <a:r>
              <a:rPr lang="ru-RU" sz="2800" i="1" dirty="0" smtClean="0"/>
              <a:t>, что …</a:t>
            </a:r>
          </a:p>
          <a:p>
            <a:pPr algn="just" eaLnBrk="1" hangingPunct="1">
              <a:buFont typeface="Arial" charset="0"/>
              <a:buNone/>
            </a:pPr>
            <a:r>
              <a:rPr lang="ru-RU" sz="2800" i="1" dirty="0" smtClean="0"/>
              <a:t> </a:t>
            </a:r>
            <a:r>
              <a:rPr lang="ru-RU" sz="2800" b="1" i="1" dirty="0" smtClean="0"/>
              <a:t>Б.Васильев подчеркивает</a:t>
            </a:r>
            <a:r>
              <a:rPr lang="ru-RU" sz="2800" i="1" dirty="0" smtClean="0"/>
              <a:t>, что его персонаж …, </a:t>
            </a:r>
            <a:r>
              <a:rPr lang="ru-RU" sz="2800" b="1" i="1" dirty="0" smtClean="0"/>
              <a:t>с одной стороны</a:t>
            </a:r>
            <a:r>
              <a:rPr lang="ru-RU" sz="2800" i="1" dirty="0" smtClean="0"/>
              <a:t>, прекрасно понимает, что…; </a:t>
            </a:r>
            <a:r>
              <a:rPr lang="ru-RU" sz="2800" b="1" i="1" dirty="0" smtClean="0"/>
              <a:t>с другой стороны, указывает автор</a:t>
            </a:r>
            <a:r>
              <a:rPr lang="ru-RU" sz="2800" i="1" dirty="0" smtClean="0"/>
              <a:t>, его герой ….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Концептуальный комментарий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908050"/>
            <a:ext cx="8785225" cy="5218113"/>
          </a:xfrm>
        </p:spPr>
        <p:txBody>
          <a:bodyPr rtlCol="0">
            <a:normAutofit lnSpcReduction="10000"/>
          </a:bodyPr>
          <a:lstStyle/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Учащийся, опираясь на понимание проблемы исходного текста, дает различного рода интерпретации этой проблемы. Вы как бы «пропускаете» проблему текста через свое восприятие и высказываетесь по ней. Чаще всего экзаменуемые в концептуальном комментарии пишут: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 актуальности проблемы;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приводят различные мнения по заявленной автором проблеме (новая эта проблема или одна из «вечных»; если новая – что послужило причиной ее возникновения).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Отработка умения комментировать проблему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Проблема может быть сформулирована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1) в виде риторического вопроса: Как жить без любимого дела? Что мы будем делать без школы? Найти своё место в жизни, понять себя и самоутвердиться… Как же этого добиться? Я думаю, над этим вопросом задумывался каждый человек;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2) в виде предложения – тезиса, нуждающегося в доказательстве: Отсутствие дела - проблема, к сожалению, актуальная в наши дни, в наше время.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AutoShap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42938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>
            <a:solidFill>
              <a:schemeClr val="tx1"/>
            </a:solidFill>
            <a:round/>
          </a:ln>
        </p:spPr>
        <p:txBody>
          <a:bodyPr wrap="none"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Типичные ошибки</a:t>
            </a:r>
          </a:p>
        </p:txBody>
      </p:sp>
      <p:sp>
        <p:nvSpPr>
          <p:cNvPr id="40962" name="Содержимое 2"/>
          <p:cNvSpPr>
            <a:spLocks noGrp="1"/>
          </p:cNvSpPr>
          <p:nvPr>
            <p:ph idx="1"/>
          </p:nvPr>
        </p:nvSpPr>
        <p:spPr>
          <a:xfrm>
            <a:off x="539552" y="1124744"/>
            <a:ext cx="7992888" cy="5617369"/>
          </a:xfrm>
        </p:spPr>
        <p:txBody>
          <a:bodyPr rtlCol="0">
            <a:normAutofit/>
          </a:bodyPr>
          <a:lstStyle/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spc="300" dirty="0" smtClean="0">
                <a:latin typeface="Times New Roman" pitchFamily="18" charset="0"/>
                <a:cs typeface="Times New Roman" pitchFamily="18" charset="0"/>
              </a:rPr>
              <a:t>Комментарий отсутствует.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spc="300" dirty="0" smtClean="0">
                <a:latin typeface="Times New Roman" pitchFamily="18" charset="0"/>
                <a:cs typeface="Times New Roman" pitchFamily="18" charset="0"/>
              </a:rPr>
              <a:t>Прокомментирована проблема, имеющаяся в тексте, но Вами не сформулированная.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spc="300" dirty="0" smtClean="0">
                <a:latin typeface="Times New Roman" pitchFamily="18" charset="0"/>
                <a:cs typeface="Times New Roman" pitchFamily="18" charset="0"/>
              </a:rPr>
              <a:t>Допущены фактические ошибки, связанные с пониманием исходного текста.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spc="300" dirty="0" smtClean="0">
                <a:latin typeface="Times New Roman" pitchFamily="18" charset="0"/>
                <a:cs typeface="Times New Roman" pitchFamily="18" charset="0"/>
              </a:rPr>
              <a:t>Комментарий заменяется цитированием текста или его фрагмента.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spc="300" dirty="0" smtClean="0">
                <a:latin typeface="Times New Roman" pitchFamily="18" charset="0"/>
                <a:cs typeface="Times New Roman" pitchFamily="18" charset="0"/>
              </a:rPr>
              <a:t>Комментарий заменяется пересказом.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spc="300" dirty="0" smtClean="0">
                <a:latin typeface="Times New Roman" pitchFamily="18" charset="0"/>
                <a:cs typeface="Times New Roman" pitchFamily="18" charset="0"/>
              </a:rPr>
              <a:t>Комментарий заменяется перечнем проблем.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3"/>
            <a:ext cx="8229600" cy="504056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Речевые клише</a:t>
            </a:r>
            <a:endParaRPr lang="ru-RU" dirty="0"/>
          </a:p>
        </p:txBody>
      </p:sp>
      <p:sp>
        <p:nvSpPr>
          <p:cNvPr id="39939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435975" cy="5616624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Несомненна актуальность поднятой автором проблемы…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Проблема, затронутая автором текста,  без сомнения, сложна и серьёзна, потому что…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Острота и значимость данной проблемы не вызывают сомнения, так как…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Актуальность поставленной автором текста проблемы подтверждается тем, что, несмотря на многочисленные попытки решить её,  она до сих пор волнует писателей, публицистов и, конечно, нас – читателей…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Новизна затронутой автором проблемы выражается в эмоциональности её раскрытия, в …. описываемой в  тексте ситуации… 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Поднятая нравственная проблема актуальна, злободневна…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Проблема … не может не волновать современного человека. Задумался над ней и Б.Васильев.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Текст Б.Васильева заставил меня задуматься над проблемой…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400" i="1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0" y="692695"/>
            <a:ext cx="9144000" cy="14391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Пример концептуального  комментария</a:t>
            </a:r>
          </a:p>
        </p:txBody>
      </p:sp>
      <p:sp>
        <p:nvSpPr>
          <p:cNvPr id="38915" name="Содержимое 2"/>
          <p:cNvSpPr>
            <a:spLocks noGrp="1"/>
          </p:cNvSpPr>
          <p:nvPr>
            <p:ph idx="1"/>
          </p:nvPr>
        </p:nvSpPr>
        <p:spPr>
          <a:xfrm>
            <a:off x="395537" y="1628801"/>
            <a:ext cx="8352928" cy="4497362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Подвиг… Действительно, какое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высокое, героическое 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слово! Кто из нас не знаком с фразой «В жизни всегда есть место подвигу»?! Но каждый ли человек способен на такой поступок? Наверное, каждый из нас, читая  текст Б.Васильева , невольно проводит параллель с собой. А смог бы и я поступить так , как это делает герой повести «В списках не значился»? Это очень сложная проблема.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kupyura.ru/_files/4/8/489038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890543">
            <a:off x="3607167" y="1315596"/>
            <a:ext cx="4721439" cy="4105321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 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251520" y="4581128"/>
            <a:ext cx="8171185" cy="1584176"/>
          </a:xfrm>
        </p:spPr>
        <p:txBody>
          <a:bodyPr/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Борис Васильев «В списках не значился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Genasik103\Downloads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2913830" cy="367240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62474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Групповая  работа 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комментированию проблемы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Этап 4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  Что такое позиция автора?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92080" y="1600200"/>
            <a:ext cx="3394720" cy="4525963"/>
          </a:xfrm>
        </p:spPr>
        <p:txBody>
          <a:bodyPr/>
          <a:lstStyle/>
          <a:p>
            <a:r>
              <a:rPr lang="ru-RU" dirty="0" smtClean="0"/>
              <a:t>Позиция автора – это вывод, к которому приходит автор, рассуждая над проблемой?</a:t>
            </a:r>
            <a:endParaRPr lang="ru-RU" dirty="0"/>
          </a:p>
        </p:txBody>
      </p:sp>
      <p:pic>
        <p:nvPicPr>
          <p:cNvPr id="7170" name="Picture 2" descr="http://im3-tub-ru.yandex.net/i?id=651593559-14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624" y="1772816"/>
            <a:ext cx="4670424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 выявить позицию автора?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хотел сказать автор своим читателям?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автор оценивает описываемую конкретную ситуацию, поступок героя?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Какие слова, художественные приемы выражают авторское отношение, дают положительную оценку описываемым событиям и фактам?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Отработка формулировки авторской позиции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озиция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автора может быть выражена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прямо и четко: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названии текста;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отдельных предложениях;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через ряд аргументов.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Отработка формулировки авторской позиции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озиция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автора может быть выражена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подтексте: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с помощью риторических восклицаний и вопросов;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использованием оценочной лексики;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модальными словами и частицами;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рядом вводных слов и предложений.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ПОМНИТЕ!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текстах художественного и публицистического стилей позиция автора выражается, как правило, в подтексте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Этап 5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Собственное мнение.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Необходимо выразить свое согласие или несогласие с авторской позицией.</a:t>
            </a:r>
          </a:p>
          <a:p>
            <a:pPr>
              <a:buNone/>
            </a:pPr>
            <a:r>
              <a:rPr lang="ru-RU" dirty="0" smtClean="0"/>
              <a:t>                                  Помните!</a:t>
            </a:r>
          </a:p>
          <a:p>
            <a:pPr>
              <a:buNone/>
            </a:pPr>
            <a:r>
              <a:rPr lang="ru-RU" dirty="0" smtClean="0"/>
              <a:t>Выразить собственное мнение вы не сможете</a:t>
            </a:r>
          </a:p>
          <a:p>
            <a:pPr>
              <a:buNone/>
            </a:pPr>
            <a:r>
              <a:rPr lang="ru-RU" dirty="0" smtClean="0"/>
              <a:t>без оценочных слов, помогающих передать ваше впечатление от прочитанного!</a:t>
            </a:r>
          </a:p>
          <a:p>
            <a:pPr>
              <a:buNone/>
            </a:pPr>
            <a:r>
              <a:rPr lang="ru-RU" dirty="0" smtClean="0"/>
              <a:t>                   </a:t>
            </a: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260649"/>
            <a:ext cx="7772400" cy="1008112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Речевые клише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22313" y="1052736"/>
            <a:ext cx="6874023" cy="5112567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удовольствием прочитал….</a:t>
            </a:r>
          </a:p>
          <a:p>
            <a:pPr>
              <a:buFont typeface="Arial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Нельзя оставаться равнодушным, когда автор так ярко, выразительно и эмоционально повествует  о …</a:t>
            </a:r>
          </a:p>
          <a:p>
            <a:pPr>
              <a:buFont typeface="Arial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Меня восхищает  то, как…</a:t>
            </a:r>
          </a:p>
          <a:p>
            <a:pPr>
              <a:buFont typeface="Arial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Убедительность автора в правильности данных им оценок не может не вызвать симпатии( уважения, восхищения…) читателя… …</a:t>
            </a:r>
          </a:p>
          <a:p>
            <a:pPr>
              <a:buFont typeface="Arial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Интересно то , как автор….</a:t>
            </a:r>
          </a:p>
          <a:p>
            <a:pPr>
              <a:buFont typeface="Arial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 полностью разделяю точку зрения автора …</a:t>
            </a:r>
          </a:p>
          <a:p>
            <a:pPr>
              <a:buFont typeface="Arial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 абсолютно согласна с автором текста…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569325" cy="114300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Этап 6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Структура аргументации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19872" y="1628800"/>
            <a:ext cx="2088232" cy="1202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Тезис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356992"/>
            <a:ext cx="194421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Аргумент 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00192" y="3429000"/>
            <a:ext cx="201622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Аргумент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35896" y="4797152"/>
            <a:ext cx="1944216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Вывод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 rot="13335960" flipV="1">
            <a:off x="2893268" y="2772762"/>
            <a:ext cx="484632" cy="7626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rot="19214116">
            <a:off x="5659249" y="2775961"/>
            <a:ext cx="501052" cy="8329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18606789">
            <a:off x="2973652" y="4351022"/>
            <a:ext cx="484632" cy="7755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2888415">
            <a:off x="5680662" y="4283298"/>
            <a:ext cx="484632" cy="7109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404664"/>
            <a:ext cx="7772400" cy="1152127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можно считать аргументом ?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971600" y="1484784"/>
            <a:ext cx="6912768" cy="4968551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Положения официальных документов;</a:t>
            </a:r>
          </a:p>
          <a:p>
            <a:pPr>
              <a:buFont typeface="Arial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Общественные законы;</a:t>
            </a:r>
          </a:p>
          <a:p>
            <a:pPr>
              <a:buFont typeface="Arial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Законы природы;</a:t>
            </a:r>
          </a:p>
          <a:p>
            <a:pPr>
              <a:buFont typeface="Arial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Статистические данные;</a:t>
            </a:r>
          </a:p>
          <a:p>
            <a:pPr>
              <a:buFont typeface="Arial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Научные факты;</a:t>
            </a:r>
          </a:p>
          <a:p>
            <a:pPr>
              <a:buFont typeface="Arial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Народная мудрость: пословицы, поговорки, приметы;</a:t>
            </a:r>
          </a:p>
          <a:p>
            <a:pPr>
              <a:buFont typeface="Arial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Примеры из художественной, научно-популярной, публицистической литературы;</a:t>
            </a:r>
          </a:p>
          <a:p>
            <a:pPr>
              <a:buFont typeface="Arial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Примеры из жизни окружающих;</a:t>
            </a:r>
          </a:p>
          <a:p>
            <a:pPr>
              <a:buFont typeface="Arial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Ссылки на теле, радиопередачи, кинофильмы;</a:t>
            </a:r>
          </a:p>
          <a:p>
            <a:pPr>
              <a:buFont typeface="Arial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Цитаты;</a:t>
            </a:r>
          </a:p>
          <a:p>
            <a:pPr>
              <a:buFont typeface="Arial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Собственные наблюдения.</a:t>
            </a:r>
          </a:p>
          <a:p>
            <a:pPr>
              <a:buFont typeface="Arial" charset="0"/>
              <a:buChar char="•"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latin typeface="Franklin Gothic Medium" pitchFamily="34" charset="0"/>
              </a:rPr>
              <a:t/>
            </a:r>
            <a:br>
              <a:rPr lang="ru-RU" b="1" i="1" dirty="0" smtClean="0">
                <a:solidFill>
                  <a:schemeClr val="accent6">
                    <a:lumMod val="75000"/>
                  </a:schemeClr>
                </a:solidFill>
                <a:latin typeface="Franklin Gothic Medium" pitchFamily="34" charset="0"/>
              </a:rPr>
            </a:br>
            <a:endParaRPr lang="ru-RU" b="1" i="1" dirty="0">
              <a:solidFill>
                <a:schemeClr val="accent6">
                  <a:lumMod val="75000"/>
                </a:schemeClr>
              </a:solidFill>
              <a:latin typeface="Franklin Gothic Medium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51521" y="3068960"/>
            <a:ext cx="8640960" cy="2808312"/>
          </a:xfrm>
        </p:spPr>
        <p:txBody>
          <a:bodyPr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Тема подвига на войне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Борис Васильев «А зори здесь тихие»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Юрий Бондарев «Батальоны просят огня», «Горячий снег»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Михаил Шолохов «Они сражались за Родину» , «Судьба человека», « Тихий Дон»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Лев Толстой « Война и мир»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 descr="http://im3-tub-ru.yandex.net/i?id=103887436-69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5112568" cy="364502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4941168"/>
            <a:ext cx="8892480" cy="1584176"/>
          </a:xfrm>
        </p:spPr>
        <p:txBody>
          <a:bodyPr/>
          <a:lstStyle/>
          <a:p>
            <a:pPr algn="l"/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latin typeface="Franklin Gothic Medium" pitchFamily="34" charset="0"/>
              </a:rPr>
              <a:t>  </a:t>
            </a:r>
            <a:r>
              <a:rPr lang="ru-RU" dirty="0" smtClean="0"/>
              <a:t>                                                                  </a:t>
            </a:r>
            <a:endParaRPr lang="ru-RU" dirty="0"/>
          </a:p>
        </p:txBody>
      </p:sp>
      <p:pic>
        <p:nvPicPr>
          <p:cNvPr id="13314" name="Picture 2" descr="http://www.vodnikinet.ru/images/films/kz_134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70620"/>
            <a:ext cx="3600400" cy="575066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211960" y="332656"/>
            <a:ext cx="410445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Повесть была написана в 1974 году. В 1975 году по произведению Б.Васильева  М.Захаровым был поставлен  спектакль </a:t>
            </a:r>
          </a:p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списках не значился»</a:t>
            </a:r>
            <a:endParaRPr lang="ru-RU" sz="40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26570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Просмотр фрагмента фильма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«А зори здесь тихие»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Гибель Жени Камельковой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80" name="Picture 12" descr="http://im0-tub-ru.yandex.net/i?id=307814226-16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2492896"/>
            <a:ext cx="3672408" cy="2558196"/>
          </a:xfrm>
          <a:prstGeom prst="rect">
            <a:avLst/>
          </a:prstGeom>
          <a:noFill/>
        </p:spPr>
      </p:pic>
      <p:pic>
        <p:nvPicPr>
          <p:cNvPr id="58370" name="Picture 2" descr="http://gnti.ru/imgdump/4522-gnti-r3Qa6IYqZ9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93290" cy="2296295"/>
          </a:xfrm>
          <a:prstGeom prst="rect">
            <a:avLst/>
          </a:prstGeom>
          <a:noFill/>
        </p:spPr>
      </p:pic>
      <p:pic>
        <p:nvPicPr>
          <p:cNvPr id="58372" name="Picture 4" descr="http://im3-tub-ru.yandex.net/i?id=111983688-28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0"/>
            <a:ext cx="2699792" cy="2088232"/>
          </a:xfrm>
          <a:prstGeom prst="rect">
            <a:avLst/>
          </a:prstGeom>
          <a:noFill/>
        </p:spPr>
      </p:pic>
      <p:pic>
        <p:nvPicPr>
          <p:cNvPr id="58374" name="Picture 6" descr="http://im5-tub-ru.yandex.net/i?id=100137752-53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4221088"/>
            <a:ext cx="3168352" cy="2430270"/>
          </a:xfrm>
          <a:prstGeom prst="rect">
            <a:avLst/>
          </a:prstGeom>
          <a:noFill/>
        </p:spPr>
      </p:pic>
      <p:pic>
        <p:nvPicPr>
          <p:cNvPr id="58376" name="Picture 8" descr="http://im3-tub-ru.yandex.net/i?id=142406720-58-72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4221088"/>
            <a:ext cx="3303727" cy="2448272"/>
          </a:xfrm>
          <a:prstGeom prst="rect">
            <a:avLst/>
          </a:prstGeom>
          <a:noFill/>
        </p:spPr>
      </p:pic>
      <p:pic>
        <p:nvPicPr>
          <p:cNvPr id="58378" name="Picture 10" descr="http://im7-tub-ru.yandex.net/i?id=391552206-60-72&amp;n=2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31840" y="0"/>
            <a:ext cx="3096344" cy="2391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404665"/>
            <a:ext cx="7772400" cy="864095"/>
          </a:xfrm>
        </p:spPr>
        <p:txBody>
          <a:bodyPr/>
          <a:lstStyle/>
          <a:p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Пословицы и поговорки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51520" y="1196753"/>
            <a:ext cx="8712968" cy="3672408"/>
          </a:xfrm>
        </p:spPr>
        <p:txBody>
          <a:bodyPr/>
          <a:lstStyle/>
          <a:p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Где нет борьбы, там нет и победы.</a:t>
            </a:r>
          </a:p>
          <a:p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Для родной Отчизны не жаль и жизни.</a:t>
            </a:r>
          </a:p>
          <a:p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Враг боек, да наш народ стоек.</a:t>
            </a:r>
          </a:p>
          <a:p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 край свой насмерть стой.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1124744"/>
            <a:ext cx="8676456" cy="143669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Аргументы из жизни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Шаварш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Карапетян 16 сентября 1976 года спас 92 пассажира из  упавшего в водохранилище троллейбуса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0" name="Picture 2" descr="http://detiboga.ru/public/album_photo/b1/78/03/3723c_16bd.jpg?c=e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564904"/>
            <a:ext cx="3162300" cy="2232248"/>
          </a:xfrm>
          <a:prstGeom prst="rect">
            <a:avLst/>
          </a:prstGeom>
          <a:noFill/>
        </p:spPr>
      </p:pic>
      <p:pic>
        <p:nvPicPr>
          <p:cNvPr id="22532" name="Picture 4" descr="http://im2-tub-ru.yandex.net/i?id=695189769-03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2636912"/>
            <a:ext cx="3024336" cy="2268252"/>
          </a:xfrm>
          <a:prstGeom prst="rect">
            <a:avLst/>
          </a:prstGeom>
          <a:noFill/>
        </p:spPr>
      </p:pic>
      <p:pic>
        <p:nvPicPr>
          <p:cNvPr id="22534" name="Picture 6" descr="http://im0-tub-ru.yandex.net/i?id=630153913-04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9792" y="4625752"/>
            <a:ext cx="3600400" cy="2232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 descr="http://im4-tub-ru.yandex.net/i?id=860813441-49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24744"/>
            <a:ext cx="3744416" cy="266429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5"/>
            <a:ext cx="9144000" cy="129614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Теракт  в  Волгограде   29 декабря  2013  года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251520" y="4149080"/>
            <a:ext cx="3384377" cy="2232248"/>
          </a:xfrm>
        </p:spPr>
        <p:txBody>
          <a:bodyPr/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Дмитрий  </a:t>
            </a:r>
            <a:r>
              <a:rPr lang="ru-RU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Маковкин</a:t>
            </a:r>
            <a:endParaRPr lang="ru-RU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посмертно награжден Орденом Мужества.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7348" name="Picture 4" descr="http://im3-tub-ru.yandex.net/i?id=914855778-02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196752"/>
            <a:ext cx="3912435" cy="2520280"/>
          </a:xfrm>
          <a:prstGeom prst="rect">
            <a:avLst/>
          </a:prstGeom>
          <a:noFill/>
        </p:spPr>
      </p:pic>
      <p:pic>
        <p:nvPicPr>
          <p:cNvPr id="57350" name="Picture 6" descr="Маковкин Дмитрий Александрович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3356992"/>
            <a:ext cx="2664296" cy="32872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44824"/>
            <a:ext cx="8229600" cy="2088232"/>
          </a:xfrm>
        </p:spPr>
        <p:txBody>
          <a:bodyPr/>
          <a:lstStyle/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Этап 7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Вывод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Своим мужеством, стойкостью Николай заставил восхищаться даже врагов. Плужников стал символом всех тех неизвестных солдат, которые боролись до конца и умирали, не рассчитывая на славу. Герой умер свободным и после жизни,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смертию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смерть поправ.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111\Desktop\2013-14 год\муса джалиль конкурс чтецов\война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956376" cy="590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Заголовок 1"/>
          <p:cNvSpPr>
            <a:spLocks noGrp="1"/>
          </p:cNvSpPr>
          <p:nvPr>
            <p:ph type="title"/>
          </p:nvPr>
        </p:nvSpPr>
        <p:spPr>
          <a:xfrm>
            <a:off x="1547813" y="3789363"/>
            <a:ext cx="6911975" cy="2016125"/>
          </a:xfrm>
        </p:spPr>
        <p:txBody>
          <a:bodyPr/>
          <a:lstStyle/>
          <a:p>
            <a:pPr eaLnBrk="1" hangingPunct="1"/>
            <a:r>
              <a:rPr lang="ru-RU" sz="6000" b="1" i="1" dirty="0" smtClean="0">
                <a:solidFill>
                  <a:srgbClr val="FFFF00"/>
                </a:solidFill>
              </a:rPr>
              <a:t>Мы     помним!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1691680" y="764704"/>
            <a:ext cx="4825008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3600" dirty="0"/>
              <a:t>Использованы Интернет-ресурсы:</a:t>
            </a:r>
          </a:p>
          <a:p>
            <a:endParaRPr lang="ru-RU" sz="3600" dirty="0"/>
          </a:p>
          <a:p>
            <a:r>
              <a:rPr lang="en-US" sz="3600" dirty="0">
                <a:hlinkClick r:id="rId2"/>
              </a:rPr>
              <a:t>http://</a:t>
            </a:r>
            <a:r>
              <a:rPr lang="en-US" sz="3600" dirty="0" smtClean="0">
                <a:hlinkClick r:id="rId2"/>
              </a:rPr>
              <a:t>fs110.taba.ru/dev101/0/010/947/0010947326.fid.jpg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endParaRPr lang="ru-RU" b="1" i="1" dirty="0">
              <a:solidFill>
                <a:schemeClr val="accent6">
                  <a:lumMod val="75000"/>
                </a:schemeClr>
              </a:solidFill>
              <a:latin typeface="Franklin Gothic Medium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23529" y="188640"/>
            <a:ext cx="4824535" cy="6192687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Николай Плужников прибыл в крепость в ночь, отделившую мир от войны. На рассвете начался его бой, который длился девять месяцев. У Николая была возможность уйти из крепости с любимой девушкой. И никто не посчитал бы его дезертиром, так как его имени не было ни в одном списке. Сознание своего долга заставило его принять неравный бой с фашистами. Он защищал Брестскую крепость девять месяцев. Вышел наверх только 12 апреля 1942 года. «Москва наша, и немцы разбиты под Москвой. Теперь я могу выйти. Теперь я должен выйти и в последний раз посмотреть им в глаза. Крепость не пала: она просто истекла кровью. Я – последняя ее капля».  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http://reibert.info/shop/images/hsof06_fu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836712"/>
            <a:ext cx="3707904" cy="32004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Franklin Gothic Medium" pitchFamily="34" charset="0"/>
              </a:rPr>
              <a:t/>
            </a:r>
            <a:br>
              <a:rPr lang="ru-RU" dirty="0" smtClean="0">
                <a:latin typeface="Franklin Gothic Medium" pitchFamily="34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60032" y="404664"/>
            <a:ext cx="35283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Москва наша, и немцы разбиты под Москвой. Теперь я могу выйти. Теперь я должен выйти и в последний раз посмотреть им в глаза.</a:t>
            </a:r>
            <a:endParaRPr lang="ru-RU" sz="3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http://im1-tub-ru.yandex.net/i?id=182502880-56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293" y="908720"/>
            <a:ext cx="4608512" cy="403244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contrast="-6000"/>
          </a:blip>
          <a:srcRect l="15132" t="18208" r="24176" b="22983"/>
          <a:stretch>
            <a:fillRect/>
          </a:stretch>
        </p:blipFill>
        <p:spPr>
          <a:xfrm>
            <a:off x="539552" y="0"/>
            <a:ext cx="9144000" cy="6858000"/>
          </a:xfrm>
          <a:ln w="19050">
            <a:solidFill>
              <a:srgbClr val="0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Этап 2</a:t>
            </a: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Формулировка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проблемы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950" y="1412875"/>
            <a:ext cx="8785225" cy="5257800"/>
          </a:xfrm>
        </p:spPr>
        <p:txBody>
          <a:bodyPr rtlCol="0">
            <a:normAutofit/>
          </a:bodyPr>
          <a:lstStyle/>
          <a:p>
            <a:pPr marL="609600" indent="-60960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Проблема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это</a:t>
            </a:r>
            <a:r>
              <a:rPr lang="ru-RU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сложный вопрос, требующий изучения, разрешения  (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Толковый словарь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36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Проблема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это тот вопрос, над которым размышляет автор текста, рассуждает, пытается найти ответы на него.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36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Главной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будет   та проблема, на которой автор сосредоточен и делает определенные выводы.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ая прямоугольная выноска 5"/>
          <p:cNvSpPr/>
          <p:nvPr/>
        </p:nvSpPr>
        <p:spPr>
          <a:xfrm>
            <a:off x="2267744" y="260648"/>
            <a:ext cx="4608512" cy="1008112"/>
          </a:xfrm>
          <a:prstGeom prst="wedgeRoundRect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Основная проблема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483768" y="1268760"/>
            <a:ext cx="3816424" cy="720080"/>
          </a:xfrm>
        </p:spPr>
        <p:txBody>
          <a:bodyPr/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с двумя скругленными противолежащими углами 19"/>
          <p:cNvSpPr/>
          <p:nvPr/>
        </p:nvSpPr>
        <p:spPr>
          <a:xfrm>
            <a:off x="683568" y="2132856"/>
            <a:ext cx="7200800" cy="576064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которая стала объектом раздумий автора,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с двумя скругленными противолежащими углами 20"/>
          <p:cNvSpPr/>
          <p:nvPr/>
        </p:nvSpPr>
        <p:spPr>
          <a:xfrm>
            <a:off x="683568" y="3212976"/>
            <a:ext cx="7200800" cy="576064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над которой он в основном размышляет,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с двумя скругленными противолежащими углами 21"/>
          <p:cNvSpPr/>
          <p:nvPr/>
        </p:nvSpPr>
        <p:spPr>
          <a:xfrm>
            <a:off x="683568" y="4293096"/>
            <a:ext cx="7200800" cy="576064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 которой он не раз обращается,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с двумя скругленными противолежащими углами 22"/>
          <p:cNvSpPr/>
          <p:nvPr/>
        </p:nvSpPr>
        <p:spPr>
          <a:xfrm>
            <a:off x="683568" y="5373216"/>
            <a:ext cx="7200800" cy="576064"/>
          </a:xfrm>
          <a:prstGeom prst="round2Diag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 которой отчетливо заявлена позиция автора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23 феврал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854</TotalTime>
  <Words>1838</Words>
  <Application>Microsoft Office PowerPoint</Application>
  <PresentationFormat>Экран (4:3)</PresentationFormat>
  <Paragraphs>229</Paragraphs>
  <Slides>47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48" baseType="lpstr">
      <vt:lpstr>шаблон 23 февраля</vt:lpstr>
      <vt:lpstr>Урок развития речи по тексту Б.Васильева «В списках не значился»/ 2 часа/ Создание сочинения –рассуждения публицистического стиля  в формате ЕГЭ   МБОУ «Самофаловскаяская СОШ» учитель русского языка и литературы  Науменко Людмила Ивановна </vt:lpstr>
      <vt:lpstr>Борис Васильев «В списках не значился»</vt:lpstr>
      <vt:lpstr>   </vt:lpstr>
      <vt:lpstr>                                                                    </vt:lpstr>
      <vt:lpstr> </vt:lpstr>
      <vt:lpstr>  </vt:lpstr>
      <vt:lpstr>Слайд 7</vt:lpstr>
      <vt:lpstr>Этап 2. Формулировка проблемы</vt:lpstr>
      <vt:lpstr>та, </vt:lpstr>
      <vt:lpstr>Категории (виды) проблем  </vt:lpstr>
      <vt:lpstr>Типы проблем</vt:lpstr>
      <vt:lpstr>Проблема может быть сформулирована   двумя способами:</vt:lpstr>
      <vt:lpstr>Как обозначить проблему?  </vt:lpstr>
      <vt:lpstr>Слайд 14</vt:lpstr>
      <vt:lpstr>Типовые конструкции</vt:lpstr>
      <vt:lpstr>Групповая    работа над формулировкой проблемы</vt:lpstr>
      <vt:lpstr>Композиция сочинения </vt:lpstr>
      <vt:lpstr>Этап 1. Вступление (1-2 предложения) </vt:lpstr>
      <vt:lpstr>Этап третий   Комментирование сформулированной проблемы   </vt:lpstr>
      <vt:lpstr>        КОММЕНТИРУЕМ ПРОБЛЕМУ </vt:lpstr>
      <vt:lpstr>Комментарий проблемы</vt:lpstr>
      <vt:lpstr>Комментарий</vt:lpstr>
      <vt:lpstr>Текстуальный комментарий</vt:lpstr>
      <vt:lpstr>Текстуальный комментарий</vt:lpstr>
      <vt:lpstr>Концептуальный комментарий</vt:lpstr>
      <vt:lpstr>Отработка умения комментировать проблему</vt:lpstr>
      <vt:lpstr>Типичные ошибки</vt:lpstr>
      <vt:lpstr>Речевые клише</vt:lpstr>
      <vt:lpstr>Пример концептуального  комментария</vt:lpstr>
      <vt:lpstr>Групповая  работа  по комментированию проблемы</vt:lpstr>
      <vt:lpstr>Этап 4.   Что такое позиция автора?</vt:lpstr>
      <vt:lpstr>Как выявить позицию автора?</vt:lpstr>
      <vt:lpstr>Отработка формулировки авторской позиции</vt:lpstr>
      <vt:lpstr>Отработка формулировки авторской позиции</vt:lpstr>
      <vt:lpstr>Этап 5. Собственное мнение.</vt:lpstr>
      <vt:lpstr>             Речевые клише</vt:lpstr>
      <vt:lpstr>Этап 6. Структура аргументации</vt:lpstr>
      <vt:lpstr>Что можно считать аргументом ?</vt:lpstr>
      <vt:lpstr> </vt:lpstr>
      <vt:lpstr>Просмотр фрагмента фильма  «А зори здесь тихие» Гибель Жени Камельковой</vt:lpstr>
      <vt:lpstr>Слайд 41</vt:lpstr>
      <vt:lpstr>Пословицы и поговорки</vt:lpstr>
      <vt:lpstr>Аргументы из жизни  Шаварш Карапетян 16 сентября 1976 года спас 92 пассажира из  упавшего в водохранилище троллейбуса</vt:lpstr>
      <vt:lpstr>Теракт  в  Волгограде   29 декабря  2013  года</vt:lpstr>
      <vt:lpstr>Этап 7 . Вывод Своим мужеством, стойкостью Николай заставил восхищаться даже врагов. Плужников стал символом всех тех неизвестных солдат, которые боролись до конца и умирали, не рассчитывая на славу. Герой умер свободным и после жизни, смертию смерть поправ.</vt:lpstr>
      <vt:lpstr>Мы     помним!</vt:lpstr>
      <vt:lpstr>Слайд 47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MAMA</dc:creator>
  <cp:lastModifiedBy>Genasik103</cp:lastModifiedBy>
  <cp:revision>95</cp:revision>
  <dcterms:created xsi:type="dcterms:W3CDTF">2013-02-16T03:56:36Z</dcterms:created>
  <dcterms:modified xsi:type="dcterms:W3CDTF">2015-01-05T08:13:44Z</dcterms:modified>
</cp:coreProperties>
</file>