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7" r:id="rId3"/>
    <p:sldId id="260" r:id="rId4"/>
    <p:sldId id="261" r:id="rId5"/>
    <p:sldId id="262" r:id="rId6"/>
    <p:sldId id="263" r:id="rId7"/>
    <p:sldId id="265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93A6B52-3F58-4D38-B6C9-53F75B8E9FE0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F2DB7EC-7D07-4D2B-B3D9-5705A6C50A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Arial" charset="0"/>
              </a:rPr>
              <a:t> Отгадай загадку.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Arial" charset="0"/>
              </a:rPr>
              <a:t>Отгадай загадку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Arial" charset="0"/>
              </a:rPr>
              <a:t>Прочитайте текст изложения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Arial" charset="0"/>
              </a:rPr>
              <a:t>Прочитайте вопросы к тексу. Подходят ли они к тексту</a:t>
            </a:r>
            <a:r>
              <a:rPr lang="en-US" smtClean="0">
                <a:latin typeface="Arial" charset="0"/>
              </a:rPr>
              <a:t>?</a:t>
            </a:r>
            <a:r>
              <a:rPr lang="ru-RU" smtClean="0">
                <a:latin typeface="Arial" charset="0"/>
              </a:rPr>
              <a:t> Восстановите порядок вопросов.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Arial" charset="0"/>
              </a:rPr>
              <a:t> Проверьте порядок вопросов.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latin typeface="Arial" charset="0"/>
              </a:rPr>
              <a:t>Проверка слов с безударной гласной в корне.</a:t>
            </a:r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459DB9-CF54-4419-8B45-AC13FBFC598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Arial" charset="0"/>
              </a:rPr>
              <a:t>Распредели слова на две группы.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latin typeface="Arial" charset="0"/>
              </a:rPr>
              <a:t>Проверь и запомни  слова.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ECE4C-FA3D-4069-9744-D760BA52D39D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E4B66-749B-48C6-8E43-17E74412C5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0396E-6CE7-49E2-A0B2-EF9E88C6BF49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EB9F4-EDBE-4FD3-97E3-2B9A7BEEC1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9661C-A331-44C6-B5B8-75B02232292B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309E0-F47D-45F8-B2DA-65F6E44054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36F88-4A08-4125-9272-9CEF5FF5C880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8EE42-41BF-4168-A121-132A925FD1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33DB6-4729-44DD-A091-8C9C16111176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07188-BF41-4219-A84A-02F86B6CC7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A8562-279C-4570-89A5-53BD1F4D3A1C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C6DAC-7C13-49FE-9BC3-1D9B7FC1FD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57639-9298-41DE-A182-C1B987F2EA7E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D9FF2-EF42-41A4-B6F6-2A08B57415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5DEEA-A533-419E-AA18-292B8F0C4831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E28B1-198B-499C-AC63-510A55D288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E09A6-2A9E-4F47-95E9-C122A4AC14DB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B3DD9-C401-4F3E-86B3-7DFB1CB15E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A995C-ADBF-4777-A37B-3CC15C4F7BA1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C44C6-969B-49F0-A64F-F709C1044D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CD1FF-383E-40D3-9ED9-D64AA47531C9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61FF9-F522-4189-A4A8-3408D5463B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5DA304F-80D9-440B-ADBC-05007294A5B0}" type="datetimeFigureOut">
              <a:rPr lang="ru-RU"/>
              <a:pPr>
                <a:defRPr/>
              </a:pPr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13CD3F-63CC-4BBC-9CB9-4B842EB8A3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88"/>
            <a:ext cx="7772400" cy="2671762"/>
          </a:xfrm>
        </p:spPr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Изложение текста по обобщённым вопросам.</a:t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latin typeface="Times New Roman" pitchFamily="18" charset="0"/>
                <a:cs typeface="Times New Roman" pitchFamily="18" charset="0"/>
              </a:rPr>
              <a:t>( по В.Хомченко «Соседи» 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 smtClean="0"/>
              <a:t>Видякина</a:t>
            </a:r>
            <a:r>
              <a:rPr lang="ru-RU" dirty="0" smtClean="0"/>
              <a:t> Елена Владимировна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у</a:t>
            </a:r>
            <a:r>
              <a:rPr lang="ru-RU" dirty="0" smtClean="0"/>
              <a:t>читель начальных классов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МБОУ ОГ №6 г. Архангельск</a:t>
            </a:r>
            <a:endParaRPr lang="ru-RU" dirty="0"/>
          </a:p>
        </p:txBody>
      </p:sp>
      <p:pic>
        <p:nvPicPr>
          <p:cNvPr id="14339" name="Рисунок 3" descr="Рисунок4.w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  <p:sp>
        <p:nvSpPr>
          <p:cNvPr id="24578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1" descr="1242161320_ramka21.jpg"/>
          <p:cNvPicPr>
            <a:picLocks noChangeAspect="1"/>
          </p:cNvPicPr>
          <p:nvPr/>
        </p:nvPicPr>
        <p:blipFill>
          <a:blip r:embed="rId3"/>
          <a:srcRect t="2969" b="495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928794" y="1000108"/>
            <a:ext cx="524848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0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</a:rPr>
              <a:t>Отгадай загадку.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43042" y="2000240"/>
            <a:ext cx="5929354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</a:rPr>
              <a:t>Днём спит,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</a:rPr>
              <a:t>Ночью летает.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00364" y="4143380"/>
            <a:ext cx="2577950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сова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0298" y="1357298"/>
            <a:ext cx="4307206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1" descr="1242161320_ramka21.jpg"/>
          <p:cNvPicPr>
            <a:picLocks noChangeAspect="1"/>
          </p:cNvPicPr>
          <p:nvPr/>
        </p:nvPicPr>
        <p:blipFill>
          <a:blip r:embed="rId3"/>
          <a:srcRect t="2969" b="495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857356" y="1142984"/>
            <a:ext cx="524848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0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</a:rPr>
              <a:t>Отгадай загадку.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357422" y="2071678"/>
            <a:ext cx="4857784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9050">
                  <a:solidFill>
                    <a:srgbClr val="7030A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</a:rPr>
              <a:t>Непоседа пёстрая,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9050">
                  <a:solidFill>
                    <a:srgbClr val="7030A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</a:rPr>
              <a:t>Птица длиннохвостая,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9050">
                  <a:solidFill>
                    <a:srgbClr val="7030A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</a:rPr>
              <a:t>Птица говорливая,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9050">
                  <a:solidFill>
                    <a:srgbClr val="7030A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</a:rPr>
              <a:t>Самая болтливая.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57488" y="4286256"/>
            <a:ext cx="3576748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сорока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14546" y="1928802"/>
            <a:ext cx="4500594" cy="2866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>
                <a:solidFill>
                  <a:srgbClr val="00B050"/>
                </a:solidFill>
                <a:latin typeface="+mn-lt"/>
              </a:rPr>
              <a:t>Соседи.</a:t>
            </a: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dirty="0" smtClean="0"/>
              <a:t>          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Сорока и сова - соседи. Сова живёт в дупле старой сосны. Сорока на вершине.   </a:t>
            </a:r>
          </a:p>
          <a:p>
            <a:pPr>
              <a:buFont typeface="Arial" charset="0"/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Вечером сорока хочет уснуть, а сова кричать начинает. Всю ночь не даёт сороке спать.</a:t>
            </a:r>
          </a:p>
          <a:p>
            <a:pPr>
              <a:buFont typeface="Arial" charset="0"/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Утром принимается трещать сорока. Бедной сове хоть уши затыкай.</a:t>
            </a:r>
          </a:p>
          <a:p>
            <a:pPr>
              <a:buFont typeface="Arial" charset="0"/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Так и живут. Ну и соседи!</a:t>
            </a:r>
          </a:p>
        </p:txBody>
      </p:sp>
      <p:pic>
        <p:nvPicPr>
          <p:cNvPr id="5" name="Рисунок 3" descr="Рисунок4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Прочитайте вопросы.</a:t>
            </a: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457200" y="1643063"/>
            <a:ext cx="8229600" cy="478631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4400" dirty="0" smtClean="0">
                <a:solidFill>
                  <a:srgbClr val="00B050"/>
                </a:solidFill>
                <a:cs typeface="Times New Roman" pitchFamily="18" charset="0"/>
              </a:rPr>
              <a:t>Как приходится бедной сове</a:t>
            </a:r>
            <a:endParaRPr lang="en-US" sz="4400" dirty="0" smtClean="0">
              <a:solidFill>
                <a:srgbClr val="00B050"/>
              </a:solidFill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z="4400" dirty="0" smtClean="0">
                <a:solidFill>
                  <a:srgbClr val="00B050"/>
                </a:solidFill>
                <a:cs typeface="Times New Roman" pitchFamily="18" charset="0"/>
              </a:rPr>
              <a:t>утром</a:t>
            </a:r>
            <a:r>
              <a:rPr lang="en-US" sz="4400" dirty="0" smtClean="0">
                <a:solidFill>
                  <a:srgbClr val="00B050"/>
                </a:solidFill>
                <a:cs typeface="Times New Roman" pitchFamily="18" charset="0"/>
              </a:rPr>
              <a:t> ?</a:t>
            </a:r>
            <a:endParaRPr lang="ru-RU" sz="4400" dirty="0" smtClean="0">
              <a:solidFill>
                <a:srgbClr val="00B050"/>
              </a:solidFill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z="4400" dirty="0" smtClean="0">
                <a:solidFill>
                  <a:srgbClr val="C00000"/>
                </a:solidFill>
                <a:cs typeface="Times New Roman" pitchFamily="18" charset="0"/>
              </a:rPr>
              <a:t>Почему сорока не может спать всю ночь</a:t>
            </a:r>
            <a:r>
              <a:rPr lang="en-US" sz="4400" dirty="0" smtClean="0">
                <a:solidFill>
                  <a:srgbClr val="C00000"/>
                </a:solidFill>
                <a:cs typeface="Times New Roman" pitchFamily="18" charset="0"/>
              </a:rPr>
              <a:t> ?</a:t>
            </a:r>
            <a:endParaRPr lang="ru-RU" sz="4400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z="44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Где живут сова и сорока</a:t>
            </a:r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 ?</a:t>
            </a:r>
            <a:endParaRPr lang="ru-RU" sz="4400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z="4400" dirty="0" smtClean="0">
                <a:solidFill>
                  <a:srgbClr val="FF0000"/>
                </a:solidFill>
                <a:cs typeface="Times New Roman" pitchFamily="18" charset="0"/>
              </a:rPr>
              <a:t>Какие соседи сова и сорока</a:t>
            </a:r>
            <a:r>
              <a:rPr lang="en-US" sz="4400" dirty="0" smtClean="0">
                <a:solidFill>
                  <a:srgbClr val="FF0000"/>
                </a:solidFill>
                <a:cs typeface="Times New Roman" pitchFamily="18" charset="0"/>
              </a:rPr>
              <a:t> ?</a:t>
            </a:r>
            <a:endParaRPr lang="ru-RU" sz="4400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pic>
        <p:nvPicPr>
          <p:cNvPr id="5" name="Рисунок 3" descr="Рисунок4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Порядок вопросов к тексту.</a:t>
            </a:r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4000" dirty="0" smtClean="0">
                <a:solidFill>
                  <a:srgbClr val="002060"/>
                </a:solidFill>
                <a:cs typeface="Times New Roman" pitchFamily="18" charset="0"/>
              </a:rPr>
              <a:t>1. Где живут сова и сорока</a:t>
            </a:r>
            <a:r>
              <a:rPr lang="en-US" sz="4000" dirty="0" smtClean="0">
                <a:solidFill>
                  <a:srgbClr val="002060"/>
                </a:solidFill>
                <a:cs typeface="Times New Roman" pitchFamily="18" charset="0"/>
              </a:rPr>
              <a:t> ?</a:t>
            </a:r>
            <a:endParaRPr lang="ru-RU" sz="40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z="4000" dirty="0" smtClean="0">
                <a:solidFill>
                  <a:srgbClr val="002060"/>
                </a:solidFill>
                <a:cs typeface="Times New Roman" pitchFamily="18" charset="0"/>
              </a:rPr>
              <a:t>2. Почему сорока не может спать всю ночь</a:t>
            </a:r>
            <a:r>
              <a:rPr lang="en-US" sz="4000" dirty="0" smtClean="0">
                <a:solidFill>
                  <a:srgbClr val="002060"/>
                </a:solidFill>
                <a:cs typeface="Times New Roman" pitchFamily="18" charset="0"/>
              </a:rPr>
              <a:t> ?</a:t>
            </a:r>
            <a:endParaRPr lang="ru-RU" sz="40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z="4000" dirty="0" smtClean="0">
                <a:solidFill>
                  <a:srgbClr val="002060"/>
                </a:solidFill>
                <a:cs typeface="Times New Roman" pitchFamily="18" charset="0"/>
              </a:rPr>
              <a:t>3. Как приходится бедной сове утром</a:t>
            </a:r>
            <a:r>
              <a:rPr lang="en-US" sz="4000" dirty="0" smtClean="0">
                <a:solidFill>
                  <a:srgbClr val="002060"/>
                </a:solidFill>
                <a:cs typeface="Times New Roman" pitchFamily="18" charset="0"/>
              </a:rPr>
              <a:t>?</a:t>
            </a:r>
            <a:endParaRPr lang="ru-RU" sz="40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z="4000" dirty="0" smtClean="0">
                <a:solidFill>
                  <a:srgbClr val="002060"/>
                </a:solidFill>
                <a:cs typeface="Times New Roman" pitchFamily="18" charset="0"/>
              </a:rPr>
              <a:t>4. Какие соседи сова и сорока</a:t>
            </a:r>
            <a:r>
              <a:rPr lang="en-US" sz="4000" dirty="0" smtClean="0">
                <a:solidFill>
                  <a:srgbClr val="002060"/>
                </a:solidFill>
                <a:cs typeface="Times New Roman" pitchFamily="18" charset="0"/>
              </a:rPr>
              <a:t> ?</a:t>
            </a:r>
            <a:endParaRPr lang="ru-RU" sz="40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endParaRPr lang="ru-RU" dirty="0" smtClean="0"/>
          </a:p>
        </p:txBody>
      </p:sp>
      <p:pic>
        <p:nvPicPr>
          <p:cNvPr id="5" name="Рисунок 3" descr="Рисунок4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43042" y="142852"/>
            <a:ext cx="6703438" cy="156966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Вставь буквы.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 Объясни написание.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13417" y="1357298"/>
            <a:ext cx="241604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С…</a:t>
            </a:r>
            <a:r>
              <a:rPr lang="ru-RU" sz="48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206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ва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-</a:t>
            </a: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57554" y="1428736"/>
            <a:ext cx="2071702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с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5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о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вы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1928802"/>
            <a:ext cx="357186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       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с…сна -</a:t>
            </a: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500166" y="2500306"/>
            <a:ext cx="373050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в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5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…</a:t>
            </a:r>
            <a:r>
              <a:rPr lang="ru-RU" sz="48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ршина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-</a:t>
            </a: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357290" y="3857628"/>
            <a:ext cx="204748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д..</a:t>
            </a:r>
            <a:r>
              <a:rPr lang="ru-RU" sz="48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ёт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-</a:t>
            </a: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428728" y="4429132"/>
            <a:ext cx="3011851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тр…</a:t>
            </a:r>
            <a:r>
              <a:rPr lang="ru-RU" sz="48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щать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 </a:t>
            </a: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23743" y="5429264"/>
            <a:ext cx="145745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       </a:t>
            </a: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714744" y="2000240"/>
            <a:ext cx="2685223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-</a:t>
            </a:r>
            <a:r>
              <a:rPr lang="ru-RU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с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5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о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сны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214810" y="2571744"/>
            <a:ext cx="2672270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 </a:t>
            </a:r>
            <a:r>
              <a:rPr lang="ru-RU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- </a:t>
            </a:r>
            <a:r>
              <a:rPr lang="ru-RU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в</a:t>
            </a:r>
            <a:r>
              <a:rPr lang="ru-RU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5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е</a:t>
            </a:r>
            <a:r>
              <a:rPr lang="ru-RU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рх</a:t>
            </a:r>
            <a:r>
              <a:rPr lang="ru-RU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  <a:r>
              <a:rPr lang="ru-RU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  <a:endParaRPr lang="ru-RU" sz="4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bg1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738431" y="4500570"/>
            <a:ext cx="291124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  - тр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5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е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ск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143240" y="3929066"/>
            <a:ext cx="2113079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1B0CE4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д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5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а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1B0CE4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ть 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858903" y="5500702"/>
            <a:ext cx="32412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359261" y="5500702"/>
            <a:ext cx="32412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928794" y="1357298"/>
            <a:ext cx="532518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 err="1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о</a:t>
            </a:r>
            <a:endParaRPr lang="ru-RU" sz="54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500313" y="1214438"/>
            <a:ext cx="531812" cy="92392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652713" y="1295400"/>
            <a:ext cx="531812" cy="92392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785938" y="1714500"/>
            <a:ext cx="531812" cy="92392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857356" y="1928802"/>
            <a:ext cx="614271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о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1857356" y="2500306"/>
            <a:ext cx="57579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е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1857356" y="3857628"/>
            <a:ext cx="774571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а </a:t>
            </a:r>
            <a:endParaRPr lang="ru-RU" sz="54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071670" y="4429132"/>
            <a:ext cx="53893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е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785938" y="4786313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125663" y="5429250"/>
            <a:ext cx="185737" cy="92392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500166" y="3214686"/>
            <a:ext cx="34339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кр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5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…</a:t>
            </a:r>
            <a:r>
              <a:rPr lang="ru-RU" sz="48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чать</a:t>
            </a: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-</a:t>
            </a:r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4214810" y="3286124"/>
            <a:ext cx="2584362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  <a:r>
              <a:rPr lang="ru-RU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  </a:t>
            </a:r>
            <a:r>
              <a:rPr lang="ru-RU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кр</a:t>
            </a:r>
            <a:r>
              <a:rPr lang="ru-RU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5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и</a:t>
            </a:r>
            <a:r>
              <a:rPr lang="ru-RU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к</a:t>
            </a:r>
            <a:r>
              <a:rPr lang="ru-RU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  <a:r>
              <a:rPr lang="ru-RU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  <a:endParaRPr lang="ru-RU" sz="4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bg1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143108" y="3214686"/>
            <a:ext cx="617478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и</a:t>
            </a:r>
          </a:p>
        </p:txBody>
      </p:sp>
      <p:pic>
        <p:nvPicPr>
          <p:cNvPr id="36" name="Рисунок 3" descr="Рисунок4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Распредели слова в две группы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dirty="0" smtClean="0"/>
              <a:t>        </a:t>
            </a:r>
            <a:r>
              <a:rPr lang="ru-RU" sz="4800" dirty="0" smtClean="0">
                <a:solidFill>
                  <a:srgbClr val="00B050"/>
                </a:solidFill>
                <a:cs typeface="Times New Roman" pitchFamily="18" charset="0"/>
              </a:rPr>
              <a:t>Сосна,</a:t>
            </a:r>
            <a:r>
              <a:rPr lang="ru-RU" sz="4800" dirty="0" smtClean="0">
                <a:cs typeface="Times New Roman" pitchFamily="18" charset="0"/>
              </a:rPr>
              <a:t> </a:t>
            </a:r>
            <a:r>
              <a:rPr lang="ru-RU" sz="4800" dirty="0" smtClean="0">
                <a:solidFill>
                  <a:schemeClr val="tx2"/>
                </a:solidFill>
                <a:cs typeface="Times New Roman" pitchFamily="18" charset="0"/>
              </a:rPr>
              <a:t>кричать,</a:t>
            </a:r>
            <a:r>
              <a:rPr lang="ru-RU" sz="4800" dirty="0" smtClean="0">
                <a:solidFill>
                  <a:srgbClr val="00B050"/>
                </a:solidFill>
                <a:cs typeface="Times New Roman" pitchFamily="18" charset="0"/>
              </a:rPr>
              <a:t> сорока</a:t>
            </a:r>
            <a:r>
              <a:rPr lang="ru-RU" sz="4800" dirty="0" smtClean="0">
                <a:cs typeface="Times New Roman" pitchFamily="18" charset="0"/>
              </a:rPr>
              <a:t>, </a:t>
            </a:r>
            <a:r>
              <a:rPr lang="ru-RU" sz="4800" dirty="0" smtClean="0">
                <a:solidFill>
                  <a:schemeClr val="tx2"/>
                </a:solidFill>
                <a:cs typeface="Times New Roman" pitchFamily="18" charset="0"/>
              </a:rPr>
              <a:t>соседи,</a:t>
            </a:r>
            <a:r>
              <a:rPr lang="ru-RU" sz="4800" dirty="0" smtClean="0">
                <a:cs typeface="Times New Roman" pitchFamily="18" charset="0"/>
              </a:rPr>
              <a:t>  </a:t>
            </a:r>
            <a:r>
              <a:rPr lang="ru-RU" sz="4800" dirty="0" smtClean="0">
                <a:solidFill>
                  <a:srgbClr val="00B050"/>
                </a:solidFill>
                <a:cs typeface="Times New Roman" pitchFamily="18" charset="0"/>
              </a:rPr>
              <a:t>вершина,</a:t>
            </a:r>
            <a:r>
              <a:rPr lang="ru-RU" sz="4800" dirty="0" smtClean="0">
                <a:cs typeface="Times New Roman" pitchFamily="18" charset="0"/>
              </a:rPr>
              <a:t> </a:t>
            </a:r>
            <a:r>
              <a:rPr lang="ru-RU" sz="4800" dirty="0" smtClean="0">
                <a:solidFill>
                  <a:srgbClr val="00B050"/>
                </a:solidFill>
                <a:cs typeface="Times New Roman" pitchFamily="18" charset="0"/>
              </a:rPr>
              <a:t>начинает,</a:t>
            </a:r>
            <a:r>
              <a:rPr lang="ru-RU" sz="4800" dirty="0" smtClean="0">
                <a:cs typeface="Times New Roman" pitchFamily="18" charset="0"/>
              </a:rPr>
              <a:t> </a:t>
            </a:r>
            <a:r>
              <a:rPr lang="ru-RU" sz="4800" dirty="0" smtClean="0">
                <a:solidFill>
                  <a:schemeClr val="tx2"/>
                </a:solidFill>
                <a:cs typeface="Times New Roman" pitchFamily="18" charset="0"/>
              </a:rPr>
              <a:t>даёт,</a:t>
            </a:r>
            <a:r>
              <a:rPr lang="ru-RU" sz="4800" dirty="0" smtClean="0">
                <a:cs typeface="Times New Roman" pitchFamily="18" charset="0"/>
              </a:rPr>
              <a:t> </a:t>
            </a:r>
            <a:r>
              <a:rPr lang="ru-RU" sz="4800" dirty="0" smtClean="0">
                <a:solidFill>
                  <a:srgbClr val="00B050"/>
                </a:solidFill>
                <a:cs typeface="Times New Roman" pitchFamily="18" charset="0"/>
              </a:rPr>
              <a:t>живут, </a:t>
            </a:r>
            <a:r>
              <a:rPr lang="ru-RU" sz="4800" dirty="0" smtClean="0">
                <a:solidFill>
                  <a:schemeClr val="tx2"/>
                </a:solidFill>
                <a:cs typeface="Times New Roman" pitchFamily="18" charset="0"/>
              </a:rPr>
              <a:t>хочет,</a:t>
            </a:r>
            <a:r>
              <a:rPr lang="ru-RU" sz="4800" dirty="0" smtClean="0">
                <a:cs typeface="Times New Roman" pitchFamily="18" charset="0"/>
              </a:rPr>
              <a:t> </a:t>
            </a:r>
            <a:r>
              <a:rPr lang="ru-RU" sz="4800" dirty="0" smtClean="0">
                <a:solidFill>
                  <a:srgbClr val="00B050"/>
                </a:solidFill>
                <a:cs typeface="Times New Roman" pitchFamily="18" charset="0"/>
              </a:rPr>
              <a:t>ночь</a:t>
            </a:r>
            <a:r>
              <a:rPr lang="ru-RU" sz="4800" dirty="0" smtClean="0">
                <a:cs typeface="Times New Roman" pitchFamily="18" charset="0"/>
              </a:rPr>
              <a:t>, </a:t>
            </a:r>
            <a:r>
              <a:rPr lang="ru-RU" sz="4800" dirty="0" smtClean="0">
                <a:solidFill>
                  <a:schemeClr val="tx2"/>
                </a:solidFill>
                <a:cs typeface="Times New Roman" pitchFamily="18" charset="0"/>
              </a:rPr>
              <a:t>хоть,  </a:t>
            </a:r>
            <a:r>
              <a:rPr lang="ru-RU" sz="4800" dirty="0" smtClean="0">
                <a:solidFill>
                  <a:srgbClr val="00B050"/>
                </a:solidFill>
                <a:cs typeface="Times New Roman" pitchFamily="18" charset="0"/>
              </a:rPr>
              <a:t>трещать,</a:t>
            </a:r>
            <a:r>
              <a:rPr lang="ru-RU" sz="4800" dirty="0" smtClean="0">
                <a:cs typeface="Times New Roman" pitchFamily="18" charset="0"/>
              </a:rPr>
              <a:t> </a:t>
            </a:r>
            <a:r>
              <a:rPr lang="ru-RU" sz="4800" dirty="0" smtClean="0">
                <a:solidFill>
                  <a:schemeClr val="tx2"/>
                </a:solidFill>
                <a:cs typeface="Times New Roman" pitchFamily="18" charset="0"/>
              </a:rPr>
              <a:t>затыкай,</a:t>
            </a:r>
          </a:p>
          <a:p>
            <a:pPr>
              <a:buFont typeface="Arial" charset="0"/>
              <a:buNone/>
            </a:pPr>
            <a:r>
              <a:rPr lang="ru-RU" sz="4800" dirty="0" smtClean="0">
                <a:solidFill>
                  <a:srgbClr val="00B050"/>
                </a:solidFill>
                <a:cs typeface="Times New Roman" pitchFamily="18" charset="0"/>
              </a:rPr>
              <a:t>  принимается.</a:t>
            </a:r>
          </a:p>
        </p:txBody>
      </p:sp>
      <p:pic>
        <p:nvPicPr>
          <p:cNvPr id="5" name="Рисунок 3" descr="Рисунок4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Проверка.</a:t>
            </a:r>
          </a:p>
        </p:txBody>
      </p:sp>
      <p:sp>
        <p:nvSpPr>
          <p:cNvPr id="23554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rgbClr val="00B050"/>
                </a:solidFill>
                <a:cs typeface="Times New Roman" pitchFamily="18" charset="0"/>
              </a:rPr>
              <a:t>Можно проверить</a:t>
            </a:r>
          </a:p>
        </p:txBody>
      </p:sp>
      <p:sp>
        <p:nvSpPr>
          <p:cNvPr id="23555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3200" dirty="0" smtClean="0"/>
              <a:t>с</a:t>
            </a:r>
            <a:r>
              <a:rPr lang="ru-RU" sz="3200" dirty="0" smtClean="0">
                <a:solidFill>
                  <a:srgbClr val="00B050"/>
                </a:solidFill>
              </a:rPr>
              <a:t>о</a:t>
            </a:r>
            <a:r>
              <a:rPr lang="ru-RU" sz="3200" dirty="0" smtClean="0"/>
              <a:t>сна</a:t>
            </a:r>
          </a:p>
          <a:p>
            <a:pPr>
              <a:buFont typeface="Arial" charset="0"/>
              <a:buNone/>
            </a:pPr>
            <a:r>
              <a:rPr lang="ru-RU" sz="3200" dirty="0" smtClean="0"/>
              <a:t>кр</a:t>
            </a:r>
            <a:r>
              <a:rPr lang="ru-RU" sz="3200" dirty="0" smtClean="0">
                <a:solidFill>
                  <a:srgbClr val="00B050"/>
                </a:solidFill>
              </a:rPr>
              <a:t>и</a:t>
            </a:r>
            <a:r>
              <a:rPr lang="ru-RU" sz="3200" dirty="0" smtClean="0"/>
              <a:t>чать </a:t>
            </a:r>
          </a:p>
          <a:p>
            <a:pPr>
              <a:buFont typeface="Arial" charset="0"/>
              <a:buNone/>
            </a:pPr>
            <a:r>
              <a:rPr lang="ru-RU" sz="3200" dirty="0" smtClean="0"/>
              <a:t>в</a:t>
            </a:r>
            <a:r>
              <a:rPr lang="ru-RU" sz="3200" dirty="0" smtClean="0">
                <a:solidFill>
                  <a:srgbClr val="00B050"/>
                </a:solidFill>
              </a:rPr>
              <a:t>е</a:t>
            </a:r>
            <a:r>
              <a:rPr lang="ru-RU" sz="3200" dirty="0" smtClean="0"/>
              <a:t>ршина</a:t>
            </a:r>
          </a:p>
          <a:p>
            <a:pPr>
              <a:buFont typeface="Arial" charset="0"/>
              <a:buNone/>
            </a:pPr>
            <a:r>
              <a:rPr lang="ru-RU" sz="3200" dirty="0" smtClean="0"/>
              <a:t>н</a:t>
            </a:r>
            <a:r>
              <a:rPr lang="ru-RU" sz="3200" dirty="0" smtClean="0">
                <a:solidFill>
                  <a:srgbClr val="00B050"/>
                </a:solidFill>
              </a:rPr>
              <a:t>а</a:t>
            </a:r>
            <a:r>
              <a:rPr lang="ru-RU" sz="3200" dirty="0" smtClean="0"/>
              <a:t>чинает</a:t>
            </a:r>
          </a:p>
          <a:p>
            <a:pPr>
              <a:buFont typeface="Arial" charset="0"/>
              <a:buNone/>
            </a:pPr>
            <a:r>
              <a:rPr lang="ru-RU" sz="3200" dirty="0" smtClean="0"/>
              <a:t>д</a:t>
            </a:r>
            <a:r>
              <a:rPr lang="ru-RU" sz="3200" dirty="0" smtClean="0">
                <a:solidFill>
                  <a:srgbClr val="00B050"/>
                </a:solidFill>
              </a:rPr>
              <a:t>а</a:t>
            </a:r>
            <a:r>
              <a:rPr lang="ru-RU" sz="3200" dirty="0" smtClean="0"/>
              <a:t>ёт</a:t>
            </a:r>
          </a:p>
          <a:p>
            <a:pPr>
              <a:buFont typeface="Arial" charset="0"/>
              <a:buNone/>
            </a:pPr>
            <a:r>
              <a:rPr lang="ru-RU" sz="3200" dirty="0" smtClean="0"/>
              <a:t>ж</a:t>
            </a:r>
            <a:r>
              <a:rPr lang="ru-RU" sz="3200" dirty="0" smtClean="0">
                <a:solidFill>
                  <a:srgbClr val="00B050"/>
                </a:solidFill>
              </a:rPr>
              <a:t>и</a:t>
            </a:r>
            <a:r>
              <a:rPr lang="ru-RU" sz="3200" dirty="0" smtClean="0"/>
              <a:t>вут</a:t>
            </a:r>
          </a:p>
          <a:p>
            <a:pPr>
              <a:buFont typeface="Arial" charset="0"/>
              <a:buNone/>
            </a:pPr>
            <a:r>
              <a:rPr lang="ru-RU" sz="3200" dirty="0" smtClean="0"/>
              <a:t>тр</a:t>
            </a:r>
            <a:r>
              <a:rPr lang="ru-RU" sz="3200" dirty="0" smtClean="0">
                <a:solidFill>
                  <a:srgbClr val="00B050"/>
                </a:solidFill>
              </a:rPr>
              <a:t>е</a:t>
            </a:r>
            <a:r>
              <a:rPr lang="ru-RU" sz="3200" dirty="0" smtClean="0"/>
              <a:t>щать</a:t>
            </a:r>
          </a:p>
        </p:txBody>
      </p:sp>
      <p:sp>
        <p:nvSpPr>
          <p:cNvPr id="23556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  <a:cs typeface="Times New Roman" pitchFamily="18" charset="0"/>
              </a:rPr>
              <a:t>Нужно запомнить</a:t>
            </a:r>
          </a:p>
        </p:txBody>
      </p:sp>
      <p:sp>
        <p:nvSpPr>
          <p:cNvPr id="23557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3200" dirty="0" smtClean="0"/>
              <a:t>с</a:t>
            </a:r>
            <a:r>
              <a:rPr lang="ru-RU" sz="3200" dirty="0" smtClean="0">
                <a:solidFill>
                  <a:srgbClr val="FF0000"/>
                </a:solidFill>
              </a:rPr>
              <a:t>о</a:t>
            </a:r>
            <a:r>
              <a:rPr lang="ru-RU" sz="3200" dirty="0" smtClean="0"/>
              <a:t>рока</a:t>
            </a:r>
          </a:p>
          <a:p>
            <a:pPr>
              <a:buFont typeface="Arial" charset="0"/>
              <a:buNone/>
            </a:pPr>
            <a:r>
              <a:rPr lang="ru-RU" sz="3200" dirty="0" smtClean="0"/>
              <a:t>с</a:t>
            </a:r>
            <a:r>
              <a:rPr lang="ru-RU" sz="3200" dirty="0" smtClean="0">
                <a:solidFill>
                  <a:srgbClr val="FF0000"/>
                </a:solidFill>
              </a:rPr>
              <a:t>о</a:t>
            </a:r>
            <a:r>
              <a:rPr lang="ru-RU" sz="3200" dirty="0" smtClean="0"/>
              <a:t>седи</a:t>
            </a:r>
          </a:p>
          <a:p>
            <a:pPr>
              <a:buFont typeface="Arial" charset="0"/>
              <a:buNone/>
            </a:pPr>
            <a:r>
              <a:rPr lang="ru-RU" sz="3200" dirty="0" smtClean="0"/>
              <a:t>х</a:t>
            </a:r>
            <a:r>
              <a:rPr lang="ru-RU" sz="3200" dirty="0" smtClean="0">
                <a:solidFill>
                  <a:srgbClr val="FF0000"/>
                </a:solidFill>
              </a:rPr>
              <a:t>о</a:t>
            </a:r>
            <a:r>
              <a:rPr lang="ru-RU" sz="3200" dirty="0" smtClean="0"/>
              <a:t>чет</a:t>
            </a:r>
          </a:p>
          <a:p>
            <a:pPr>
              <a:buFont typeface="Arial" charset="0"/>
              <a:buNone/>
            </a:pPr>
            <a:r>
              <a:rPr lang="ru-RU" sz="3200" dirty="0" smtClean="0"/>
              <a:t>ноч</a:t>
            </a:r>
            <a:r>
              <a:rPr lang="ru-RU" sz="3200" dirty="0" smtClean="0">
                <a:solidFill>
                  <a:srgbClr val="FF0000"/>
                </a:solidFill>
              </a:rPr>
              <a:t>ь</a:t>
            </a:r>
          </a:p>
          <a:p>
            <a:pPr>
              <a:buFont typeface="Arial" charset="0"/>
              <a:buNone/>
            </a:pPr>
            <a:r>
              <a:rPr lang="ru-RU" sz="3200" dirty="0" smtClean="0"/>
              <a:t>пр</a:t>
            </a:r>
            <a:r>
              <a:rPr lang="ru-RU" sz="3200" dirty="0" smtClean="0">
                <a:solidFill>
                  <a:srgbClr val="FF0000"/>
                </a:solidFill>
              </a:rPr>
              <a:t>и</a:t>
            </a:r>
            <a:r>
              <a:rPr lang="ru-RU" sz="3200" dirty="0" smtClean="0"/>
              <a:t>н</a:t>
            </a:r>
            <a:r>
              <a:rPr lang="ru-RU" sz="3200" dirty="0" smtClean="0">
                <a:solidFill>
                  <a:srgbClr val="FF0000"/>
                </a:solidFill>
              </a:rPr>
              <a:t>и</a:t>
            </a:r>
            <a:r>
              <a:rPr lang="ru-RU" sz="3200" dirty="0" smtClean="0"/>
              <a:t>мается</a:t>
            </a:r>
          </a:p>
          <a:p>
            <a:pPr>
              <a:buFont typeface="Arial" charset="0"/>
              <a:buNone/>
            </a:pPr>
            <a:r>
              <a:rPr lang="ru-RU" sz="3200" dirty="0" smtClean="0"/>
              <a:t>хот</a:t>
            </a:r>
            <a:r>
              <a:rPr lang="ru-RU" sz="3200" dirty="0" smtClean="0">
                <a:solidFill>
                  <a:srgbClr val="FF0000"/>
                </a:solidFill>
              </a:rPr>
              <a:t>ь</a:t>
            </a:r>
          </a:p>
          <a:p>
            <a:pPr>
              <a:buFont typeface="Arial" charset="0"/>
              <a:buNone/>
            </a:pPr>
            <a:r>
              <a:rPr lang="ru-RU" sz="3200" dirty="0" smtClean="0"/>
              <a:t>з</a:t>
            </a:r>
            <a:r>
              <a:rPr lang="ru-RU" sz="3200" dirty="0" smtClean="0">
                <a:solidFill>
                  <a:srgbClr val="FF0000"/>
                </a:solidFill>
              </a:rPr>
              <a:t>а</a:t>
            </a:r>
            <a:r>
              <a:rPr lang="ru-RU" sz="3200" dirty="0" smtClean="0"/>
              <a:t>тыкай</a:t>
            </a:r>
          </a:p>
        </p:txBody>
      </p:sp>
      <p:pic>
        <p:nvPicPr>
          <p:cNvPr id="8" name="Рисунок 3" descr="Рисунок4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322</Words>
  <Application>Microsoft Office PowerPoint</Application>
  <PresentationFormat>Экран (4:3)</PresentationFormat>
  <Paragraphs>83</Paragraphs>
  <Slides>10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Изложение текста по обобщённым вопросам. ( по В.Хомченко «Соседи» )</vt:lpstr>
      <vt:lpstr>Слайд 2</vt:lpstr>
      <vt:lpstr>Слайд 3</vt:lpstr>
      <vt:lpstr>Соседи.</vt:lpstr>
      <vt:lpstr>Прочитайте вопросы.</vt:lpstr>
      <vt:lpstr>Порядок вопросов к тексту.</vt:lpstr>
      <vt:lpstr>Слайд 7</vt:lpstr>
      <vt:lpstr>Распредели слова в две группы.</vt:lpstr>
      <vt:lpstr>Проверка.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Изложение текста по обобщённым вопросам. ( по В.Хомченко «Соседи» )</dc:title>
  <dc:creator>Елена</dc:creator>
  <cp:lastModifiedBy>adm</cp:lastModifiedBy>
  <cp:revision>17</cp:revision>
  <dcterms:created xsi:type="dcterms:W3CDTF">2015-02-02T16:32:11Z</dcterms:created>
  <dcterms:modified xsi:type="dcterms:W3CDTF">2015-02-05T08:01:15Z</dcterms:modified>
</cp:coreProperties>
</file>