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8" r:id="rId3"/>
    <p:sldId id="259" r:id="rId4"/>
    <p:sldId id="286" r:id="rId5"/>
    <p:sldId id="264" r:id="rId6"/>
    <p:sldId id="263" r:id="rId7"/>
    <p:sldId id="262" r:id="rId8"/>
    <p:sldId id="261" r:id="rId9"/>
    <p:sldId id="268" r:id="rId10"/>
    <p:sldId id="267" r:id="rId11"/>
    <p:sldId id="287" r:id="rId12"/>
    <p:sldId id="266" r:id="rId13"/>
    <p:sldId id="271" r:id="rId14"/>
    <p:sldId id="289" r:id="rId15"/>
    <p:sldId id="288" r:id="rId16"/>
    <p:sldId id="270" r:id="rId17"/>
    <p:sldId id="269" r:id="rId18"/>
    <p:sldId id="265" r:id="rId19"/>
    <p:sldId id="274" r:id="rId20"/>
    <p:sldId id="273" r:id="rId21"/>
    <p:sldId id="277" r:id="rId22"/>
    <p:sldId id="292" r:id="rId23"/>
    <p:sldId id="272" r:id="rId24"/>
    <p:sldId id="293" r:id="rId25"/>
    <p:sldId id="290" r:id="rId26"/>
    <p:sldId id="276" r:id="rId27"/>
    <p:sldId id="275" r:id="rId28"/>
    <p:sldId id="279" r:id="rId29"/>
    <p:sldId id="278" r:id="rId30"/>
    <p:sldId id="281" r:id="rId31"/>
    <p:sldId id="282" r:id="rId32"/>
    <p:sldId id="283" r:id="rId33"/>
    <p:sldId id="280" r:id="rId34"/>
    <p:sldId id="291" r:id="rId35"/>
    <p:sldId id="285"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36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CC48B50-8067-4446-8963-C5FCC010DD4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C48B50-8067-4446-8963-C5FCC010DD4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C48B50-8067-4446-8963-C5FCC010DD4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C48B50-8067-4446-8963-C5FCC010DD4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C48B50-8067-4446-8963-C5FCC010DD4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C48B50-8067-4446-8963-C5FCC010DD4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C48B50-8067-4446-8963-C5FCC010DD4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C48B50-8067-4446-8963-C5FCC010DD4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C48B50-8067-4446-8963-C5FCC010DD4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C48B50-8067-4446-8963-C5FCC010DD4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665AAC9-328A-4D22-9F50-4F8B1B79A2EB}" type="datetimeFigureOut">
              <a:rPr lang="ru-RU" smtClean="0"/>
              <a:pPr/>
              <a:t>11.02.2013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CC48B50-8067-4446-8963-C5FCC010DD46}"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65AAC9-328A-4D22-9F50-4F8B1B79A2EB}" type="datetimeFigureOut">
              <a:rPr lang="ru-RU" smtClean="0"/>
              <a:pPr/>
              <a:t>11.02.2013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C48B50-8067-4446-8963-C5FCC010DD46}"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642918"/>
            <a:ext cx="8429684" cy="5857916"/>
          </a:xfrm>
        </p:spPr>
        <p:txBody>
          <a:bodyPr/>
          <a:lstStyle/>
          <a:p>
            <a:pPr algn="ctr">
              <a:buNone/>
            </a:pPr>
            <a:r>
              <a:rPr lang="ru-RU" sz="4000" b="1" dirty="0" smtClean="0"/>
              <a:t>ОТКРЫТЫЙ УРОК ПО РУССКОМУ ЯЗЫКУ В </a:t>
            </a:r>
            <a:r>
              <a:rPr lang="ru-RU" sz="4000" b="1" dirty="0" smtClean="0">
                <a:latin typeface="Times New Roman" pitchFamily="18" charset="0"/>
                <a:cs typeface="Times New Roman" pitchFamily="18" charset="0"/>
              </a:rPr>
              <a:t>7</a:t>
            </a:r>
            <a:r>
              <a:rPr lang="ru-RU" sz="4000" b="1" dirty="0" smtClean="0"/>
              <a:t> «А» КЛАССЕ</a:t>
            </a:r>
            <a:endParaRPr lang="ru-RU" sz="4000" dirty="0" smtClean="0"/>
          </a:p>
          <a:p>
            <a:pPr algn="ctr">
              <a:buNone/>
            </a:pPr>
            <a:r>
              <a:rPr lang="ru-RU" sz="4000" b="1" dirty="0" smtClean="0"/>
              <a:t>    «Заочная экскурсия в Дом – музей М.Ю. Лермонтова в Москве»</a:t>
            </a:r>
          </a:p>
          <a:p>
            <a:pPr marL="266700" indent="-95250" algn="ctr">
              <a:buNone/>
            </a:pPr>
            <a:r>
              <a:rPr lang="ru-RU" sz="4000" b="1" dirty="0" smtClean="0"/>
              <a:t> (Повторение по теме «Служебные части речи. Предлоги и союзы»)</a:t>
            </a:r>
            <a:endParaRPr lang="ru-RU" sz="4000" dirty="0" smtClean="0"/>
          </a:p>
          <a:p>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ariam\Рабочий стол\ВСЕ ДОКУМЕНТЫ\ТУНИЕВА\дом-музей Лермонтова\обработанные\щлщощо.bmp"/>
          <p:cNvPicPr>
            <a:picLocks noChangeAspect="1" noChangeArrowheads="1"/>
          </p:cNvPicPr>
          <p:nvPr/>
        </p:nvPicPr>
        <p:blipFill>
          <a:blip r:embed="rId2"/>
          <a:srcRect/>
          <a:stretch>
            <a:fillRect/>
          </a:stretch>
        </p:blipFill>
        <p:spPr bwMode="auto">
          <a:xfrm>
            <a:off x="1857356" y="-10917"/>
            <a:ext cx="5338768" cy="6868917"/>
          </a:xfrm>
          <a:prstGeom prst="rect">
            <a:avLst/>
          </a:prstGeom>
          <a:noFill/>
        </p:spPr>
      </p:pic>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mariam\Рабочий стол\ВСЕ ДОКУМЕНТЫ\ТУНИЕВА\дом-музей Лермонтова\обработанные\вртпкакукк.bmp"/>
          <p:cNvPicPr>
            <a:picLocks noChangeAspect="1" noChangeArrowheads="1"/>
          </p:cNvPicPr>
          <p:nvPr/>
        </p:nvPicPr>
        <p:blipFill>
          <a:blip r:embed="rId2"/>
          <a:srcRect/>
          <a:stretch>
            <a:fillRect/>
          </a:stretch>
        </p:blipFill>
        <p:spPr bwMode="auto">
          <a:xfrm>
            <a:off x="1785918" y="-22086"/>
            <a:ext cx="5338768" cy="6880086"/>
          </a:xfrm>
          <a:prstGeom prst="rect">
            <a:avLst/>
          </a:prstGeom>
          <a:noFill/>
        </p:spPr>
      </p:pic>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14356"/>
            <a:ext cx="8401080" cy="6000792"/>
          </a:xfrm>
        </p:spPr>
        <p:txBody>
          <a:bodyPr>
            <a:normAutofit fontScale="92500"/>
          </a:bodyPr>
          <a:lstStyle/>
          <a:p>
            <a:pPr algn="just">
              <a:buNone/>
            </a:pPr>
            <a:r>
              <a:rPr lang="ru-RU" b="1" dirty="0" smtClean="0"/>
              <a:t>            </a:t>
            </a:r>
            <a:r>
              <a:rPr lang="ru-RU" b="1" dirty="0" smtClean="0">
                <a:latin typeface="Times New Roman" pitchFamily="18" charset="0"/>
                <a:cs typeface="Times New Roman" pitchFamily="18" charset="0"/>
              </a:rPr>
              <a:t>1)</a:t>
            </a:r>
            <a:r>
              <a:rPr lang="ru-RU" b="1" dirty="0" smtClean="0"/>
              <a:t> М.Ю. Лермонтов родился в Москве </a:t>
            </a:r>
            <a:r>
              <a:rPr lang="ru-RU" b="1" dirty="0" smtClean="0">
                <a:latin typeface="Times New Roman" pitchFamily="18" charset="0"/>
                <a:cs typeface="Times New Roman" pitchFamily="18" charset="0"/>
              </a:rPr>
              <a:t>15</a:t>
            </a:r>
            <a:r>
              <a:rPr lang="ru-RU" b="1" dirty="0" smtClean="0"/>
              <a:t> октября </a:t>
            </a:r>
            <a:r>
              <a:rPr lang="ru-RU" b="1" dirty="0" smtClean="0">
                <a:latin typeface="Times New Roman" pitchFamily="18" charset="0"/>
                <a:cs typeface="Times New Roman" pitchFamily="18" charset="0"/>
              </a:rPr>
              <a:t>1814</a:t>
            </a:r>
            <a:r>
              <a:rPr lang="ru-RU" b="1" dirty="0" smtClean="0"/>
              <a:t> года в доме напротив Красных ворот на </a:t>
            </a:r>
            <a:r>
              <a:rPr lang="ru-RU" b="1" dirty="0" err="1" smtClean="0"/>
              <a:t>Каланчовской</a:t>
            </a:r>
            <a:r>
              <a:rPr lang="ru-RU" b="1" dirty="0" smtClean="0"/>
              <a:t> улице. </a:t>
            </a:r>
            <a:r>
              <a:rPr lang="ru-RU" b="1" dirty="0" smtClean="0">
                <a:latin typeface="Times New Roman" pitchFamily="18" charset="0"/>
                <a:cs typeface="Times New Roman" pitchFamily="18" charset="0"/>
              </a:rPr>
              <a:t>2)</a:t>
            </a:r>
            <a:r>
              <a:rPr lang="ru-RU" b="1" dirty="0" smtClean="0"/>
              <a:t> Однако детство его прошло в Тарханах. </a:t>
            </a:r>
            <a:r>
              <a:rPr lang="ru-RU" b="1" dirty="0" smtClean="0">
                <a:latin typeface="Times New Roman" pitchFamily="18" charset="0"/>
                <a:cs typeface="Times New Roman" pitchFamily="18" charset="0"/>
              </a:rPr>
              <a:t>3)</a:t>
            </a:r>
            <a:r>
              <a:rPr lang="ru-RU" b="1" dirty="0" smtClean="0"/>
              <a:t> По приезд(…) в Москву </a:t>
            </a:r>
            <a:r>
              <a:rPr lang="ru-RU" b="1" dirty="0" smtClean="0">
                <a:latin typeface="Times New Roman" pitchFamily="18" charset="0"/>
                <a:cs typeface="Times New Roman" pitchFamily="18" charset="0"/>
              </a:rPr>
              <a:t>14</a:t>
            </a:r>
            <a:r>
              <a:rPr lang="ru-RU" b="1" dirty="0" smtClean="0"/>
              <a:t>-летним подростком он поступил в Московский университетский благородный пансион, а потом стал студентом МГУ. </a:t>
            </a:r>
            <a:r>
              <a:rPr lang="ru-RU" b="1" dirty="0" smtClean="0">
                <a:latin typeface="Times New Roman" pitchFamily="18" charset="0"/>
                <a:cs typeface="Times New Roman" pitchFamily="18" charset="0"/>
              </a:rPr>
              <a:t>4) </a:t>
            </a:r>
            <a:r>
              <a:rPr lang="ru-RU" b="1" dirty="0" smtClean="0"/>
              <a:t>К </a:t>
            </a:r>
            <a:r>
              <a:rPr lang="ru-RU" b="1" dirty="0" smtClean="0">
                <a:latin typeface="Times New Roman" pitchFamily="18" charset="0"/>
                <a:cs typeface="Times New Roman" pitchFamily="18" charset="0"/>
              </a:rPr>
              <a:t>18</a:t>
            </a:r>
            <a:r>
              <a:rPr lang="ru-RU" b="1" dirty="0" smtClean="0"/>
              <a:t>-ти годам им было создано  около </a:t>
            </a:r>
            <a:r>
              <a:rPr lang="ru-RU" b="1" dirty="0" smtClean="0">
                <a:latin typeface="Times New Roman" pitchFamily="18" charset="0"/>
                <a:cs typeface="Times New Roman" pitchFamily="18" charset="0"/>
              </a:rPr>
              <a:t>250</a:t>
            </a:r>
            <a:r>
              <a:rPr lang="ru-RU" b="1" dirty="0" smtClean="0"/>
              <a:t> лирических стихотворений. </a:t>
            </a:r>
          </a:p>
          <a:p>
            <a:pPr algn="just">
              <a:buNone/>
            </a:pPr>
            <a:r>
              <a:rPr lang="ru-RU" b="1" dirty="0" smtClean="0">
                <a:latin typeface="Times New Roman" pitchFamily="18" charset="0"/>
                <a:cs typeface="Times New Roman" pitchFamily="18" charset="0"/>
              </a:rPr>
              <a:t>            5)</a:t>
            </a:r>
            <a:r>
              <a:rPr lang="ru-RU" b="1" dirty="0" smtClean="0"/>
              <a:t> Экспозиция музея рассказывает об укладе семьи, об интересах, увлечениях юного </a:t>
            </a:r>
            <a:r>
              <a:rPr lang="ru-RU" b="1" dirty="0" smtClean="0"/>
              <a:t>Лермонтова </a:t>
            </a:r>
            <a:r>
              <a:rPr lang="ru-RU" b="1" dirty="0" smtClean="0"/>
              <a:t>и </a:t>
            </a:r>
            <a:r>
              <a:rPr lang="ru-RU" b="1" dirty="0" smtClean="0"/>
              <a:t>о людях</a:t>
            </a:r>
            <a:r>
              <a:rPr lang="ru-RU" b="1" dirty="0" smtClean="0"/>
              <a:t>, окружавших его в те годы. </a:t>
            </a:r>
            <a:r>
              <a:rPr lang="ru-RU" b="1" dirty="0" smtClean="0">
                <a:latin typeface="Times New Roman" pitchFamily="18" charset="0"/>
                <a:cs typeface="Times New Roman" pitchFamily="18" charset="0"/>
              </a:rPr>
              <a:t>6) </a:t>
            </a:r>
            <a:r>
              <a:rPr lang="ru-RU" b="1" dirty="0" smtClean="0"/>
              <a:t>Музей не только бережно воссоздаёт обстановку дворянского дома </a:t>
            </a:r>
            <a:r>
              <a:rPr lang="ru-RU" b="1" dirty="0" smtClean="0">
                <a:latin typeface="Times New Roman" pitchFamily="18" charset="0"/>
                <a:cs typeface="Times New Roman" pitchFamily="18" charset="0"/>
              </a:rPr>
              <a:t>1</a:t>
            </a:r>
            <a:r>
              <a:rPr lang="ru-RU" b="1" dirty="0" smtClean="0"/>
              <a:t>-ой трети Х</a:t>
            </a:r>
            <a:r>
              <a:rPr lang="en-US" b="1" dirty="0" smtClean="0"/>
              <a:t>I</a:t>
            </a:r>
            <a:r>
              <a:rPr lang="ru-RU" b="1" dirty="0" smtClean="0"/>
              <a:t>Х века, но и передаёт атмосферу напряжённой духовной жизни, в которой созревал поэтический гений Лермонтова.</a:t>
            </a:r>
          </a:p>
          <a:p>
            <a:pPr>
              <a:buNone/>
            </a:pPr>
            <a:endParaRPr lang="ru-RU"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6" name="Содержимое 5"/>
          <p:cNvSpPr>
            <a:spLocks noGrp="1"/>
          </p:cNvSpPr>
          <p:nvPr>
            <p:ph idx="1"/>
          </p:nvPr>
        </p:nvSpPr>
        <p:spPr/>
        <p:txBody>
          <a:bodyPr/>
          <a:lstStyle/>
          <a:p>
            <a:endParaRPr lang="ru-RU" dirty="0"/>
          </a:p>
        </p:txBody>
      </p:sp>
      <p:pic>
        <p:nvPicPr>
          <p:cNvPr id="7170" name="Picture 2" descr="C:\Documents and Settings\mariam\Рабочий стол\ВСЕ ДОКУМЕНТЫ\ТУНИЕВА\дом-музей Лермонтова\обработанные\паапапааап.bmp"/>
          <p:cNvPicPr>
            <a:picLocks noChangeAspect="1" noChangeArrowheads="1"/>
          </p:cNvPicPr>
          <p:nvPr/>
        </p:nvPicPr>
        <p:blipFill>
          <a:blip r:embed="rId2"/>
          <a:srcRect/>
          <a:stretch>
            <a:fillRect/>
          </a:stretch>
        </p:blipFill>
        <p:spPr bwMode="auto">
          <a:xfrm>
            <a:off x="0" y="214290"/>
            <a:ext cx="9144000" cy="6510986"/>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194" name="Picture 2" descr="C:\Documents and Settings\mariam\Рабочий стол\ВСЕ ДОКУМЕНТЫ\ТУНИЕВА\дом-музей Лермонтова\обработанные\аыввв.bmp"/>
          <p:cNvPicPr>
            <a:picLocks noChangeAspect="1" noChangeArrowheads="1"/>
          </p:cNvPicPr>
          <p:nvPr/>
        </p:nvPicPr>
        <p:blipFill>
          <a:blip r:embed="rId2"/>
          <a:srcRect/>
          <a:stretch>
            <a:fillRect/>
          </a:stretch>
        </p:blipFill>
        <p:spPr bwMode="auto">
          <a:xfrm>
            <a:off x="0" y="285728"/>
            <a:ext cx="9171211" cy="6215082"/>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mariam\Рабочий стол\ВСЕ ДОКУМЕНТЫ\ТУНИЕВА\дом-музей Лермонтова\обработанные\аапвпрее.bmp"/>
          <p:cNvPicPr>
            <a:picLocks noChangeAspect="1" noChangeArrowheads="1"/>
          </p:cNvPicPr>
          <p:nvPr/>
        </p:nvPicPr>
        <p:blipFill>
          <a:blip r:embed="rId2"/>
          <a:srcRect/>
          <a:stretch>
            <a:fillRect/>
          </a:stretch>
        </p:blipFill>
        <p:spPr bwMode="auto">
          <a:xfrm>
            <a:off x="0" y="714356"/>
            <a:ext cx="9129736" cy="5429264"/>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857232"/>
            <a:ext cx="8572560" cy="5643602"/>
          </a:xfrm>
        </p:spPr>
        <p:txBody>
          <a:bodyPr/>
          <a:lstStyle/>
          <a:p>
            <a:pPr algn="just">
              <a:buNone/>
            </a:pPr>
            <a:r>
              <a:rPr lang="en-US" sz="3200" b="1" dirty="0" smtClean="0"/>
              <a:t>         </a:t>
            </a:r>
            <a:r>
              <a:rPr lang="ru-RU" sz="3200" b="1" dirty="0" smtClean="0"/>
              <a:t>Бабушка поэта происходила из знатного рода Столыпиных, известного в России с </a:t>
            </a:r>
            <a:r>
              <a:rPr lang="ru-RU" sz="3200" b="1" dirty="0" smtClean="0">
                <a:latin typeface="Times New Roman" pitchFamily="18" charset="0"/>
                <a:cs typeface="Times New Roman" pitchFamily="18" charset="0"/>
              </a:rPr>
              <a:t>1566</a:t>
            </a:r>
            <a:r>
              <a:rPr lang="ru-RU" sz="3200" b="1" dirty="0" smtClean="0"/>
              <a:t> года. Вдоль стены комнаты расположены акварели в память о её семействе. Прадед Лермонтова, А.Е.</a:t>
            </a:r>
            <a:r>
              <a:rPr lang="en-US" sz="3200" b="1" dirty="0" smtClean="0"/>
              <a:t> </a:t>
            </a:r>
            <a:r>
              <a:rPr lang="ru-RU" sz="3200" b="1" dirty="0" smtClean="0"/>
              <a:t>Столыпин, владел одним из лучших крепостных театров России, однако потом продал  в казну. Его крепостные артисты положили начало труппе Малого театра.</a:t>
            </a:r>
          </a:p>
          <a:p>
            <a:endParaRPr lang="ru-RU"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mariam\Рабочий стол\ВСЕ ДОКУМЕНТЫ\ТУНИЕВА\дом-музей Лермонтова\обработанные\17 polosa 166.jpg"/>
          <p:cNvPicPr>
            <a:picLocks noChangeAspect="1" noChangeArrowheads="1"/>
          </p:cNvPicPr>
          <p:nvPr/>
        </p:nvPicPr>
        <p:blipFill>
          <a:blip r:embed="rId2"/>
          <a:srcRect/>
          <a:stretch>
            <a:fillRect/>
          </a:stretch>
        </p:blipFill>
        <p:spPr bwMode="auto">
          <a:xfrm>
            <a:off x="1928794" y="-36541"/>
            <a:ext cx="4914920" cy="6894541"/>
          </a:xfrm>
          <a:prstGeom prst="rect">
            <a:avLst/>
          </a:prstGeom>
          <a:noFill/>
        </p:spPr>
      </p:pic>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214422"/>
            <a:ext cx="8229600" cy="4389120"/>
          </a:xfrm>
        </p:spPr>
        <p:txBody>
          <a:bodyPr>
            <a:noAutofit/>
          </a:bodyPr>
          <a:lstStyle/>
          <a:p>
            <a:pPr algn="just">
              <a:buNone/>
            </a:pPr>
            <a:r>
              <a:rPr lang="ru-RU" sz="3200" b="1" dirty="0" smtClean="0"/>
              <a:t>         Бабушка горячо любила своего внука, старалась сделать всё, чтобы он получил хорошее воспитание и образование. В течение учёбы в пансионе мальчик свободно овладел немецким и французским языками. Литературу обучающимся преподавал известный поэт Александр Фёдорович Мерзляков, автор ставшего народной песней  стихотворения «Среди долины  </a:t>
            </a:r>
            <a:r>
              <a:rPr lang="ru-RU" sz="3200" b="1" dirty="0" err="1" smtClean="0"/>
              <a:t>ровныя</a:t>
            </a:r>
            <a:r>
              <a:rPr lang="ru-RU" sz="3200" b="1" dirty="0" smtClean="0"/>
              <a:t>».</a:t>
            </a:r>
            <a:endParaRPr lang="ru-RU" sz="3200" b="1"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mariam\Рабочий стол\ВСЕ ДОКУМЕНТЫ\ТУНИЕВА\дом-музей Лермонтова\обработанные\чваака.bmp"/>
          <p:cNvPicPr>
            <a:picLocks noChangeAspect="1" noChangeArrowheads="1"/>
          </p:cNvPicPr>
          <p:nvPr/>
        </p:nvPicPr>
        <p:blipFill>
          <a:blip r:embed="rId2"/>
          <a:srcRect/>
          <a:stretch>
            <a:fillRect/>
          </a:stretch>
        </p:blipFill>
        <p:spPr bwMode="auto">
          <a:xfrm>
            <a:off x="0" y="785794"/>
            <a:ext cx="9152063" cy="5857893"/>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riam\Рабочий стол\дом-музей Лермонтова\f5e8a5c7b8b8.jpg"/>
          <p:cNvPicPr>
            <a:picLocks noChangeAspect="1" noChangeArrowheads="1"/>
          </p:cNvPicPr>
          <p:nvPr/>
        </p:nvPicPr>
        <p:blipFill>
          <a:blip r:embed="rId2"/>
          <a:srcRect/>
          <a:stretch>
            <a:fillRect/>
          </a:stretch>
        </p:blipFill>
        <p:spPr bwMode="auto">
          <a:xfrm>
            <a:off x="1819944" y="0"/>
            <a:ext cx="5225143"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785794"/>
            <a:ext cx="8472518" cy="5895996"/>
          </a:xfrm>
        </p:spPr>
        <p:txBody>
          <a:bodyPr>
            <a:normAutofit lnSpcReduction="10000"/>
          </a:bodyPr>
          <a:lstStyle/>
          <a:p>
            <a:pPr algn="just">
              <a:buNone/>
            </a:pPr>
            <a:r>
              <a:rPr lang="ru-RU" dirty="0" smtClean="0"/>
              <a:t>          Малая гостиная – самая уютная (…) тёплая комната (…) доме. Здесь (…) долгого времени собирались родственники, соседи, (…) товарищи  поэта (…) пансиону (…) университету. (…) откидной доске секретера лежит журнал «</a:t>
            </a:r>
            <a:r>
              <a:rPr lang="ru-RU" dirty="0" err="1" smtClean="0"/>
              <a:t>Атеней</a:t>
            </a:r>
            <a:r>
              <a:rPr lang="ru-RU" b="1" dirty="0" smtClean="0"/>
              <a:t>» </a:t>
            </a:r>
            <a:r>
              <a:rPr lang="ru-RU" dirty="0" smtClean="0"/>
              <a:t>(…) </a:t>
            </a:r>
            <a:r>
              <a:rPr lang="ru-RU" dirty="0" smtClean="0">
                <a:latin typeface="Times New Roman" pitchFamily="18" charset="0"/>
                <a:cs typeface="Times New Roman" pitchFamily="18" charset="0"/>
              </a:rPr>
              <a:t>1830 </a:t>
            </a:r>
            <a:r>
              <a:rPr lang="ru-RU" dirty="0" smtClean="0"/>
              <a:t>год, (…) котором было напечатано стихотворение «Весна» – первая публикация поэта. Здесь (…) лежат томики Шекспира, Пушкина. (…) книг мы видим титульный лист поэмы «Ангел смерти» (…) миниатюру (…) портретом А.Л. Верещагиной, которая была (…) кузиной, (…) близким другом Лермонтова. (В)</a:t>
            </a:r>
            <a:r>
              <a:rPr lang="ru-RU" dirty="0" err="1" smtClean="0"/>
              <a:t>последстви</a:t>
            </a:r>
            <a:r>
              <a:rPr lang="ru-RU" dirty="0" smtClean="0"/>
              <a:t>(…) она стала хранительницей  бесценных реликвий поэта. Именно А. Верещагина смогла сберечь автопортрет Лермонтова. В </a:t>
            </a:r>
            <a:r>
              <a:rPr lang="ru-RU" dirty="0" err="1" smtClean="0"/>
              <a:t>течени</a:t>
            </a:r>
            <a:r>
              <a:rPr lang="ru-RU" dirty="0" smtClean="0"/>
              <a:t>(…) долгого времени его считали утерянным.</a:t>
            </a:r>
          </a:p>
          <a:p>
            <a:pPr>
              <a:buNone/>
            </a:pPr>
            <a:endParaRPr lang="ru-RU" dirty="0"/>
          </a:p>
        </p:txBody>
      </p:sp>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14356"/>
            <a:ext cx="8472518" cy="5895996"/>
          </a:xfrm>
        </p:spPr>
        <p:txBody>
          <a:bodyPr>
            <a:normAutofit lnSpcReduction="10000"/>
          </a:bodyPr>
          <a:lstStyle/>
          <a:p>
            <a:pPr algn="just">
              <a:buNone/>
            </a:pPr>
            <a:r>
              <a:rPr lang="ru-RU" dirty="0" smtClean="0"/>
              <a:t>           Малая гостиная – самая уютная и тёплая комната в доме. Здесь на протяжении долгого времени собирались родственники, соседи, а  также товарищи  поэта по пансиону и университету. На откидной доске секретера</a:t>
            </a:r>
            <a:r>
              <a:rPr lang="ru-RU" b="1" dirty="0" smtClean="0"/>
              <a:t> </a:t>
            </a:r>
            <a:r>
              <a:rPr lang="ru-RU" dirty="0" smtClean="0"/>
              <a:t>лежит журнал «</a:t>
            </a:r>
            <a:r>
              <a:rPr lang="ru-RU" dirty="0" err="1" smtClean="0"/>
              <a:t>Атеней</a:t>
            </a:r>
            <a:r>
              <a:rPr lang="ru-RU" b="1" dirty="0" smtClean="0"/>
              <a:t>» </a:t>
            </a:r>
            <a:r>
              <a:rPr lang="ru-RU" dirty="0" smtClean="0"/>
              <a:t>за </a:t>
            </a:r>
            <a:r>
              <a:rPr lang="ru-RU" dirty="0" smtClean="0">
                <a:latin typeface="Times New Roman" pitchFamily="18" charset="0"/>
                <a:cs typeface="Times New Roman" pitchFamily="18" charset="0"/>
              </a:rPr>
              <a:t>1830</a:t>
            </a:r>
            <a:r>
              <a:rPr lang="ru-RU" dirty="0" smtClean="0"/>
              <a:t> год, в котором было напечатано стихотворение «Весна» - первая публикация поэта. Здесь также лежат томики Шекспира, Пушкина. Возле книг мы видим титульный лист поэмы «Ангел смерти» и миниатюру с портретом </a:t>
            </a:r>
            <a:r>
              <a:rPr lang="ru-RU" dirty="0" smtClean="0"/>
              <a:t>А.Л</a:t>
            </a:r>
            <a:r>
              <a:rPr lang="ru-RU" dirty="0" smtClean="0"/>
              <a:t>. Верещагиной, которая была не только кузиной, но и близким другом  Лермонтова. Впоследствии она стала хранительницей  бесценных реликвий  поэта. Именно  А. Верещагина смогла сберечь автопортрет Лермонтова. В течение долгого времени его считали утерянным.</a:t>
            </a:r>
          </a:p>
          <a:p>
            <a:pPr>
              <a:buNone/>
            </a:pPr>
            <a:endParaRPr lang="ru-RU"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Documents and Settings\mariam\Рабочий стол\ВСЕ ДОКУМЕНТЫ\ТУНИЕВА\дом-музей Лермонтова\картинки\обработанные\лермонтов автопортрет.bmp"/>
          <p:cNvPicPr>
            <a:picLocks noChangeAspect="1" noChangeArrowheads="1"/>
          </p:cNvPicPr>
          <p:nvPr/>
        </p:nvPicPr>
        <p:blipFill>
          <a:blip r:embed="rId2"/>
          <a:srcRect/>
          <a:stretch>
            <a:fillRect/>
          </a:stretch>
        </p:blipFill>
        <p:spPr bwMode="auto">
          <a:xfrm>
            <a:off x="1714480" y="-17866"/>
            <a:ext cx="5357818" cy="6875866"/>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mariam\Рабочий стол\ВСЕ ДОКУМЕНТЫ\ТУНИЕВА\дом-музей Лермонтова\обработанные\аввававв.bmp"/>
          <p:cNvPicPr>
            <a:picLocks noChangeAspect="1" noChangeArrowheads="1"/>
          </p:cNvPicPr>
          <p:nvPr/>
        </p:nvPicPr>
        <p:blipFill>
          <a:blip r:embed="rId2"/>
          <a:srcRect/>
          <a:stretch>
            <a:fillRect/>
          </a:stretch>
        </p:blipFill>
        <p:spPr bwMode="auto">
          <a:xfrm>
            <a:off x="0" y="642918"/>
            <a:ext cx="9144000" cy="5818909"/>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1\Рабочий стол\фото Лермонтова\маить.bmp"/>
          <p:cNvPicPr>
            <a:picLocks noChangeAspect="1" noChangeArrowheads="1"/>
          </p:cNvPicPr>
          <p:nvPr/>
        </p:nvPicPr>
        <p:blipFill>
          <a:blip r:embed="rId2"/>
          <a:srcRect/>
          <a:stretch>
            <a:fillRect/>
          </a:stretch>
        </p:blipFill>
        <p:spPr bwMode="auto">
          <a:xfrm>
            <a:off x="1714480" y="0"/>
            <a:ext cx="5335235"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mariam\Рабочий стол\ВСЕ ДОКУМЕНТЫ\ТУНИЕВА\дом-музей Лермонтова\обработанные\иапыуекеке.bmp"/>
          <p:cNvPicPr>
            <a:picLocks noChangeAspect="1" noChangeArrowheads="1"/>
          </p:cNvPicPr>
          <p:nvPr/>
        </p:nvPicPr>
        <p:blipFill>
          <a:blip r:embed="rId2"/>
          <a:srcRect/>
          <a:stretch>
            <a:fillRect/>
          </a:stretch>
        </p:blipFill>
        <p:spPr bwMode="auto">
          <a:xfrm>
            <a:off x="-105175" y="500042"/>
            <a:ext cx="9249175" cy="592933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714356"/>
            <a:ext cx="8586758" cy="5715040"/>
          </a:xfrm>
        </p:spPr>
        <p:txBody>
          <a:bodyPr>
            <a:noAutofit/>
          </a:bodyPr>
          <a:lstStyle/>
          <a:p>
            <a:pPr algn="just">
              <a:buNone/>
            </a:pPr>
            <a:r>
              <a:rPr lang="ru-RU" sz="3000" b="1" dirty="0" smtClean="0"/>
              <a:t>           Если</a:t>
            </a:r>
            <a:r>
              <a:rPr lang="ru-RU" sz="3000" dirty="0" smtClean="0"/>
              <a:t> </a:t>
            </a:r>
            <a:r>
              <a:rPr lang="ru-RU" sz="3000" b="1" dirty="0" smtClean="0"/>
              <a:t>в</a:t>
            </a:r>
            <a:r>
              <a:rPr lang="ru-RU" sz="3000" dirty="0" smtClean="0"/>
              <a:t> малой гостиной всё говорит </a:t>
            </a:r>
            <a:r>
              <a:rPr lang="ru-RU" sz="3000" b="1" dirty="0" smtClean="0"/>
              <a:t>о </a:t>
            </a:r>
            <a:r>
              <a:rPr lang="ru-RU" sz="3000" dirty="0" smtClean="0"/>
              <a:t>литературных спорах и пристрастиях, серьёзном чтении и задушевных беседах, </a:t>
            </a:r>
            <a:r>
              <a:rPr lang="ru-RU" sz="3000" b="1" dirty="0" smtClean="0"/>
              <a:t>то</a:t>
            </a:r>
            <a:r>
              <a:rPr lang="ru-RU" sz="3000" dirty="0" smtClean="0"/>
              <a:t> большая гостиная – место музыки, танцев </a:t>
            </a:r>
            <a:r>
              <a:rPr lang="ru-RU" sz="3000" b="1" dirty="0" smtClean="0"/>
              <a:t>и</a:t>
            </a:r>
            <a:r>
              <a:rPr lang="ru-RU" sz="3000" dirty="0" smtClean="0"/>
              <a:t> пения. М.Ю. Лермонтов прекрасно играл </a:t>
            </a:r>
            <a:r>
              <a:rPr lang="ru-RU" sz="3000" b="1" dirty="0" smtClean="0"/>
              <a:t>как</a:t>
            </a:r>
            <a:r>
              <a:rPr lang="ru-RU" sz="3000" dirty="0" smtClean="0"/>
              <a:t> на фортепиано, </a:t>
            </a:r>
            <a:r>
              <a:rPr lang="ru-RU" sz="3000" b="1" dirty="0" smtClean="0"/>
              <a:t>так и</a:t>
            </a:r>
            <a:r>
              <a:rPr lang="ru-RU" sz="3000" dirty="0" smtClean="0"/>
              <a:t> </a:t>
            </a:r>
            <a:r>
              <a:rPr lang="ru-RU" sz="3000" b="1" dirty="0" smtClean="0"/>
              <a:t>на</a:t>
            </a:r>
            <a:r>
              <a:rPr lang="ru-RU" sz="3000" dirty="0" smtClean="0"/>
              <a:t> скрипке. </a:t>
            </a:r>
            <a:r>
              <a:rPr lang="ru-RU" sz="3000" b="1" dirty="0" smtClean="0"/>
              <a:t>Ввиду того что</a:t>
            </a:r>
            <a:r>
              <a:rPr lang="ru-RU" sz="3000" dirty="0" smtClean="0"/>
              <a:t> он проявлял интерес </a:t>
            </a:r>
            <a:r>
              <a:rPr lang="ru-RU" sz="3000" b="1" dirty="0" smtClean="0"/>
              <a:t>к</a:t>
            </a:r>
            <a:r>
              <a:rPr lang="ru-RU" sz="3000" dirty="0" smtClean="0"/>
              <a:t> игре </a:t>
            </a:r>
            <a:r>
              <a:rPr lang="ru-RU" sz="3000" b="1" dirty="0" smtClean="0"/>
              <a:t>на</a:t>
            </a:r>
            <a:r>
              <a:rPr lang="ru-RU" sz="3000" dirty="0" smtClean="0"/>
              <a:t> гитаре, бабушка взяла </a:t>
            </a:r>
            <a:r>
              <a:rPr lang="ru-RU" sz="3000" b="1" dirty="0" smtClean="0"/>
              <a:t>для</a:t>
            </a:r>
            <a:r>
              <a:rPr lang="ru-RU" sz="3000" dirty="0" smtClean="0"/>
              <a:t> него учителя. Молодой поэт владел </a:t>
            </a:r>
            <a:r>
              <a:rPr lang="ru-RU" sz="3000" b="1" dirty="0" smtClean="0"/>
              <a:t>также и</a:t>
            </a:r>
            <a:r>
              <a:rPr lang="ru-RU" sz="3000" dirty="0" smtClean="0"/>
              <a:t> хорошим голосом, </a:t>
            </a:r>
            <a:r>
              <a:rPr lang="ru-RU" sz="3000" b="1" dirty="0" smtClean="0"/>
              <a:t>поэтому, чтобы</a:t>
            </a:r>
            <a:r>
              <a:rPr lang="ru-RU" sz="3000" dirty="0" smtClean="0"/>
              <a:t> развивать его, </a:t>
            </a:r>
            <a:r>
              <a:rPr lang="ru-RU" sz="3000" b="1" dirty="0" smtClean="0"/>
              <a:t>с</a:t>
            </a:r>
            <a:r>
              <a:rPr lang="ru-RU" sz="3000" dirty="0" smtClean="0"/>
              <a:t> удовольствием исполнял арии </a:t>
            </a:r>
            <a:r>
              <a:rPr lang="ru-RU" sz="3000" b="1" dirty="0" smtClean="0"/>
              <a:t>из </a:t>
            </a:r>
            <a:r>
              <a:rPr lang="ru-RU" sz="3000" dirty="0" smtClean="0"/>
              <a:t>опер. Музыкой проникнуто </a:t>
            </a:r>
            <a:r>
              <a:rPr lang="ru-RU" sz="3000" b="1" dirty="0" smtClean="0"/>
              <a:t>и</a:t>
            </a:r>
            <a:r>
              <a:rPr lang="ru-RU" sz="3000" dirty="0" smtClean="0"/>
              <a:t> </a:t>
            </a:r>
            <a:r>
              <a:rPr lang="ru-RU" sz="3000" dirty="0" smtClean="0"/>
              <a:t>всё поэтическое творчество Лермонтова.</a:t>
            </a:r>
            <a:endParaRPr lang="ru-RU" sz="30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mariam\Рабочий стол\ВСЕ ДОКУМЕНТЫ\ТУНИЕВА\дом-музей Лермонтова\обработанные\раеркапапап.bmp"/>
          <p:cNvPicPr>
            <a:picLocks noChangeAspect="1" noChangeArrowheads="1"/>
          </p:cNvPicPr>
          <p:nvPr/>
        </p:nvPicPr>
        <p:blipFill>
          <a:blip r:embed="rId2"/>
          <a:srcRect/>
          <a:stretch>
            <a:fillRect/>
          </a:stretch>
        </p:blipFill>
        <p:spPr bwMode="auto">
          <a:xfrm>
            <a:off x="-74593" y="571480"/>
            <a:ext cx="9218593" cy="592933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mariam\Рабочий стол\дом-музей Лермонтова\секретариат лермонтова.bmp"/>
          <p:cNvPicPr>
            <a:picLocks noGrp="1" noChangeAspect="1" noChangeArrowheads="1"/>
          </p:cNvPicPr>
          <p:nvPr>
            <p:ph idx="1"/>
          </p:nvPr>
        </p:nvPicPr>
        <p:blipFill>
          <a:blip r:embed="rId2"/>
          <a:srcRect/>
          <a:stretch>
            <a:fillRect/>
          </a:stretch>
        </p:blipFill>
        <p:spPr bwMode="auto">
          <a:xfrm rot="5400000">
            <a:off x="1650583" y="-221878"/>
            <a:ext cx="6237958" cy="7538923"/>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928670"/>
            <a:ext cx="8643998" cy="5643602"/>
          </a:xfrm>
        </p:spPr>
        <p:txBody>
          <a:bodyPr>
            <a:normAutofit lnSpcReduction="10000"/>
          </a:bodyPr>
          <a:lstStyle/>
          <a:p>
            <a:pPr algn="just">
              <a:buNone/>
            </a:pPr>
            <a:r>
              <a:rPr lang="ru-RU" dirty="0" smtClean="0"/>
              <a:t>            </a:t>
            </a:r>
            <a:r>
              <a:rPr lang="ru-RU" sz="3200" b="1" dirty="0" smtClean="0"/>
              <a:t>Кабинет Лермонтова находился в мезонине. «Любил с начала жизни я угрюмое уединенье, где укрывался весь в себя, боялся грусть не </a:t>
            </a:r>
            <a:r>
              <a:rPr lang="ru-RU" sz="3200" b="1" dirty="0" err="1" smtClean="0"/>
              <a:t>утая</a:t>
            </a:r>
            <a:r>
              <a:rPr lang="ru-RU" sz="3200" b="1" dirty="0" smtClean="0"/>
              <a:t>, будить людское сожаленье…». На бюро мы видим гусиное перо, рядом самодельные тетради юного поэта. Среди простой студенческой обстановки привлекают внимание книжные шкафы. В течение долгого времени поэт собирал собственную библиотеку, которой </a:t>
            </a:r>
            <a:r>
              <a:rPr lang="ru-RU" sz="3200" b="1" dirty="0" smtClean="0"/>
              <a:t>(в)</a:t>
            </a:r>
            <a:r>
              <a:rPr lang="ru-RU" sz="3200" b="1" dirty="0" err="1" smtClean="0"/>
              <a:t>последстви</a:t>
            </a:r>
            <a:r>
              <a:rPr lang="ru-RU" sz="3200" b="1" dirty="0" smtClean="0"/>
              <a:t>(…) </a:t>
            </a:r>
            <a:r>
              <a:rPr lang="ru-RU" sz="3200" b="1" dirty="0" smtClean="0"/>
              <a:t>очень гордился.</a:t>
            </a:r>
          </a:p>
          <a:p>
            <a:endParaRPr lang="ru-RU"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928670"/>
            <a:ext cx="8401080" cy="5395930"/>
          </a:xfrm>
        </p:spPr>
        <p:txBody>
          <a:bodyPr>
            <a:normAutofit fontScale="85000" lnSpcReduction="20000"/>
          </a:bodyPr>
          <a:lstStyle/>
          <a:p>
            <a:pPr algn="just">
              <a:buNone/>
            </a:pPr>
            <a:endParaRPr lang="ru-RU" b="1" dirty="0" smtClean="0"/>
          </a:p>
          <a:p>
            <a:pPr algn="just">
              <a:lnSpc>
                <a:spcPct val="110000"/>
              </a:lnSpc>
              <a:buNone/>
            </a:pPr>
            <a:r>
              <a:rPr lang="ru-RU" sz="3800" b="1" i="1" dirty="0" smtClean="0"/>
              <a:t>   </a:t>
            </a:r>
            <a:r>
              <a:rPr lang="ru-RU" sz="4300" b="1" i="1" dirty="0" smtClean="0"/>
              <a:t>«Москва - моя родина и всегда ею останется. Там я родился, там много страдал и там же был слишком счастлив».</a:t>
            </a:r>
          </a:p>
          <a:p>
            <a:pPr algn="just">
              <a:lnSpc>
                <a:spcPct val="110000"/>
              </a:lnSpc>
              <a:buNone/>
            </a:pPr>
            <a:endParaRPr lang="ru-RU" sz="4300" i="1" dirty="0" smtClean="0"/>
          </a:p>
          <a:p>
            <a:pPr algn="just">
              <a:lnSpc>
                <a:spcPct val="96000"/>
              </a:lnSpc>
              <a:buNone/>
            </a:pPr>
            <a:r>
              <a:rPr lang="ru-RU" sz="4300" b="1" i="1" dirty="0" smtClean="0"/>
              <a:t>   «Москва, Москва!.. люблю тебя, как сын,</a:t>
            </a:r>
          </a:p>
          <a:p>
            <a:pPr algn="just">
              <a:lnSpc>
                <a:spcPct val="96000"/>
              </a:lnSpc>
              <a:buNone/>
            </a:pPr>
            <a:r>
              <a:rPr lang="ru-RU" sz="4300" b="1" i="1" dirty="0" smtClean="0"/>
              <a:t>   Как русский, - сильно, пламенно и нежно!»</a:t>
            </a:r>
          </a:p>
          <a:p>
            <a:endParaRPr lang="ru-RU" sz="32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mariam\Рабочий стол\ВСЕ ДОКУМЕНТЫ\ТУНИЕВА\дом-музей Лермонтова\обработанные\цкцкцкцкцк.bmp"/>
          <p:cNvPicPr>
            <a:picLocks noChangeAspect="1" noChangeArrowheads="1"/>
          </p:cNvPicPr>
          <p:nvPr/>
        </p:nvPicPr>
        <p:blipFill>
          <a:blip r:embed="rId2"/>
          <a:srcRect/>
          <a:stretch>
            <a:fillRect/>
          </a:stretch>
        </p:blipFill>
        <p:spPr bwMode="auto">
          <a:xfrm>
            <a:off x="1928794" y="4458"/>
            <a:ext cx="5357818" cy="6853542"/>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71546"/>
            <a:ext cx="8329642" cy="5324492"/>
          </a:xfrm>
        </p:spPr>
        <p:txBody>
          <a:bodyPr>
            <a:noAutofit/>
          </a:bodyPr>
          <a:lstStyle/>
          <a:p>
            <a:pPr algn="just">
              <a:buNone/>
            </a:pPr>
            <a:r>
              <a:rPr lang="ru-RU" sz="3200" b="1" dirty="0" smtClean="0"/>
              <a:t>         </a:t>
            </a:r>
            <a:r>
              <a:rPr lang="ru-RU" sz="3000" b="1" dirty="0" smtClean="0"/>
              <a:t>На мольберте мы видим акварельный портрет отца поэта Юрия Петровича. </a:t>
            </a:r>
            <a:r>
              <a:rPr lang="ru-RU" sz="3000" b="1" dirty="0" smtClean="0"/>
              <a:t>(В)</a:t>
            </a:r>
            <a:r>
              <a:rPr lang="ru-RU" sz="3000" b="1" dirty="0" err="1" smtClean="0"/>
              <a:t>следстви</a:t>
            </a:r>
            <a:r>
              <a:rPr lang="ru-RU" sz="3000" b="1" dirty="0" smtClean="0"/>
              <a:t>(…) </a:t>
            </a:r>
            <a:r>
              <a:rPr lang="ru-RU" sz="3000" b="1" dirty="0" smtClean="0"/>
              <a:t>разногласий между отцом и бабушкой детство и юность Лермонтова были омрачены. </a:t>
            </a:r>
            <a:r>
              <a:rPr lang="ru-RU" sz="3000" b="1" dirty="0" smtClean="0"/>
              <a:t>(Не)смотря </a:t>
            </a:r>
            <a:r>
              <a:rPr lang="ru-RU" sz="3000" b="1" dirty="0" smtClean="0"/>
              <a:t>на огромную любовь к внуку, бабушка не могла заменить ему отца и мать. Но отец и сын были очень привязаны друг к другу. Отец понимал, насколько одарён его сын. Об этом свидетельствует его предсмертное письмо сыну.</a:t>
            </a:r>
            <a:endParaRPr lang="ru-RU" sz="3000" b="1"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857232"/>
            <a:ext cx="8643998" cy="5643602"/>
          </a:xfrm>
        </p:spPr>
        <p:txBody>
          <a:bodyPr>
            <a:noAutofit/>
          </a:bodyPr>
          <a:lstStyle/>
          <a:p>
            <a:pPr algn="ctr">
              <a:buNone/>
            </a:pPr>
            <a:r>
              <a:rPr lang="ru-RU" sz="4800" i="1" dirty="0" smtClean="0">
                <a:latin typeface="Times New Roman" pitchFamily="18" charset="0"/>
                <a:cs typeface="Times New Roman" pitchFamily="18" charset="0"/>
              </a:rPr>
              <a:t>   </a:t>
            </a:r>
            <a:r>
              <a:rPr lang="ru-RU" sz="4800" b="1" i="1" dirty="0" smtClean="0">
                <a:latin typeface="Monotype Corsiva" pitchFamily="66" charset="0"/>
                <a:cs typeface="Times New Roman" pitchFamily="18" charset="0"/>
              </a:rPr>
              <a:t>«Хотя ты ещё в юных летах, но я вижу, что одарён способностями ума, не пренебрегай ими и всего более страшись употреблять оные на что-либо вредное или бесполезное: это талант, в котором ты должен будешь дать отчёт Богу!..»</a:t>
            </a:r>
            <a:endParaRPr lang="ru-RU" sz="4800" b="1" i="1" dirty="0">
              <a:latin typeface="Monotype Corsiva" pitchFamily="66"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mariam\Рабочий стол\ВСЕ ДОКУМЕНТЫ\ТУНИЕВА\дом-музей Лермонтова\обработанные\вуапккеккк.bmp"/>
          <p:cNvPicPr>
            <a:picLocks noChangeAspect="1" noChangeArrowheads="1"/>
          </p:cNvPicPr>
          <p:nvPr/>
        </p:nvPicPr>
        <p:blipFill>
          <a:blip r:embed="rId2"/>
          <a:srcRect/>
          <a:stretch>
            <a:fillRect/>
          </a:stretch>
        </p:blipFill>
        <p:spPr bwMode="auto">
          <a:xfrm>
            <a:off x="0" y="142852"/>
            <a:ext cx="9144000" cy="6486525"/>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mariam\Рабочий стол\ВСЕ ДОКУМЕНТЫ\ТУНИЕВА\дом-музей Лермонтова\обработанные\ваваау4н6 55.bmp"/>
          <p:cNvPicPr>
            <a:picLocks noChangeAspect="1" noChangeArrowheads="1"/>
          </p:cNvPicPr>
          <p:nvPr/>
        </p:nvPicPr>
        <p:blipFill>
          <a:blip r:embed="rId2"/>
          <a:srcRect/>
          <a:stretch>
            <a:fillRect/>
          </a:stretch>
        </p:blipFill>
        <p:spPr bwMode="auto">
          <a:xfrm>
            <a:off x="-85956" y="428604"/>
            <a:ext cx="9229956" cy="6143644"/>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071546"/>
            <a:ext cx="8229600" cy="4389120"/>
          </a:xfrm>
        </p:spPr>
        <p:txBody>
          <a:bodyPr>
            <a:normAutofit/>
          </a:bodyPr>
          <a:lstStyle/>
          <a:p>
            <a:pPr algn="ctr">
              <a:buNone/>
            </a:pPr>
            <a:r>
              <a:rPr lang="ru-RU" sz="5000" dirty="0" smtClean="0">
                <a:latin typeface="Monotype Corsiva" pitchFamily="66" charset="0"/>
              </a:rPr>
              <a:t>Спасибо за внимание.</a:t>
            </a:r>
          </a:p>
          <a:p>
            <a:pPr algn="ctr">
              <a:buNone/>
            </a:pPr>
            <a:endParaRPr lang="ru-RU" sz="5000" dirty="0">
              <a:latin typeface="Monotype Corsiva" pitchFamily="66" charset="0"/>
            </a:endParaRPr>
          </a:p>
        </p:txBody>
      </p:sp>
      <p:pic>
        <p:nvPicPr>
          <p:cNvPr id="13315" name="Picture 3" descr="C:\Documents and Settings\mariam\Рабочий стол\дом-музей Лермонтова\49888877_konkurs.jpg"/>
          <p:cNvPicPr>
            <a:picLocks noChangeAspect="1" noChangeArrowheads="1"/>
          </p:cNvPicPr>
          <p:nvPr/>
        </p:nvPicPr>
        <p:blipFill>
          <a:blip r:embed="rId2"/>
          <a:srcRect/>
          <a:stretch>
            <a:fillRect/>
          </a:stretch>
        </p:blipFill>
        <p:spPr bwMode="auto">
          <a:xfrm>
            <a:off x="1285852" y="1928802"/>
            <a:ext cx="6715172" cy="4611085"/>
          </a:xfrm>
          <a:prstGeom prst="rect">
            <a:avLst/>
          </a:prstGeom>
          <a:noFill/>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4"/>
          <p:cNvSpPr>
            <a:spLocks noGrp="1"/>
          </p:cNvSpPr>
          <p:nvPr>
            <p:ph idx="1"/>
          </p:nvPr>
        </p:nvSpPr>
        <p:spPr/>
        <p:txBody>
          <a:bodyPr/>
          <a:lstStyle/>
          <a:p>
            <a:endParaRPr lang="ru-RU"/>
          </a:p>
        </p:txBody>
      </p:sp>
      <p:pic>
        <p:nvPicPr>
          <p:cNvPr id="1026" name="Picture 2" descr="C:\Documents and Settings\mariam\Рабочий стол\ВСЕ ДОКУМЕНТЫ\ТУНИЕВА\дом-музей Лермонтова\обработанные\авввавааа.bmp"/>
          <p:cNvPicPr>
            <a:picLocks noChangeAspect="1" noChangeArrowheads="1"/>
          </p:cNvPicPr>
          <p:nvPr/>
        </p:nvPicPr>
        <p:blipFill>
          <a:blip r:embed="rId2"/>
          <a:srcRect/>
          <a:stretch>
            <a:fillRect/>
          </a:stretch>
        </p:blipFill>
        <p:spPr bwMode="auto">
          <a:xfrm>
            <a:off x="-7022" y="285728"/>
            <a:ext cx="9151022" cy="6143644"/>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10" name="Содержимое 9"/>
          <p:cNvSpPr>
            <a:spLocks noGrp="1"/>
          </p:cNvSpPr>
          <p:nvPr>
            <p:ph idx="1"/>
          </p:nvPr>
        </p:nvSpPr>
        <p:spPr/>
        <p:txBody>
          <a:bodyPr/>
          <a:lstStyle/>
          <a:p>
            <a:endParaRPr lang="ru-RU" dirty="0"/>
          </a:p>
        </p:txBody>
      </p:sp>
      <p:pic>
        <p:nvPicPr>
          <p:cNvPr id="2050" name="Picture 2" descr="C:\Documents and Settings\mariam\Рабочий стол\ВСЕ ДОКУМЕНТЫ\ТУНИЕВА\дом-музей Лермонтова\обработанные\кеенрнг5к.bmp"/>
          <p:cNvPicPr>
            <a:picLocks noChangeAspect="1" noChangeArrowheads="1"/>
          </p:cNvPicPr>
          <p:nvPr/>
        </p:nvPicPr>
        <p:blipFill>
          <a:blip r:embed="rId2"/>
          <a:srcRect/>
          <a:stretch>
            <a:fillRect/>
          </a:stretch>
        </p:blipFill>
        <p:spPr bwMode="auto">
          <a:xfrm>
            <a:off x="-21594" y="428604"/>
            <a:ext cx="9165594" cy="6072206"/>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285860"/>
            <a:ext cx="8401080" cy="5038740"/>
          </a:xfrm>
        </p:spPr>
        <p:txBody>
          <a:bodyPr>
            <a:normAutofit lnSpcReduction="10000"/>
          </a:bodyPr>
          <a:lstStyle/>
          <a:p>
            <a:pPr algn="just">
              <a:buNone/>
            </a:pPr>
            <a:r>
              <a:rPr lang="ru-RU" sz="3800" b="1" dirty="0" smtClean="0"/>
              <a:t>   Если</a:t>
            </a:r>
            <a:r>
              <a:rPr lang="ru-RU" sz="3800" dirty="0" smtClean="0"/>
              <a:t> идти </a:t>
            </a:r>
            <a:r>
              <a:rPr lang="ru-RU" sz="3800" b="1" dirty="0" smtClean="0"/>
              <a:t>мимо</a:t>
            </a:r>
            <a:r>
              <a:rPr lang="ru-RU" sz="3800" dirty="0" smtClean="0"/>
              <a:t> Нового Арбата </a:t>
            </a:r>
            <a:r>
              <a:rPr lang="ru-RU" sz="3800" b="1" dirty="0" smtClean="0"/>
              <a:t>и</a:t>
            </a:r>
            <a:r>
              <a:rPr lang="ru-RU" sz="3800" dirty="0" smtClean="0"/>
              <a:t> свернуть </a:t>
            </a:r>
            <a:r>
              <a:rPr lang="ru-RU" sz="3800" b="1" dirty="0" smtClean="0"/>
              <a:t>на</a:t>
            </a:r>
            <a:r>
              <a:rPr lang="ru-RU" sz="3800" dirty="0" smtClean="0"/>
              <a:t> тихую улочку Малую </a:t>
            </a:r>
            <a:r>
              <a:rPr lang="ru-RU" sz="3800" dirty="0" err="1" smtClean="0"/>
              <a:t>Молчановку</a:t>
            </a:r>
            <a:r>
              <a:rPr lang="ru-RU" sz="3800" dirty="0" smtClean="0"/>
              <a:t>, </a:t>
            </a:r>
            <a:r>
              <a:rPr lang="ru-RU" sz="3800" b="1" dirty="0" smtClean="0"/>
              <a:t>то </a:t>
            </a:r>
            <a:r>
              <a:rPr lang="ru-RU" sz="3800" dirty="0" smtClean="0"/>
              <a:t>можно увидеть дом № </a:t>
            </a:r>
            <a:r>
              <a:rPr lang="ru-RU" sz="3800" dirty="0" smtClean="0">
                <a:latin typeface="Times New Roman" pitchFamily="18" charset="0"/>
                <a:cs typeface="Times New Roman" pitchFamily="18" charset="0"/>
              </a:rPr>
              <a:t>2</a:t>
            </a:r>
            <a:r>
              <a:rPr lang="ru-RU" sz="3800" b="1" dirty="0" smtClean="0"/>
              <a:t>. Для того чтобы</a:t>
            </a:r>
            <a:r>
              <a:rPr lang="ru-RU" sz="3800" dirty="0" smtClean="0"/>
              <a:t> попасть </a:t>
            </a:r>
            <a:r>
              <a:rPr lang="ru-RU" sz="3800" b="1" dirty="0" smtClean="0"/>
              <a:t>в</a:t>
            </a:r>
            <a:r>
              <a:rPr lang="ru-RU" sz="3800" dirty="0" smtClean="0"/>
              <a:t> этот дом, нужно войти </a:t>
            </a:r>
            <a:r>
              <a:rPr lang="ru-RU" sz="3800" b="1" dirty="0" smtClean="0"/>
              <a:t>в</a:t>
            </a:r>
            <a:r>
              <a:rPr lang="ru-RU" sz="3800" dirty="0" smtClean="0"/>
              <a:t> калитку. </a:t>
            </a:r>
            <a:r>
              <a:rPr lang="ru-RU" sz="3800" b="1" dirty="0" smtClean="0"/>
              <a:t>Через</a:t>
            </a:r>
            <a:r>
              <a:rPr lang="ru-RU" sz="3800" dirty="0" smtClean="0"/>
              <a:t> калитку мы попадём </a:t>
            </a:r>
            <a:r>
              <a:rPr lang="ru-RU" sz="3800" b="1" dirty="0" smtClean="0"/>
              <a:t>в</a:t>
            </a:r>
            <a:r>
              <a:rPr lang="ru-RU" sz="3800" dirty="0" smtClean="0"/>
              <a:t> небольшой, </a:t>
            </a:r>
            <a:r>
              <a:rPr lang="ru-RU" sz="3800" b="1" dirty="0" smtClean="0"/>
              <a:t>зато</a:t>
            </a:r>
            <a:r>
              <a:rPr lang="ru-RU" sz="3800" dirty="0" smtClean="0"/>
              <a:t> очень красивый сад. </a:t>
            </a:r>
            <a:r>
              <a:rPr lang="ru-RU" sz="3800" b="1" dirty="0" smtClean="0"/>
              <a:t>Внутри</a:t>
            </a:r>
            <a:r>
              <a:rPr lang="ru-RU" sz="3800" dirty="0" smtClean="0"/>
              <a:t> сада находится беседка.</a:t>
            </a:r>
            <a:endParaRPr lang="ru-RU" sz="3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Documents and Settings\mariam\Рабочий стол\ВСЕ ДОКУМЕНТЫ\ТУНИЕВА\дом-музей Лермонтова\обработанные\кек5уц44.bmp"/>
          <p:cNvPicPr>
            <a:picLocks noChangeAspect="1" noChangeArrowheads="1"/>
          </p:cNvPicPr>
          <p:nvPr/>
        </p:nvPicPr>
        <p:blipFill>
          <a:blip r:embed="rId2"/>
          <a:srcRect/>
          <a:stretch>
            <a:fillRect/>
          </a:stretch>
        </p:blipFill>
        <p:spPr bwMode="auto">
          <a:xfrm>
            <a:off x="-28907" y="500042"/>
            <a:ext cx="9172907" cy="6072206"/>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riam\Рабочий стол\ВСЕ ДОКУМЕНТЫ\ТУНИЕВА\дом-музей Лермонтова\обработанные\куууву.bmp"/>
          <p:cNvPicPr>
            <a:picLocks noChangeAspect="1" noChangeArrowheads="1"/>
          </p:cNvPicPr>
          <p:nvPr/>
        </p:nvPicPr>
        <p:blipFill>
          <a:blip r:embed="rId2"/>
          <a:srcRect/>
          <a:stretch>
            <a:fillRect/>
          </a:stretch>
        </p:blipFill>
        <p:spPr bwMode="auto">
          <a:xfrm>
            <a:off x="1568119" y="0"/>
            <a:ext cx="5361303" cy="6858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643998" cy="6286544"/>
          </a:xfrm>
        </p:spPr>
        <p:txBody>
          <a:bodyPr>
            <a:noAutofit/>
          </a:bodyPr>
          <a:lstStyle/>
          <a:p>
            <a:pPr algn="just">
              <a:buNone/>
            </a:pPr>
            <a:r>
              <a:rPr lang="ru-RU" sz="3200" b="1" dirty="0" smtClean="0"/>
              <a:t>         </a:t>
            </a:r>
            <a:r>
              <a:rPr lang="ru-RU" sz="2700" b="1" dirty="0" smtClean="0"/>
              <a:t>Чтобы определить внука учиться, бабушка будущего </a:t>
            </a:r>
            <a:r>
              <a:rPr lang="ru-RU" sz="2700" b="1" dirty="0" smtClean="0"/>
              <a:t>поэта, </a:t>
            </a:r>
            <a:r>
              <a:rPr lang="ru-RU" sz="2700" b="1" dirty="0" smtClean="0"/>
              <a:t>Арсеньева Елизавета Алексеевна, уроженка Столыпина, приехала в Москву из своего имения Тарханы летом </a:t>
            </a:r>
            <a:r>
              <a:rPr lang="ru-RU" sz="2700" b="1" dirty="0" smtClean="0">
                <a:latin typeface="Times New Roman" pitchFamily="18" charset="0"/>
                <a:cs typeface="Times New Roman" pitchFamily="18" charset="0"/>
              </a:rPr>
              <a:t>1829</a:t>
            </a:r>
            <a:r>
              <a:rPr lang="ru-RU" sz="2700" b="1" dirty="0" smtClean="0"/>
              <a:t> года.</a:t>
            </a:r>
          </a:p>
          <a:p>
            <a:pPr algn="just">
              <a:buNone/>
            </a:pPr>
            <a:r>
              <a:rPr lang="ru-RU" sz="2700" b="1" dirty="0" smtClean="0"/>
              <a:t>          Здесь она купила деревянный одноэтажный особняк с мезонином, построенный после пожара </a:t>
            </a:r>
            <a:r>
              <a:rPr lang="ru-RU" sz="2700" b="1" dirty="0" smtClean="0">
                <a:latin typeface="Times New Roman" pitchFamily="18" charset="0"/>
                <a:cs typeface="Times New Roman" pitchFamily="18" charset="0"/>
              </a:rPr>
              <a:t>1812</a:t>
            </a:r>
            <a:r>
              <a:rPr lang="ru-RU" sz="2700" b="1" dirty="0" smtClean="0"/>
              <a:t> года в стиле </a:t>
            </a:r>
            <a:r>
              <a:rPr lang="ru-RU" sz="2700" b="1" i="1" dirty="0" smtClean="0"/>
              <a:t>ампир.</a:t>
            </a:r>
            <a:r>
              <a:rPr lang="ru-RU" sz="2700" b="1" dirty="0" smtClean="0"/>
              <a:t> Согласно договорённости с хозяином дома купцом Ф.И. Черновым, они проживали в доме  (в)</a:t>
            </a:r>
            <a:r>
              <a:rPr lang="ru-RU" sz="2700" b="1" dirty="0" err="1" smtClean="0"/>
              <a:t>течени</a:t>
            </a:r>
            <a:r>
              <a:rPr lang="ru-RU" sz="2700" b="1" dirty="0" smtClean="0"/>
              <a:t>… </a:t>
            </a:r>
            <a:r>
              <a:rPr lang="ru-RU" sz="2700" b="1" dirty="0" smtClean="0">
                <a:latin typeface="Times New Roman" pitchFamily="18" charset="0"/>
                <a:cs typeface="Times New Roman" pitchFamily="18" charset="0"/>
              </a:rPr>
              <a:t>3</a:t>
            </a:r>
            <a:r>
              <a:rPr lang="ru-RU" sz="2700" b="1" dirty="0" smtClean="0"/>
              <a:t>-х лет. После дом менял своих жильцов, перестраивался. Благодаря </a:t>
            </a:r>
            <a:r>
              <a:rPr lang="ru-RU" sz="2700" b="1" dirty="0" err="1" smtClean="0"/>
              <a:t>местн</a:t>
            </a:r>
            <a:r>
              <a:rPr lang="ru-RU" sz="2700" b="1" dirty="0" smtClean="0"/>
              <a:t>(…) </a:t>
            </a:r>
            <a:r>
              <a:rPr lang="ru-RU" sz="2700" b="1" dirty="0" err="1" smtClean="0"/>
              <a:t>власт</a:t>
            </a:r>
            <a:r>
              <a:rPr lang="ru-RU" sz="2700" b="1" dirty="0" smtClean="0"/>
              <a:t>(…), в </a:t>
            </a:r>
            <a:r>
              <a:rPr lang="ru-RU" sz="2700" b="1" dirty="0" smtClean="0">
                <a:latin typeface="Times New Roman" pitchFamily="18" charset="0"/>
                <a:cs typeface="Times New Roman" pitchFamily="18" charset="0"/>
              </a:rPr>
              <a:t>1982</a:t>
            </a:r>
            <a:r>
              <a:rPr lang="ru-RU" sz="2700" b="1" dirty="0" smtClean="0"/>
              <a:t> году был открыт Дом-музей, который вошёл как филиал в состав Государственного Литературного музея.</a:t>
            </a:r>
            <a:endParaRPr lang="ru-RU" sz="2700" b="1"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492</TotalTime>
  <Words>988</Words>
  <Application>Microsoft Office PowerPoint</Application>
  <PresentationFormat>Экран (4:3)</PresentationFormat>
  <Paragraphs>22</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ИНАЛЕКС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mariam</dc:creator>
  <cp:lastModifiedBy>№1</cp:lastModifiedBy>
  <cp:revision>92</cp:revision>
  <dcterms:created xsi:type="dcterms:W3CDTF">2013-02-06T11:09:00Z</dcterms:created>
  <dcterms:modified xsi:type="dcterms:W3CDTF">2013-02-11T18:40:44Z</dcterms:modified>
</cp:coreProperties>
</file>