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6" r:id="rId2"/>
    <p:sldId id="325" r:id="rId3"/>
    <p:sldId id="287" r:id="rId4"/>
    <p:sldId id="289" r:id="rId5"/>
    <p:sldId id="290" r:id="rId6"/>
    <p:sldId id="291" r:id="rId7"/>
    <p:sldId id="328" r:id="rId8"/>
    <p:sldId id="327" r:id="rId9"/>
    <p:sldId id="329" r:id="rId10"/>
    <p:sldId id="330" r:id="rId11"/>
    <p:sldId id="349" r:id="rId12"/>
    <p:sldId id="360" r:id="rId13"/>
    <p:sldId id="350" r:id="rId14"/>
    <p:sldId id="331" r:id="rId15"/>
    <p:sldId id="332" r:id="rId16"/>
    <p:sldId id="334" r:id="rId17"/>
    <p:sldId id="333" r:id="rId18"/>
    <p:sldId id="335" r:id="rId19"/>
    <p:sldId id="351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61" r:id="rId29"/>
    <p:sldId id="346" r:id="rId30"/>
    <p:sldId id="362" r:id="rId31"/>
    <p:sldId id="344" r:id="rId32"/>
    <p:sldId id="363" r:id="rId33"/>
    <p:sldId id="357" r:id="rId34"/>
    <p:sldId id="359" r:id="rId35"/>
    <p:sldId id="352" r:id="rId36"/>
    <p:sldId id="353" r:id="rId37"/>
    <p:sldId id="354" r:id="rId38"/>
    <p:sldId id="355" r:id="rId39"/>
    <p:sldId id="35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11E54"/>
    <a:srgbClr val="F4E59C"/>
    <a:srgbClr val="C0C0C0"/>
    <a:srgbClr val="1D208F"/>
    <a:srgbClr val="DDDDDD"/>
    <a:srgbClr val="B2B2B2"/>
    <a:srgbClr val="D476D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E5C7-4DDC-40C7-B482-FF133B15BECF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0CD7-5B1F-4075-AE1A-0C7B01084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Китай – одно из древнейших государств мира. Первое октября 1949 года была провозглашена Китайская Народная Республика. Современный Китай расположен в Центральной и Восточной Азии, на западном побережье Тихого океана. Эта третья по площади (9,6 млн. кв. км.) страна на земном шаре.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0CD7-5B1F-4075-AE1A-0C7B010846C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0CD7-5B1F-4075-AE1A-0C7B010846C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0CD7-5B1F-4075-AE1A-0C7B010846C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0CD7-5B1F-4075-AE1A-0C7B010846C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8BA919-3D65-43FB-959F-5399CD335A60}" type="slidenum">
              <a:rPr lang="ru-RU">
                <a:latin typeface="Arial" pitchFamily="34" charset="0"/>
              </a:rPr>
              <a:pPr/>
              <a:t>15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" y="3962400"/>
            <a:ext cx="7696200" cy="1219200"/>
          </a:xfrm>
        </p:spPr>
        <p:txBody>
          <a:bodyPr/>
          <a:lstStyle>
            <a:lvl1pPr algn="r"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58674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828800" y="64770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fld id="{C44A73EB-9417-48F4-9623-308035D82A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4495800" y="622935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Shibu lijack </a:t>
            </a:r>
            <a:endParaRPr lang="en-US" sz="1200" dirty="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gray">
          <a:xfrm>
            <a:off x="444500" y="6375400"/>
            <a:ext cx="5257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 userDrawn="1"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1A2EF-8F11-4745-B03A-8525837D2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34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34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1F63-13B4-4935-9D09-E94C5AF61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8EEA0-281C-430F-A4D7-674F87160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95480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Shibu lijack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FAAD4-296E-48DD-A8E1-7867F4D10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19812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7CFDB-76AD-4A4C-A13B-8740C2159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E820B-C18D-4833-A196-2E5D25F97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29F6B-BB06-49C0-9FD8-508035FEA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076DF-CA7C-4D28-AE7C-DD4349F79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5DDE1-35F8-4542-AB4C-98032DE4B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CCC32-1A6E-4163-B5C4-CD0E62EEF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8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81000" y="990600"/>
            <a:ext cx="5486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533400" y="1524000"/>
            <a:ext cx="5181600" cy="32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ED6E0-56AE-4CE8-9510-CB2DE41386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524000"/>
            <a:ext cx="5181600" cy="3200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66700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9400" y="65151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dirty="0" smtClean="0"/>
              <a:t>Shibu lijack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98600" y="65151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4109F13-B12F-411D-8965-9F8890FBE1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04800" y="6553200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gorod.tomsk.ru/uploads/11093/3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javascript:%20window.close(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57224" y="1142984"/>
            <a:ext cx="7500990" cy="2143140"/>
          </a:xfrm>
        </p:spPr>
        <p:txBody>
          <a:bodyPr/>
          <a:lstStyle/>
          <a:p>
            <a:pPr algn="ctr"/>
            <a:r>
              <a:rPr lang="ru-RU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КИТАЙ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Подготовила учитель географии </a:t>
            </a:r>
            <a:r>
              <a:rPr lang="ru-RU" dirty="0" err="1" smtClean="0">
                <a:solidFill>
                  <a:srgbClr val="000000"/>
                </a:solidFill>
              </a:rPr>
              <a:t>Зайсунова</a:t>
            </a:r>
            <a:r>
              <a:rPr lang="ru-RU" dirty="0" smtClean="0">
                <a:solidFill>
                  <a:srgbClr val="000000"/>
                </a:solidFill>
              </a:rPr>
              <a:t> И.Г.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88" y="0"/>
            <a:ext cx="8510587" cy="908050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Буддийские храмы</a:t>
            </a:r>
          </a:p>
        </p:txBody>
      </p:sp>
      <p:pic>
        <p:nvPicPr>
          <p:cNvPr id="20484" name="Picture 5" descr="храмы Китая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133600"/>
            <a:ext cx="4500562" cy="4500563"/>
          </a:xfrm>
        </p:spPr>
      </p:pic>
      <p:pic>
        <p:nvPicPr>
          <p:cNvPr id="20485" name="Picture 6" descr="Пагода в Хух-Хот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435927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u="sng" dirty="0" smtClean="0">
                <a:solidFill>
                  <a:srgbClr val="000000"/>
                </a:solidFill>
              </a:rPr>
              <a:t>Храм наивысшей радости</a:t>
            </a:r>
          </a:p>
        </p:txBody>
      </p:sp>
      <p:pic>
        <p:nvPicPr>
          <p:cNvPr id="37891" name="Picture 4" descr="храм наивысшей радост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01725"/>
            <a:ext cx="7993062" cy="573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2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Буддийские храмы и пагоды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Shibu lijack</a:t>
            </a:r>
            <a:endParaRPr lang="en-US" dirty="0"/>
          </a:p>
        </p:txBody>
      </p:sp>
      <p:pic>
        <p:nvPicPr>
          <p:cNvPr id="7" name="Picture 6" descr="Пагода в Хух-Хот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588"/>
            <a:ext cx="45005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храмы Кит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68" y="2285968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928671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Китае насчитывается свыше 2000 пагод. Пагода – тип монументального буддийского культурного сооружения, зародившегося в Индии. Она предназначена для хранения останков Будд и праха монахов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u="sng" dirty="0" smtClean="0">
                <a:solidFill>
                  <a:srgbClr val="000000"/>
                </a:solidFill>
              </a:rPr>
              <a:t>Дворец в Лхасе</a:t>
            </a:r>
          </a:p>
        </p:txBody>
      </p:sp>
      <p:pic>
        <p:nvPicPr>
          <p:cNvPr id="38915" name="Picture 4" descr="Дворец в Лхас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2513"/>
            <a:ext cx="9144000" cy="585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85750" y="-142875"/>
            <a:ext cx="8510588" cy="1143000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Китайский юань</a:t>
            </a:r>
          </a:p>
        </p:txBody>
      </p:sp>
      <p:pic>
        <p:nvPicPr>
          <p:cNvPr id="15366" name="Picture 7" descr="китайский ю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56932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09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57188" y="0"/>
            <a:ext cx="8510587" cy="981075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Китайские сады</a:t>
            </a:r>
          </a:p>
        </p:txBody>
      </p:sp>
      <p:pic>
        <p:nvPicPr>
          <p:cNvPr id="19460" name="Рисунок 2" descr="http://www.types-gardens.ru/images/s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2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Рисунок 1" descr="Китай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17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625" y="-142875"/>
            <a:ext cx="8510588" cy="1143000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Великая Китайская стена</a:t>
            </a:r>
          </a:p>
        </p:txBody>
      </p:sp>
      <p:pic>
        <p:nvPicPr>
          <p:cNvPr id="21510" name="Picture 6" descr="великая китайская ст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3" name="Picture 5" descr="Бадалин близ пе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468313" y="333375"/>
          <a:ext cx="8135937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Точечный рисунок" r:id="rId3" imgW="2952381" imgH="2209524" progId="Paint.Picture">
                  <p:embed/>
                </p:oleObj>
              </mc:Choice>
              <mc:Fallback>
                <p:oleObj name="Точечный рисунок" r:id="rId3" imgW="2952381" imgH="2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3375"/>
                        <a:ext cx="8135937" cy="6089650"/>
                      </a:xfrm>
                      <a:prstGeom prst="rect">
                        <a:avLst/>
                      </a:prstGeom>
                      <a:noFill/>
                      <a:ln w="76200" cmpd="tri">
                        <a:solidFill>
                          <a:srgbClr val="9900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6836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6700"/>
            <a:ext cx="8186766" cy="45720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211E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Республика Китай</a:t>
            </a:r>
            <a:endParaRPr lang="ru-RU" b="0" dirty="0">
              <a:solidFill>
                <a:srgbClr val="211E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219200"/>
            <a:ext cx="4500594" cy="518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Китай… Древняя и немного загадочная страна…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Пять тысяч лет китайской цивилизации, и всего 62 года Китайской Народной Республике, 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рожденной революцией.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Какой же сегодня Кит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ай?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Shibu lijack</a:t>
            </a:r>
            <a:endParaRPr lang="en-US" dirty="0"/>
          </a:p>
        </p:txBody>
      </p:sp>
      <p:pic>
        <p:nvPicPr>
          <p:cNvPr id="8" name="Рисунок 7" descr="chma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0322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63" y="0"/>
            <a:ext cx="8510587" cy="928688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Театр</a:t>
            </a:r>
          </a:p>
        </p:txBody>
      </p:sp>
      <p:pic>
        <p:nvPicPr>
          <p:cNvPr id="22535" name="Picture 7" descr="театр пекинской оп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5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6" descr="китайский театр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27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7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85750" y="0"/>
            <a:ext cx="8510588" cy="1057275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Пекинская опера</a:t>
            </a:r>
          </a:p>
        </p:txBody>
      </p:sp>
      <p:pic>
        <p:nvPicPr>
          <p:cNvPr id="23556" name="Picture 6" descr="пекинская опер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052513"/>
            <a:ext cx="4826000" cy="5805487"/>
          </a:xfrm>
        </p:spPr>
      </p:pic>
    </p:spTree>
    <p:extLst>
      <p:ext uri="{BB962C8B-B14F-4D97-AF65-F5344CB8AC3E}">
        <p14:creationId xmlns:p14="http://schemas.microsoft.com/office/powerpoint/2010/main" val="771378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85750" y="0"/>
            <a:ext cx="8510588" cy="1057275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Китайская живопись</a:t>
            </a:r>
          </a:p>
        </p:txBody>
      </p:sp>
      <p:pic>
        <p:nvPicPr>
          <p:cNvPr id="24585" name="Picture 9" descr="C:\Documents and Settings\Учитель.PK1\Рабочий стол\картинки 1\китай\дракон в солнце. холст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536416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 descr="C:\Documents and Settings\Учитель.PK1\Рабочий стол\картинки 1\китай\современная китайская живопись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916113"/>
            <a:ext cx="37750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 descr="C:\Documents and Settings\Учитель.PK1\Рабочий стол\картинки 1\китай\птицы живопись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58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5" descr="C:\Documents and Settings\Учитель.PK1\Рабочий стол\картинки 1\китай\кит. живопись.bm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0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4" name="Picture 4" descr="C:\Documents and Settings\Учитель.PK1\Рабочий стол\картинки 1\китай\водяной замок.bm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5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85750" y="0"/>
            <a:ext cx="8686800" cy="954088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Китайская кухня</a:t>
            </a:r>
          </a:p>
        </p:txBody>
      </p:sp>
      <p:pic>
        <p:nvPicPr>
          <p:cNvPr id="11266" name="Picture 2" descr="http://im1-tub-ru.yandex.net/i?id=4ec60c6efc4bae14841fbf76bc4d38f6-0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8" y="1412775"/>
            <a:ext cx="4514220" cy="29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0-tub-ru.yandex.net/i?id=4e920809ff1f7eaeb62175db184ab59f-4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19" y="3645024"/>
            <a:ext cx="4296477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5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6866" name="Picture 2" descr="http://im0-tub-ru.yandex.net/i?id=efdcf39a4a4cc8998a65582ab73fc308-15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600400" cy="22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im0-tub-ru.yandex.net/i?id=fe9db66b5f474f8aaef0573c575794ca-62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0963"/>
            <a:ext cx="4392488" cy="42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ttp://im2-tub-ru.yandex.net/i?id=65f418d9ba165b3b8eec65f82e6130b6-1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600400" cy="22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13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6" name="Picture 7" descr="Картинка 7 из 566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4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66700"/>
            <a:ext cx="7572428" cy="45720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  <a:endParaRPr lang="en-US" b="0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Shibu lijack</a:t>
            </a:r>
            <a:endParaRPr lang="en-US" dirty="0"/>
          </a:p>
        </p:txBody>
      </p:sp>
      <p:pic>
        <p:nvPicPr>
          <p:cNvPr id="5" name="Picture 4" descr="Тревожная_картинка_с_тучами_и_птицами_и_островами,_похожими_на_корабли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4429132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Китайская народная  Республика- третье по размерам территории государство мира.</a:t>
            </a:r>
          </a:p>
          <a:p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 запада на восток протягивается на 5,7 тыс. км., а с севера на юг - почти на 3,7 тыс.км</a:t>
            </a:r>
          </a:p>
          <a:p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общей длине сухопутных границ  Китай занимает первое место.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7890" name="Picture 2" descr="http://im3-tub-ru.yandex.net/i?id=ea8a54643490d439f8a018404b20b042-106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9" y="548680"/>
            <a:ext cx="3961643" cy="2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im3-tub-ru.yandex.net/i?id=d8f89c55d50c1b91807300590b532c59-0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40" y="548680"/>
            <a:ext cx="4120816" cy="2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im2-tub-ru.yandex.net/i?id=964189b905903851d364af5cfc1b9653-133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40" y="3580929"/>
            <a:ext cx="3965408" cy="29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http://im1-tub-ru.yandex.net/i?id=a7cfd977da7911f587b88df3400b1f78-06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9" y="3580086"/>
            <a:ext cx="3961643" cy="28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25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2" name="Picture 5" descr="C:\Documents and Settings\Учитель.PK1\Рабочий стол\картинки 1\китай\китайская кухня.bm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319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7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8914" name="Picture 2" descr="http://im3-tub-ru.yandex.net/i?id=f262918cd66a26ffc4ee8227aaaaaf53-11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566"/>
            <a:ext cx="2872970" cy="191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im1-tub-ru.yandex.net/i?id=26edce0e075faa912bd1e4cf7a1aedff-3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87" y="4389698"/>
            <a:ext cx="3291069" cy="24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im1-tub-ru.yandex.net/i?id=6dca9ccff9cc7980960c4ee0a16a08aa-25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98" y="429097"/>
            <a:ext cx="4024658" cy="26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im1-tub-ru.yandex.net/i?id=b7e2c5ecaa08c58081830b9ce6162711-01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" y="4389698"/>
            <a:ext cx="3841061" cy="23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88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4818" name="Picture 2" descr="http://im0-tub-ru.yandex.net/i?id=1e60fb1df900c61a9cfde32e81d6bd8d-142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33" y="620688"/>
            <a:ext cx="37665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im0-tub-ru.yandex.net/i?id=ecbfa32fb20e2e3f320131760c816c7d-50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14179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://im0-tub-ru.yandex.net/i?id=32b97a26e43171c6a5ac6a02d854191c-36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04" y="4221088"/>
            <a:ext cx="4101732" cy="23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03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</a:rPr>
              <a:t>Культура чаепития</a:t>
            </a:r>
            <a:r>
              <a:rPr lang="zh-CN" altLang="ru-RU" b="1" dirty="0" smtClean="0">
                <a:solidFill>
                  <a:srgbClr val="000000"/>
                </a:solidFill>
                <a:ea typeface="宋体" pitchFamily="2" charset="-122"/>
              </a:rPr>
              <a:t>文化喝茶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</a:t>
            </a:r>
            <a:r>
              <a:rPr lang="ru-RU" sz="1800" b="1" dirty="0" smtClean="0">
                <a:solidFill>
                  <a:srgbClr val="000000"/>
                </a:solidFill>
              </a:rPr>
              <a:t>Культура чаепития</a:t>
            </a:r>
            <a:r>
              <a:rPr lang="ru-RU" sz="1800" dirty="0" smtClean="0">
                <a:solidFill>
                  <a:srgbClr val="000000"/>
                </a:solidFill>
              </a:rPr>
              <a:t> — это китайская традиция. На юге Китая чай пьют уже более двух </a:t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тысячелетий. В IX веке чай проник из Китая в Японию, затем в Корею. А в Россию чай </a:t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пришел из Азии через Сибирь. В 1567 году побывавшие в Китае казачьи атаманы описали </a:t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неизвестный на Руси китайский напиток. Столетие спустя чай появился при царском дворе:</a:t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его привез посол Василий Старков в подарок от монгольского хана. Почти все китайцы </a:t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любят также пить кофе.</a:t>
            </a:r>
          </a:p>
        </p:txBody>
      </p:sp>
      <p:sp>
        <p:nvSpPr>
          <p:cNvPr id="1434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18250"/>
            <a:ext cx="360362" cy="360363"/>
          </a:xfrm>
          <a:prstGeom prst="actionButtonHome">
            <a:avLst/>
          </a:prstGeom>
          <a:solidFill>
            <a:srgbClr val="99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1" name="Picture 10" descr="чайник с чашкам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133600"/>
            <a:ext cx="4308475" cy="33528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556954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" name="Picture 3" descr="D:\mygeography\Презентации\Китай\farf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9" y="116632"/>
            <a:ext cx="892349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484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0722" name="Picture 2" descr="http://im1-tub-ru.yandex.net/i?id=45ff81275293e742696483c76f6ee90b-69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8537"/>
            <a:ext cx="1697029" cy="17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im0-tub-ru.yandex.net/i?id=440ad54ad46e8eae640f1e1cf1563eab-84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8537"/>
            <a:ext cx="2304281" cy="173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http://im1-tub-ru.yandex.net/i?id=cb91369eb2b1eb3b813d33e28bab74c2-139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134"/>
            <a:ext cx="2540648" cy="17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шелковиц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34713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64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1746" name="Picture 2" descr="http://cs3.livemaster.ru/zhurnalfoto/2/c/a/1410061946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992888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cs3.livemaster.ru/zhurnalfoto/4/9/3/14101710192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0547"/>
            <a:ext cx="777686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53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2770" name="Picture 2" descr="http://cs3.livemaster.ru/zhurnalfoto/a/4/8/1410151059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" y="0"/>
            <a:ext cx="52143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cs3.livemaster.ru/zhurnalfoto/5/b/e/1410151241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17" y="2492896"/>
            <a:ext cx="6667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67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3796" name="Picture 4" descr="http://im1-tub-ru.yandex.net/i?id=73ba0d18dbf76c6d8520e5b32b336994-07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72" y="4077073"/>
            <a:ext cx="4135048" cy="27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://im0-tub-ru.yandex.net/i?id=a42f3266aec836319c20374b5de87caf-30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71" y="649944"/>
            <a:ext cx="4135047" cy="27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http://im2-tub-ru.yandex.net/i?id=4314aef295211e2a306f17f1b49b69a9-35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72150"/>
            <a:ext cx="4126485" cy="35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http://im2-tub-ru.yandex.net/i?id=ee236699fc74a79c8bfbaa5c1aaed9fd-12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69455"/>
            <a:ext cx="4126485" cy="273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14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Shibu lijack</a:t>
            </a:r>
            <a:endParaRPr lang="en-US" dirty="0"/>
          </a:p>
        </p:txBody>
      </p:sp>
      <p:pic>
        <p:nvPicPr>
          <p:cNvPr id="5" name="Picture 4" descr="china_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428596" y="5786454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4E59C"/>
                </a:solidFill>
                <a:latin typeface="Times New Roman" pitchFamily="18" charset="0"/>
                <a:cs typeface="Times New Roman" pitchFamily="18" charset="0"/>
              </a:rPr>
              <a:t>КНР омывается Жёлтым, Восточно-Китайским и Южно-Китайскими морями.  В прибрежной зоне насчитывается более 5000 островов, среди которых есть самые крупные – Тайвань и тропический остров </a:t>
            </a:r>
            <a:r>
              <a:rPr lang="ru-RU" b="1" dirty="0" err="1" smtClean="0">
                <a:solidFill>
                  <a:srgbClr val="F4E59C"/>
                </a:solidFill>
                <a:latin typeface="Times New Roman" pitchFamily="18" charset="0"/>
                <a:cs typeface="Times New Roman" pitchFamily="18" charset="0"/>
              </a:rPr>
              <a:t>Хайнань</a:t>
            </a:r>
            <a:r>
              <a:rPr lang="ru-RU" b="1" dirty="0" smtClean="0">
                <a:solidFill>
                  <a:srgbClr val="F4E59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4E59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58204" cy="457200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 Китайской народной республики</a:t>
            </a:r>
            <a:endParaRPr lang="ru-RU" b="0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Shibu lijack</a:t>
            </a:r>
            <a:endParaRPr lang="en-US" dirty="0"/>
          </a:p>
        </p:txBody>
      </p:sp>
      <p:pic>
        <p:nvPicPr>
          <p:cNvPr id="5" name="Picture 5" descr="флаг КНР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28384"/>
            <a:ext cx="9143999" cy="5929616"/>
          </a:xfrm>
        </p:spPr>
      </p:pic>
      <p:sp>
        <p:nvSpPr>
          <p:cNvPr id="6" name="Прямоугольник 5"/>
          <p:cNvSpPr/>
          <p:nvPr/>
        </p:nvSpPr>
        <p:spPr>
          <a:xfrm>
            <a:off x="571472" y="4071942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 был утверждён первого октября 1949 года на народном политическом консультативном совете. Его основной цвет – красный цвет коммунизма. В левом верхнем углу помещена пятиконечная золотая звезда, обрамлённая дугой из четырёх меньших звёзд. Крупная звезда олицетворяет лидерство коммунистической партии. Официального толкования  четырёх меньших звёзд нет; популярна трактовка, согласно которой они символизируют четыре класса – рабочих, крестьян, интеллигенцию и патриотических капиталистов.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186766" cy="457200"/>
          </a:xfrm>
        </p:spPr>
        <p:txBody>
          <a:bodyPr/>
          <a:lstStyle/>
          <a:p>
            <a:pPr algn="ctr"/>
            <a:r>
              <a:rPr lang="ru-RU" sz="4000" b="0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цветок</a:t>
            </a:r>
            <a:endParaRPr lang="ru-RU" sz="4000" b="0" dirty="0">
              <a:solidFill>
                <a:schemeClr val="accent4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Shibu lijack</a:t>
            </a:r>
            <a:endParaRPr lang="en-US" dirty="0"/>
          </a:p>
        </p:txBody>
      </p:sp>
      <p:pic>
        <p:nvPicPr>
          <p:cNvPr id="5" name="Picture 5" descr="древовидный пион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19142"/>
            <a:ext cx="9144000" cy="5938858"/>
          </a:xfrm>
        </p:spPr>
      </p:pic>
      <p:sp>
        <p:nvSpPr>
          <p:cNvPr id="6" name="Прямоугольник 5"/>
          <p:cNvSpPr/>
          <p:nvPr/>
        </p:nvSpPr>
        <p:spPr>
          <a:xfrm>
            <a:off x="214282" y="571501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в одной стране мира пион не пользовался и не пользуется до сих пор такой любовью и почётом, как  в Китае. Здесь он выращивается более 1500 лет и является таким же  «Народным цветком», как хризантема у японцев и роза у европейцев.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0000"/>
                </a:solidFill>
              </a:rPr>
              <a:t>Фестиваль Пионов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59"/>
            <a:ext cx="4608512" cy="522967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	</a:t>
            </a:r>
            <a:r>
              <a:rPr lang="ru-RU" sz="1800" dirty="0" smtClean="0">
                <a:solidFill>
                  <a:srgbClr val="000000"/>
                </a:solidFill>
              </a:rPr>
              <a:t>Во время </a:t>
            </a:r>
            <a:r>
              <a:rPr lang="ru-RU" sz="1800" b="1" dirty="0" smtClean="0">
                <a:solidFill>
                  <a:srgbClr val="000000"/>
                </a:solidFill>
              </a:rPr>
              <a:t>фестиваля Пионов</a:t>
            </a:r>
            <a:r>
              <a:rPr lang="ru-RU" sz="1800" dirty="0" smtClean="0">
                <a:solidFill>
                  <a:srgbClr val="000000"/>
                </a:solidFill>
              </a:rPr>
              <a:t> (15 — 25 апреля) проводятся гала — концерты, выставки </a:t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пионов, картин, фонарей, семинары по культивации пионов, праздничные банкеты.</a:t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В Китае также ежегодно проводится Международный фестиваль каллиграфов, фестиваль Конфуция, Международный фестиваль ушу в </a:t>
            </a:r>
            <a:r>
              <a:rPr lang="ru-RU" sz="1800" dirty="0" err="1" smtClean="0">
                <a:solidFill>
                  <a:srgbClr val="000000"/>
                </a:solidFill>
              </a:rPr>
              <a:t>Шаолине</a:t>
            </a:r>
            <a:r>
              <a:rPr lang="ru-RU" sz="1800" dirty="0" smtClean="0">
                <a:solidFill>
                  <a:srgbClr val="000000"/>
                </a:solidFill>
              </a:rPr>
              <a:t>, Факельный праздник народности </a:t>
            </a:r>
            <a:r>
              <a:rPr lang="ru-RU" sz="1800" dirty="0" err="1" smtClean="0">
                <a:solidFill>
                  <a:srgbClr val="000000"/>
                </a:solidFill>
              </a:rPr>
              <a:t>и,фестиваль</a:t>
            </a:r>
            <a:r>
              <a:rPr lang="ru-RU" sz="1800" dirty="0" smtClean="0">
                <a:solidFill>
                  <a:srgbClr val="000000"/>
                </a:solidFill>
              </a:rPr>
              <a:t> бумажных змеев, Праздник Воды (По </a:t>
            </a:r>
            <a:r>
              <a:rPr lang="ru-RU" sz="1800" dirty="0" err="1" smtClean="0">
                <a:solidFill>
                  <a:srgbClr val="000000"/>
                </a:solidFill>
              </a:rPr>
              <a:t>Шуй</a:t>
            </a:r>
            <a:r>
              <a:rPr lang="ru-RU" sz="1800" dirty="0" smtClean="0">
                <a:solidFill>
                  <a:srgbClr val="000000"/>
                </a:solidFill>
              </a:rPr>
              <a:t>). </a:t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Многие национальные меньшинства сохранили свои традиционные праздники. У </a:t>
            </a:r>
            <a:r>
              <a:rPr lang="ru-RU" sz="1800" dirty="0" err="1" smtClean="0">
                <a:solidFill>
                  <a:srgbClr val="000000"/>
                </a:solidFill>
              </a:rPr>
              <a:t>дайцев</a:t>
            </a:r>
            <a:r>
              <a:rPr lang="ru-RU" sz="1800" dirty="0" smtClean="0">
                <a:solidFill>
                  <a:srgbClr val="000000"/>
                </a:solidFill>
              </a:rPr>
              <a:t> — это «Праздник воды», у монголов — «</a:t>
            </a:r>
            <a:r>
              <a:rPr lang="ru-RU" sz="1800" dirty="0" err="1" smtClean="0">
                <a:solidFill>
                  <a:srgbClr val="000000"/>
                </a:solidFill>
              </a:rPr>
              <a:t>Надом</a:t>
            </a:r>
            <a:r>
              <a:rPr lang="ru-RU" sz="1800" dirty="0" smtClean="0">
                <a:solidFill>
                  <a:srgbClr val="000000"/>
                </a:solidFill>
              </a:rPr>
              <a:t>», </a:t>
            </a:r>
            <a:r>
              <a:rPr lang="ru-RU" sz="1800" dirty="0" err="1" smtClean="0">
                <a:solidFill>
                  <a:srgbClr val="000000"/>
                </a:solidFill>
              </a:rPr>
              <a:t>ияне</a:t>
            </a:r>
            <a:r>
              <a:rPr lang="ru-RU" sz="1800" dirty="0" smtClean="0">
                <a:solidFill>
                  <a:srgbClr val="000000"/>
                </a:solidFill>
              </a:rPr>
              <a:t> отмечают «Праздник Факела», </a:t>
            </a:r>
            <a:r>
              <a:rPr lang="ru-RU" sz="1800" dirty="0" err="1" smtClean="0">
                <a:solidFill>
                  <a:srgbClr val="000000"/>
                </a:solidFill>
              </a:rPr>
              <a:t>яотяне</a:t>
            </a:r>
            <a:r>
              <a:rPr lang="ru-RU" sz="1800" dirty="0" smtClean="0">
                <a:solidFill>
                  <a:srgbClr val="000000"/>
                </a:solidFill>
              </a:rPr>
              <a:t/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>справляют «Праздник </a:t>
            </a:r>
            <a:r>
              <a:rPr lang="ru-RU" sz="1800" dirty="0" err="1" smtClean="0">
                <a:solidFill>
                  <a:srgbClr val="000000"/>
                </a:solidFill>
              </a:rPr>
              <a:t>Дану</a:t>
            </a:r>
            <a:r>
              <a:rPr lang="ru-RU" sz="1800" dirty="0" smtClean="0">
                <a:solidFill>
                  <a:srgbClr val="000000"/>
                </a:solidFill>
              </a:rPr>
              <a:t>», </a:t>
            </a:r>
            <a:r>
              <a:rPr lang="ru-RU" sz="1800" dirty="0" err="1" smtClean="0">
                <a:solidFill>
                  <a:srgbClr val="000000"/>
                </a:solidFill>
              </a:rPr>
              <a:t>байцы</a:t>
            </a:r>
            <a:r>
              <a:rPr lang="ru-RU" sz="1800" dirty="0" smtClean="0">
                <a:solidFill>
                  <a:srgbClr val="000000"/>
                </a:solidFill>
              </a:rPr>
              <a:t> устраивают «Мартовский базар», </a:t>
            </a:r>
            <a:r>
              <a:rPr lang="ru-RU" sz="1800" dirty="0" err="1" smtClean="0">
                <a:solidFill>
                  <a:srgbClr val="000000"/>
                </a:solidFill>
              </a:rPr>
              <a:t>чжуане</a:t>
            </a:r>
            <a:r>
              <a:rPr lang="ru-RU" sz="1800" dirty="0" smtClean="0">
                <a:solidFill>
                  <a:srgbClr val="000000"/>
                </a:solidFill>
              </a:rPr>
              <a:t> — </a:t>
            </a:r>
            <a:r>
              <a:rPr lang="ru-RU" sz="1800" dirty="0" err="1" smtClean="0">
                <a:solidFill>
                  <a:srgbClr val="000000"/>
                </a:solidFill>
              </a:rPr>
              <a:t>песенныесоревнования</a:t>
            </a:r>
            <a:r>
              <a:rPr lang="ru-RU" sz="1800" dirty="0" smtClean="0">
                <a:solidFill>
                  <a:srgbClr val="000000"/>
                </a:solidFill>
              </a:rPr>
              <a:t>, тибетцы отмечают тибетский Новый год и праздник урожая «</a:t>
            </a:r>
            <a:r>
              <a:rPr lang="ru-RU" sz="1800" dirty="0" err="1" smtClean="0">
                <a:solidFill>
                  <a:srgbClr val="000000"/>
                </a:solidFill>
              </a:rPr>
              <a:t>Ванго</a:t>
            </a:r>
            <a:r>
              <a:rPr lang="ru-RU" sz="1800" dirty="0" smtClean="0">
                <a:solidFill>
                  <a:srgbClr val="000000"/>
                </a:solidFill>
              </a:rPr>
              <a:t>».</a:t>
            </a:r>
          </a:p>
        </p:txBody>
      </p:sp>
      <p:sp>
        <p:nvSpPr>
          <p:cNvPr id="10244" name="AutoShape 9">
            <a:hlinkClick r:id="rId2" action="ppaction://hlinksldjump" highlightClick="1"/>
          </p:cNvPr>
          <p:cNvSpPr>
            <a:spLocks noChangeAspect="1" noChangeArrowheads="1"/>
          </p:cNvSpPr>
          <p:nvPr/>
        </p:nvSpPr>
        <p:spPr bwMode="auto">
          <a:xfrm>
            <a:off x="8534400" y="6318250"/>
            <a:ext cx="360363" cy="360363"/>
          </a:xfrm>
          <a:prstGeom prst="actionButtonHome">
            <a:avLst/>
          </a:prstGeom>
          <a:solidFill>
            <a:srgbClr val="99CC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45" name="Picture 11" descr="прзд пион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057400"/>
            <a:ext cx="2590800" cy="3581400"/>
          </a:xfr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7681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772400" cy="1462088"/>
          </a:xfrm>
          <a:noFill/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sz="4800" b="1" i="1" smtClean="0">
                <a:solidFill>
                  <a:schemeClr val="tx1"/>
                </a:solidFill>
              </a:rPr>
              <a:t>ЗДРАВСТВУЙТЕ !</a:t>
            </a:r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8496300" cy="498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3860800"/>
            <a:ext cx="87852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i="1"/>
              <a:t>ДОБРО ПОЖАЛОВАТЬ В КИТАЙ !</a:t>
            </a:r>
          </a:p>
        </p:txBody>
      </p:sp>
    </p:spTree>
    <p:extLst>
      <p:ext uri="{BB962C8B-B14F-4D97-AF65-F5344CB8AC3E}">
        <p14:creationId xmlns:p14="http://schemas.microsoft.com/office/powerpoint/2010/main" val="29098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0"/>
            <a:ext cx="8510587" cy="823913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00000"/>
                </a:solidFill>
                <a:latin typeface="Times New Roman" pitchFamily="18" charset="0"/>
              </a:rPr>
              <a:t>Религии</a:t>
            </a:r>
          </a:p>
        </p:txBody>
      </p:sp>
      <p:pic>
        <p:nvPicPr>
          <p:cNvPr id="14341" name="Picture 5" descr="религия Кит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4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 (14)">
  <a:themeElements>
    <a:clrScheme name="217tgp_cube_dark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«Современный»</Template>
  <TotalTime>454</TotalTime>
  <Words>381</Words>
  <Application>Microsoft Office PowerPoint</Application>
  <PresentationFormat>Экран (4:3)</PresentationFormat>
  <Paragraphs>58</Paragraphs>
  <Slides>39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глобус (14)</vt:lpstr>
      <vt:lpstr>Точечный рисунок</vt:lpstr>
      <vt:lpstr>КИТАЙ</vt:lpstr>
      <vt:lpstr>Республика Китай</vt:lpstr>
      <vt:lpstr>Географическое положение</vt:lpstr>
      <vt:lpstr>Презентация PowerPoint</vt:lpstr>
      <vt:lpstr>Флаг Китайской народной республики</vt:lpstr>
      <vt:lpstr>Национальный цветок</vt:lpstr>
      <vt:lpstr>Фестиваль Пионов</vt:lpstr>
      <vt:lpstr>ЗДРАВСТВУЙТЕ !</vt:lpstr>
      <vt:lpstr>Религии</vt:lpstr>
      <vt:lpstr>Буддийские храмы</vt:lpstr>
      <vt:lpstr>Храм наивысшей радости</vt:lpstr>
      <vt:lpstr>Буддийские храмы и пагоды</vt:lpstr>
      <vt:lpstr>Дворец в Лхасе</vt:lpstr>
      <vt:lpstr>Китайский юань</vt:lpstr>
      <vt:lpstr>Китайские сады</vt:lpstr>
      <vt:lpstr>Презентация PowerPoint</vt:lpstr>
      <vt:lpstr>Великая Китайская стена</vt:lpstr>
      <vt:lpstr>Презентация PowerPoint</vt:lpstr>
      <vt:lpstr>Презентация PowerPoint</vt:lpstr>
      <vt:lpstr>Театр</vt:lpstr>
      <vt:lpstr>Презентация PowerPoint</vt:lpstr>
      <vt:lpstr>Пекинская опера</vt:lpstr>
      <vt:lpstr>Китайская живопись</vt:lpstr>
      <vt:lpstr>Презентация PowerPoint</vt:lpstr>
      <vt:lpstr>Презентация PowerPoint</vt:lpstr>
      <vt:lpstr>Презентация PowerPoint</vt:lpstr>
      <vt:lpstr>Китайская кухня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 чаепития文化喝茶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</dc:title>
  <dc:creator>Татьяна</dc:creator>
  <cp:lastModifiedBy>User</cp:lastModifiedBy>
  <cp:revision>50</cp:revision>
  <dcterms:created xsi:type="dcterms:W3CDTF">2011-11-12T13:50:36Z</dcterms:created>
  <dcterms:modified xsi:type="dcterms:W3CDTF">2015-01-18T12:37:38Z</dcterms:modified>
</cp:coreProperties>
</file>