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6" r:id="rId3"/>
    <p:sldId id="257" r:id="rId4"/>
    <p:sldId id="273" r:id="rId5"/>
    <p:sldId id="266" r:id="rId6"/>
    <p:sldId id="267" r:id="rId7"/>
    <p:sldId id="268" r:id="rId8"/>
    <p:sldId id="269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70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872207"/>
          </a:xfrm>
        </p:spPr>
        <p:txBody>
          <a:bodyPr/>
          <a:lstStyle/>
          <a:p>
            <a:r>
              <a:rPr lang="ru-RU" b="1" dirty="0" smtClean="0"/>
              <a:t>Власенко Л.В</a:t>
            </a:r>
            <a:r>
              <a:rPr lang="ru-RU" b="1" smtClean="0"/>
              <a:t>. </a:t>
            </a:r>
            <a:br>
              <a:rPr lang="ru-RU" b="1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ГБОУ СОШ № 549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Красносельского района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Санкт-Петербурга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Выгнутая вверх стрелка 18"/>
          <p:cNvSpPr>
            <a:spLocks noChangeArrowheads="1"/>
          </p:cNvSpPr>
          <p:nvPr/>
        </p:nvSpPr>
        <p:spPr bwMode="auto">
          <a:xfrm>
            <a:off x="1619250" y="1052513"/>
            <a:ext cx="5761038" cy="1081087"/>
          </a:xfrm>
          <a:prstGeom prst="curvedDownArrow">
            <a:avLst>
              <a:gd name="adj1" fmla="val 21932"/>
              <a:gd name="adj2" fmla="val 43840"/>
              <a:gd name="adj3" fmla="val 25000"/>
            </a:avLst>
          </a:prstGeom>
          <a:solidFill>
            <a:srgbClr val="00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4" name="Выгнутая вверх стрелка 19"/>
          <p:cNvSpPr>
            <a:spLocks noChangeArrowheads="1"/>
          </p:cNvSpPr>
          <p:nvPr/>
        </p:nvSpPr>
        <p:spPr bwMode="auto">
          <a:xfrm rot="10800000">
            <a:off x="1692275" y="4292600"/>
            <a:ext cx="5643563" cy="928688"/>
          </a:xfrm>
          <a:prstGeom prst="curvedDownArrow">
            <a:avLst>
              <a:gd name="adj1" fmla="val 25011"/>
              <a:gd name="adj2" fmla="val 49994"/>
              <a:gd name="adj3" fmla="val 25000"/>
            </a:avLst>
          </a:prstGeom>
          <a:solidFill>
            <a:srgbClr val="00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rot="10800000"/>
          <a:lstStyle/>
          <a:p>
            <a:endParaRPr lang="ru-RU"/>
          </a:p>
        </p:txBody>
      </p:sp>
      <p:sp>
        <p:nvSpPr>
          <p:cNvPr id="23555" name="Rectangle 11"/>
          <p:cNvSpPr>
            <a:spLocks noChangeArrowheads="1"/>
          </p:cNvSpPr>
          <p:nvPr/>
        </p:nvSpPr>
        <p:spPr bwMode="auto">
          <a:xfrm>
            <a:off x="3059113" y="3357563"/>
            <a:ext cx="3024187" cy="720725"/>
          </a:xfrm>
          <a:prstGeom prst="rect">
            <a:avLst/>
          </a:prstGeom>
          <a:solidFill>
            <a:srgbClr val="5CB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Oval 13"/>
          <p:cNvSpPr>
            <a:spLocks noChangeArrowheads="1"/>
          </p:cNvSpPr>
          <p:nvPr/>
        </p:nvSpPr>
        <p:spPr bwMode="auto">
          <a:xfrm>
            <a:off x="2916238" y="2133600"/>
            <a:ext cx="3313112" cy="1081088"/>
          </a:xfrm>
          <a:prstGeom prst="ellipse">
            <a:avLst/>
          </a:prstGeom>
          <a:solidFill>
            <a:srgbClr val="5CB09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Теоретические </a:t>
            </a:r>
          </a:p>
          <a:p>
            <a:pPr algn="ctr"/>
            <a:r>
              <a:rPr lang="ru-RU" sz="2400" b="1"/>
              <a:t>рассуждения</a:t>
            </a:r>
          </a:p>
        </p:txBody>
      </p:sp>
      <p:sp>
        <p:nvSpPr>
          <p:cNvPr id="17" name="Oval 12"/>
          <p:cNvSpPr>
            <a:spLocks noChangeArrowheads="1"/>
          </p:cNvSpPr>
          <p:nvPr/>
        </p:nvSpPr>
        <p:spPr bwMode="gray">
          <a:xfrm>
            <a:off x="539750" y="2349500"/>
            <a:ext cx="1747838" cy="1473200"/>
          </a:xfrm>
          <a:prstGeom prst="ellipse">
            <a:avLst/>
          </a:prstGeom>
          <a:solidFill>
            <a:srgbClr val="00FF00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91581" dir="3378596" algn="ctr" rotWithShape="0">
              <a:srgbClr val="B2B2B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400" b="1"/>
              <a:t>Тезис</a:t>
            </a:r>
          </a:p>
        </p:txBody>
      </p:sp>
      <p:sp>
        <p:nvSpPr>
          <p:cNvPr id="2" name="Oval 12"/>
          <p:cNvSpPr>
            <a:spLocks noChangeArrowheads="1"/>
          </p:cNvSpPr>
          <p:nvPr/>
        </p:nvSpPr>
        <p:spPr bwMode="gray">
          <a:xfrm>
            <a:off x="6732588" y="2349500"/>
            <a:ext cx="1747837" cy="1584325"/>
          </a:xfrm>
          <a:prstGeom prst="ellipse">
            <a:avLst/>
          </a:prstGeom>
          <a:solidFill>
            <a:srgbClr val="00FF00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91581" dir="3378596" algn="ctr" rotWithShape="0">
              <a:srgbClr val="B2B2B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400" b="1"/>
              <a:t>Вывод</a:t>
            </a:r>
          </a:p>
        </p:txBody>
      </p:sp>
      <p:sp>
        <p:nvSpPr>
          <p:cNvPr id="23559" name="Text Box 20"/>
          <p:cNvSpPr txBox="1">
            <a:spLocks noChangeArrowheads="1"/>
          </p:cNvSpPr>
          <p:nvPr/>
        </p:nvSpPr>
        <p:spPr bwMode="auto">
          <a:xfrm>
            <a:off x="3492500" y="3500438"/>
            <a:ext cx="194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 2 примера</a:t>
            </a:r>
          </a:p>
        </p:txBody>
      </p:sp>
      <p:sp>
        <p:nvSpPr>
          <p:cNvPr id="23560" name="AutoShape 11"/>
          <p:cNvSpPr>
            <a:spLocks noChangeArrowheads="1"/>
          </p:cNvSpPr>
          <p:nvPr/>
        </p:nvSpPr>
        <p:spPr bwMode="auto">
          <a:xfrm>
            <a:off x="2411413" y="2924175"/>
            <a:ext cx="571500" cy="320675"/>
          </a:xfrm>
          <a:prstGeom prst="notchedRightArrow">
            <a:avLst>
              <a:gd name="adj1" fmla="val 50000"/>
              <a:gd name="adj2" fmla="val 44554"/>
            </a:avLst>
          </a:prstGeom>
          <a:solidFill>
            <a:srgbClr val="99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1" name="AutoShape 12"/>
          <p:cNvSpPr>
            <a:spLocks noChangeArrowheads="1"/>
          </p:cNvSpPr>
          <p:nvPr/>
        </p:nvSpPr>
        <p:spPr bwMode="auto">
          <a:xfrm>
            <a:off x="6084888" y="2924175"/>
            <a:ext cx="571500" cy="320675"/>
          </a:xfrm>
          <a:prstGeom prst="notchedRightArrow">
            <a:avLst>
              <a:gd name="adj1" fmla="val 50000"/>
              <a:gd name="adj2" fmla="val 44554"/>
            </a:avLst>
          </a:prstGeom>
          <a:solidFill>
            <a:srgbClr val="99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Вступление</a:t>
            </a:r>
          </a:p>
        </p:txBody>
      </p:sp>
      <p:sp>
        <p:nvSpPr>
          <p:cNvPr id="24578" name="Rectangle 1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dirty="0" smtClean="0">
                <a:latin typeface="+mj-lt"/>
              </a:rPr>
              <a:t>        Не знаете, с чего начать? Воспользуйтесь приёмом, предложенном в задании:</a:t>
            </a:r>
            <a:r>
              <a:rPr lang="ru-RU" sz="2400" dirty="0" smtClean="0">
                <a:latin typeface="+mj-lt"/>
              </a:rPr>
              <a:t> «</a:t>
            </a:r>
            <a:r>
              <a:rPr lang="ru-RU" sz="2400" b="1" dirty="0" smtClean="0">
                <a:latin typeface="+mj-lt"/>
              </a:rPr>
              <a:t>Начать сочинение Вы можете словами (</a:t>
            </a:r>
            <a:r>
              <a:rPr lang="ru-RU" sz="2400" b="1" u="sng" dirty="0" smtClean="0">
                <a:latin typeface="+mj-lt"/>
              </a:rPr>
              <a:t>автора</a:t>
            </a:r>
            <a:r>
              <a:rPr lang="ru-RU" sz="2400" b="1" dirty="0" smtClean="0">
                <a:latin typeface="+mj-lt"/>
              </a:rPr>
              <a:t>)</a:t>
            </a:r>
            <a:r>
              <a:rPr lang="ru-RU" sz="2400" dirty="0" smtClean="0">
                <a:latin typeface="+mj-lt"/>
              </a:rPr>
              <a:t>».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dirty="0" smtClean="0">
                <a:latin typeface="+mj-lt"/>
              </a:rPr>
              <a:t>        Начало предложения может быть таким:</a:t>
            </a:r>
          </a:p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CC00"/>
                </a:solidFill>
                <a:latin typeface="+mj-lt"/>
              </a:rPr>
              <a:t>Я (полностью) согласен с …</a:t>
            </a:r>
          </a:p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CC00"/>
                </a:solidFill>
                <a:latin typeface="+mj-lt"/>
              </a:rPr>
              <a:t>Не могу не согласиться с …</a:t>
            </a:r>
          </a:p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CC00"/>
                </a:solidFill>
                <a:latin typeface="+mj-lt"/>
              </a:rPr>
              <a:t>Я разделяю точку зрения …</a:t>
            </a:r>
          </a:p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CC00"/>
                </a:solidFill>
                <a:latin typeface="+mj-lt"/>
              </a:rPr>
              <a:t>Я поддерживаю мнение …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dirty="0" smtClean="0">
                <a:latin typeface="+mj-lt"/>
              </a:rPr>
              <a:t>         Используйте глаголы: (Автор) </a:t>
            </a:r>
            <a:r>
              <a:rPr lang="ru-RU" sz="2400" b="1" dirty="0" smtClean="0">
                <a:solidFill>
                  <a:srgbClr val="00CC00"/>
                </a:solidFill>
                <a:latin typeface="+mj-lt"/>
              </a:rPr>
              <a:t>считает, утверждает, писал, убеждает нас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dirty="0" smtClean="0">
                <a:latin typeface="+mj-lt"/>
              </a:rPr>
              <a:t>    </a:t>
            </a:r>
            <a:r>
              <a:rPr lang="ru-RU" sz="2400" b="1" dirty="0" smtClean="0">
                <a:latin typeface="+mj-lt"/>
              </a:rPr>
              <a:t>вводные конструкции: </a:t>
            </a:r>
            <a:r>
              <a:rPr lang="ru-RU" sz="2400" b="1" dirty="0" smtClean="0">
                <a:solidFill>
                  <a:srgbClr val="00CC00"/>
                </a:solidFill>
                <a:latin typeface="+mj-lt"/>
              </a:rPr>
              <a:t>По мнению…, По словам…</a:t>
            </a:r>
            <a:r>
              <a:rPr lang="ru-RU" sz="2400" dirty="0" smtClean="0">
                <a:latin typeface="+mj-lt"/>
              </a:rPr>
              <a:t> </a:t>
            </a:r>
          </a:p>
          <a:p>
            <a:pPr>
              <a:lnSpc>
                <a:spcPct val="90000"/>
              </a:lnSpc>
            </a:pPr>
            <a:endParaRPr lang="ru-RU" sz="24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ru-RU" sz="24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Переход к рассуждению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93000"/>
              </a:lnSpc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Связать вступление с основной частью можно с помощью таких речевых клише: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Font typeface="Arial" charset="0"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Попробуем разобраться в смысле этих слов.</a:t>
            </a: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Я согласен с этим высказыванием. </a:t>
            </a: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Как можно понять это высказывание?</a:t>
            </a: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Попробуем объяснить данное утверждение.</a:t>
            </a: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Это высказывание я понимаю так.</a:t>
            </a: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Что имел в виду писатель (учёный)?</a:t>
            </a: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endParaRPr lang="ru-RU" sz="2800" dirty="0" smtClean="0">
              <a:solidFill>
                <a:srgbClr val="00CC00"/>
              </a:solidFill>
              <a:latin typeface="Arial" charset="0"/>
            </a:endParaRPr>
          </a:p>
          <a:p>
            <a:pPr eaLnBrk="1">
              <a:lnSpc>
                <a:spcPct val="93000"/>
              </a:lnSpc>
              <a:spcBef>
                <a:spcPct val="0"/>
              </a:spcBef>
            </a:pPr>
            <a:endParaRPr lang="ru-RU" sz="2800" dirty="0" smtClean="0">
              <a:latin typeface="Arial" charset="0"/>
            </a:endParaRP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94138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Основная часть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основной части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нужно </a:t>
            </a:r>
          </a:p>
          <a:p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объяснить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как вы понимаете слова автора цитаты</a:t>
            </a:r>
          </a:p>
          <a:p>
            <a:r>
              <a:rPr lang="ru-RU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привести примеры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соответствующие теоретическому рассуждению и иллюстрирующие языковые явления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Примеры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необходимо привести 2 примера;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примеры должны быть из указанного текста;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примеры должны соответствовать рассуждению на теоретическом уровне;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необходимо указать роль примеров в тексте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Включение примеров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Чтобы подтвердить сказанное, обратимся к … предложению текста. 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Проиллюстрировать это языковое явление  можно на примере … предложения текста. 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 этого языкового явления можно найти в предложении ... 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Справедливость этого вывода можно доказать на примере … предложения.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подтверждение приведу пример из … предложения текста. 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Рассмотрим … предложение.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Подтвердить данный аргумент  можно примером из …. предложения текста.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Предложение … подтверждает мысль о том, что … . </a:t>
            </a:r>
          </a:p>
          <a:p>
            <a:pPr>
              <a:lnSpc>
                <a:spcPct val="80000"/>
              </a:lnSpc>
            </a:pPr>
            <a:endParaRPr lang="ru-RU" sz="20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9900"/>
                </a:solidFill>
              </a:rPr>
              <a:t>     </a:t>
            </a:r>
            <a:r>
              <a:rPr lang="ru-RU" sz="3600" b="1" dirty="0" smtClean="0">
                <a:solidFill>
                  <a:srgbClr val="FF0000"/>
                </a:solidFill>
              </a:rPr>
              <a:t>Заключение (вывод)</a:t>
            </a:r>
          </a:p>
        </p:txBody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Заключение так же, как и вступление, не должно превышать по объёму основную часть сочинения.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Задача заключения — подвести итог, обобщить сказанное.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Вывод должен быть логически связан с предыдущим изложением и  не должен противоречить по смыслу тезису и аргументам.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Начать заключение можно вводными словами </a:t>
            </a:r>
            <a:r>
              <a:rPr lang="ru-RU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значит, итак, следовательно, таким образом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или клише </a:t>
            </a:r>
            <a:r>
              <a:rPr lang="ru-RU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мы пришли к выводу, подводя итог, делая выводы из вышеизложенных доказательств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и т.д.</a:t>
            </a: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endParaRPr lang="ru-RU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сергей\Desktop\viewer[4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8505"/>
            <a:ext cx="8667807" cy="6500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Алгоритм написания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сочинения-рассуждения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Знакомимся с высказыванием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Определяем основную мысль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Оформляем вступление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Пишем основную часть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Пишем заключение</a:t>
            </a:r>
          </a:p>
          <a:p>
            <a:pPr marL="514350" indent="-514350">
              <a:buNone/>
            </a:pPr>
            <a:endParaRPr lang="ru-RU" dirty="0" smtClean="0"/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Каждую часть начинаем </a:t>
            </a:r>
            <a:r>
              <a:rPr lang="ru-RU" sz="2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красной строки.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То есть в вашем сочинении должно быть </a:t>
            </a:r>
            <a:r>
              <a:rPr lang="ru-RU" sz="2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минимум три абзаца.</a:t>
            </a:r>
            <a:endParaRPr lang="ru-RU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лучше четыре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т.к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вторую часть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можно разбить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два абзаца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соответствии с количеством аргументов-примеров.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Практическая работа по написанию сочинения-рассуждения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К. Г. Паустовский: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"Нет ничего такого в жизни и в нашем сознании, чего нельзя было бы передать русским словом".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Сочинение-рассуждение на лингвистическую тему (Часть С)</a:t>
            </a:r>
            <a:endParaRPr lang="ru-RU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1026" name="Picture 2" descr="C:\Users\сергей\Desktop\i[6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492896"/>
            <a:ext cx="3470185" cy="28689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72007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Пример вступления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7920880" cy="5616624"/>
          </a:xfrm>
        </p:spPr>
        <p:txBody>
          <a:bodyPr>
            <a:normAutofit/>
          </a:bodyPr>
          <a:lstStyle/>
          <a:p>
            <a:pPr marL="342900" indent="-342900" algn="l">
              <a:buAutoNum type="arabicPeriod"/>
            </a:pP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 цитированием</a:t>
            </a:r>
          </a:p>
          <a:p>
            <a:pPr marL="342900" indent="-342900"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К.Г.Паустовский сказал: "Нет ничего такого в жизни и в нашем сознании, чего нельзя было бы передать русским словом". Действительно, слова наиболее точно, ясно и образно выражают самые сложные мысли и чувства людей, всё многообразие окружающего мира.</a:t>
            </a:r>
          </a:p>
          <a:p>
            <a:pPr marL="342900" indent="-342900" algn="l">
              <a:buAutoNum type="arabicPeriod" startAt="2"/>
            </a:pP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Без цитирования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Язык – одно из чудес, с помощью которого люди передают тончайшие оттенки мыслей. Великий русский писатель К.Паустовский утверждал, что русским словом можно не только назвать предметы, явления и действия, но и выразить идеи, мысли, чувства. Не могу не согласиться с мнением автора высказывания. 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  Высказывание К. Г. Паустовского я понимаю так: нет предмета во вселенной, для которого бы не придумал слова человек. При помощи слова мы называем не только предметы, но и всякое действие и состояние. Особенно богато для обозначения явлений русское слово. Я разделяю точку зрения русского писателя.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высказывании К. Г. Паустовского моё внимание привлекла мысль о том, что в богатом русском языке можно найти слова для выражения всего многообразия окружающего мира и внутреннего мира человека.</a:t>
            </a:r>
            <a:endParaRPr lang="ru-RU" sz="1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/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Общие требования к аргументам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примеров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должно быть 2;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 должны быть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из указанного текста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приводя пример, нужно не только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назвать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языковое явление, но и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объяснить его значение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указать роль в тексте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Основную часть можно </a:t>
            </a:r>
            <a:r>
              <a:rPr lang="ru-RU" sz="3600" b="1" u="sng" dirty="0" smtClean="0">
                <a:solidFill>
                  <a:srgbClr val="FF0000"/>
                </a:solidFill>
              </a:rPr>
              <a:t>начать</a:t>
            </a:r>
            <a:r>
              <a:rPr lang="ru-RU" sz="3600" b="1" dirty="0" smtClean="0">
                <a:solidFill>
                  <a:srgbClr val="FF0000"/>
                </a:solidFill>
              </a:rPr>
              <a:t> следующими фразами: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Присмотримся повнимательнее к словам в тексте ...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(называем фамилию автора текста)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Обратимся к тексту русского писателя ...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(фамилия автора текста)</a:t>
            </a: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Докажем эту мысль на примерах из текста...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Попытаемся раскрыть значение тезиса на примерах, взятых из текста ...</a:t>
            </a:r>
            <a:r>
              <a:rPr lang="ru-RU" sz="3000" b="1" i="1" dirty="0" smtClean="0"/>
              <a:t> </a:t>
            </a:r>
            <a:endParaRPr lang="ru-RU" sz="3000" dirty="0" smtClean="0"/>
          </a:p>
          <a:p>
            <a:pPr>
              <a:buNone/>
            </a:pPr>
            <a:r>
              <a:rPr lang="ru-RU" sz="2300" dirty="0" smtClean="0">
                <a:solidFill>
                  <a:srgbClr val="FF0000"/>
                </a:solidFill>
              </a:rPr>
              <a:t>                 </a:t>
            </a:r>
          </a:p>
          <a:p>
            <a:pPr>
              <a:buNone/>
            </a:pPr>
            <a:endParaRPr lang="ru-RU" sz="23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При оформлении примеров можно использовать вводные слова "во-первых", "во-вторых" и т.д. Не забывайте, что они отделяются </a:t>
            </a:r>
            <a:r>
              <a:rPr lang="ru-RU" sz="2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запятой.</a:t>
            </a:r>
            <a:endParaRPr lang="ru-RU" sz="2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Вспомогательные слова и фразы для заключения - вывода</a:t>
            </a:r>
            <a:endParaRPr lang="ru-RU" sz="3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Таким образом, ... 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Итак, ...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Следовательно, ...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итоге можно прийти к такому выводу: ...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заключение можно сказать, что ...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Мы убеждаемся в том, что ...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Обобщая сказанное, ...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Из этого следует, что ...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72007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Пример заключения</a:t>
            </a:r>
            <a:endParaRPr lang="ru-RU" sz="3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7920880" cy="5616624"/>
          </a:xfrm>
        </p:spPr>
        <p:txBody>
          <a:bodyPr>
            <a:normAutofit/>
          </a:bodyPr>
          <a:lstStyle/>
          <a:p>
            <a:pPr marL="342900" indent="-342900" algn="l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Таким образом, приведённые примеры подтверждают мысль  К.Г.Паустовского о том, что в русском языке можно найти нужные  слова для  выражения самых сложных мыслей и различных оттенков чувств.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            Подводя итог сказанному, хочу отметить, что эпитеты играют важную роль в художественном тексте: они способствуют более полной, точной, яркой и образной передаче оттенков  мыслей, чувств и оценок автора текста.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title"/>
          </p:nvPr>
        </p:nvSpPr>
        <p:spPr>
          <a:xfrm>
            <a:off x="457200" y="260649"/>
            <a:ext cx="8002588" cy="93610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Композиция </a:t>
            </a:r>
            <a:b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сочинения-рассуждения</a:t>
            </a:r>
          </a:p>
        </p:txBody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002588" cy="51845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</a:t>
            </a:r>
            <a:r>
              <a:rPr lang="ru-RU" sz="2400" b="1" dirty="0" smtClean="0">
                <a:latin typeface="Arial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Вступление. Тезис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Формулировка тезиса (главной мысли, которую необходимо аргументировать). 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2. Основная часть. Доказательства 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Теоретическое рассуждение (как ты понимаешь это высказывание), подкреплённое двумя примерами.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3. Заключение. Вывод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endParaRPr lang="ru-RU" sz="2400" b="1" dirty="0" smtClean="0">
              <a:latin typeface="Arial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Каждую часть начинаем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красной строки.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 есть в вашем сочинении должно быть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минимум три абзаца.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лучше четыре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т.к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вторую часть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можно разбить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два абзаца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соответствии с количеством аргументов-примеров.</a:t>
            </a:r>
          </a:p>
          <a:p>
            <a:pPr>
              <a:lnSpc>
                <a:spcPct val="90000"/>
              </a:lnSpc>
              <a:buNone/>
              <a:defRPr/>
            </a:pPr>
            <a:endParaRPr lang="ru-RU" sz="2000" i="1" dirty="0" smtClean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Формулировка задания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xfrm>
            <a:off x="323850" y="1600200"/>
            <a:ext cx="8362950" cy="4525963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Arial Unicode MS" pitchFamily="34" charset="-128"/>
              </a:rPr>
              <a:t>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Напишите сочинение-рассуждение, раскрывая смысл высказывания (</a:t>
            </a:r>
            <a:r>
              <a:rPr lang="ru-RU" sz="2400" b="1" u="sng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указан автор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): «(</a:t>
            </a:r>
            <a:r>
              <a:rPr lang="ru-RU" sz="2400" b="1" u="sng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приведена цитата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)».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Аргументируя свой ответ, приведите 2 (два) примера из прочитанного текста.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Приводя примеры, указывайте номера нужных предложений или применяйте цитирование.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Вы можете писать работу в научном или публицистическом стиле, раскрывая тему на лингвистическом материале. Начать сочинение Вы можете словами (</a:t>
            </a:r>
            <a:r>
              <a:rPr lang="ru-RU" sz="2400" b="1" u="sng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автора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Объём сочинения должен составлять не менее 70 слов. Сочинение пишите аккуратно, разборчивым почерком.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70643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Тематика сочинений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на лингвистическую тему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3608" y="1124744"/>
            <a:ext cx="7560840" cy="554355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000" b="1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Лексика и грамматика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Лексика и фразеология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Язык художественной литературы. Средства речевой выразительности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Синтаксис и пунктуация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Язык и речь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Критерии оценивания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сергей\Desktop\viewer[2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052736"/>
            <a:ext cx="7488832" cy="5616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Критерии оценивания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сергей\Desktop\viewer[2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60" y="1088740"/>
            <a:ext cx="7659696" cy="57447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Критерии оценивания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сергей\Desktop\viewer[3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980728"/>
            <a:ext cx="7488832" cy="5616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Критерии оценивания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Users\сергей\Desktop\viewer[3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08720"/>
            <a:ext cx="7515680" cy="5636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title"/>
          </p:nvPr>
        </p:nvSpPr>
        <p:spPr>
          <a:xfrm>
            <a:off x="457200" y="549275"/>
            <a:ext cx="8002588" cy="8683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Композиция 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сочинения-рассуждения</a:t>
            </a:r>
          </a:p>
        </p:txBody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>
          <a:xfrm>
            <a:off x="457200" y="1916113"/>
            <a:ext cx="8002588" cy="421005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</a:t>
            </a:r>
            <a:r>
              <a:rPr lang="ru-RU" sz="2800" b="1" dirty="0" smtClean="0">
                <a:latin typeface="Arial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Вступление. Тезис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Формулировка тезиса (главной мысли, которую необходимо аргументировать). 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2. Основная часть. Доказательства 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Теоретическое рассуждение (как ты понимаешь это высказывание), подкреплённое двумя примерами.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3. Заключение. Вывод</a:t>
            </a:r>
          </a:p>
          <a:p>
            <a:pPr>
              <a:lnSpc>
                <a:spcPct val="90000"/>
              </a:lnSpc>
              <a:buFont typeface="Arial" charset="0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Каждая часть сочинения пишется с красной строки.</a:t>
            </a:r>
          </a:p>
          <a:p>
            <a:pPr>
              <a:lnSpc>
                <a:spcPct val="90000"/>
              </a:lnSpc>
              <a:defRPr/>
            </a:pPr>
            <a:endParaRPr lang="ru-RU" sz="2000" i="1" dirty="0" smtClean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824</Words>
  <Application>Microsoft Office PowerPoint</Application>
  <PresentationFormat>Экран (4:3)</PresentationFormat>
  <Paragraphs>134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Власенко Л.В.  </vt:lpstr>
      <vt:lpstr>Сочинение-рассуждение на лингвистическую тему (Часть С)</vt:lpstr>
      <vt:lpstr>Формулировка задания</vt:lpstr>
      <vt:lpstr>Тематика сочинений  на лингвистическую тему</vt:lpstr>
      <vt:lpstr>Критерии оценивания</vt:lpstr>
      <vt:lpstr>Критерии оценивания</vt:lpstr>
      <vt:lpstr>Критерии оценивания</vt:lpstr>
      <vt:lpstr>Критерии оценивания</vt:lpstr>
      <vt:lpstr>Композиция  сочинения-рассуждения</vt:lpstr>
      <vt:lpstr>Слайд 10</vt:lpstr>
      <vt:lpstr>Вступление</vt:lpstr>
      <vt:lpstr>Переход к рассуждению</vt:lpstr>
      <vt:lpstr>Основная часть</vt:lpstr>
      <vt:lpstr>Примеры</vt:lpstr>
      <vt:lpstr>Включение примеров </vt:lpstr>
      <vt:lpstr>     Заключение (вывод)</vt:lpstr>
      <vt:lpstr>Слайд 17</vt:lpstr>
      <vt:lpstr>Алгоритм написания  сочинения-рассуждения</vt:lpstr>
      <vt:lpstr>Практическая работа по написанию сочинения-рассуждения</vt:lpstr>
      <vt:lpstr>Пример вступления</vt:lpstr>
      <vt:lpstr>Общие требования к аргументам</vt:lpstr>
      <vt:lpstr>Основную часть можно начать следующими фразами:</vt:lpstr>
      <vt:lpstr>Вспомогательные слова и фразы для заключения - вывода</vt:lpstr>
      <vt:lpstr>Пример заключения</vt:lpstr>
      <vt:lpstr>Композиция  сочинения-рассуждения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Сочинение-рассуждение на лингвистическую тему (Часть С)</dc:title>
  <dc:creator>сергей</dc:creator>
  <cp:lastModifiedBy>сергей</cp:lastModifiedBy>
  <cp:revision>34</cp:revision>
  <dcterms:created xsi:type="dcterms:W3CDTF">2013-12-06T09:58:08Z</dcterms:created>
  <dcterms:modified xsi:type="dcterms:W3CDTF">2015-01-25T07:37:55Z</dcterms:modified>
</cp:coreProperties>
</file>