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275" r:id="rId3"/>
    <p:sldId id="258" r:id="rId4"/>
    <p:sldId id="259" r:id="rId5"/>
    <p:sldId id="260" r:id="rId6"/>
    <p:sldId id="309" r:id="rId7"/>
    <p:sldId id="262" r:id="rId8"/>
    <p:sldId id="263" r:id="rId9"/>
    <p:sldId id="311" r:id="rId10"/>
    <p:sldId id="313" r:id="rId11"/>
    <p:sldId id="265" r:id="rId12"/>
    <p:sldId id="301" r:id="rId13"/>
    <p:sldId id="271" r:id="rId14"/>
    <p:sldId id="316" r:id="rId15"/>
    <p:sldId id="317" r:id="rId16"/>
    <p:sldId id="284" r:id="rId17"/>
    <p:sldId id="305" r:id="rId18"/>
    <p:sldId id="312" r:id="rId19"/>
    <p:sldId id="318" r:id="rId20"/>
    <p:sldId id="267" r:id="rId21"/>
    <p:sldId id="294" r:id="rId22"/>
    <p:sldId id="274" r:id="rId23"/>
    <p:sldId id="279" r:id="rId24"/>
    <p:sldId id="280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4" Type="http://schemas.openxmlformats.org/officeDocument/2006/relationships/image" Target="../media/image3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D397A-C52E-467B-8D12-DE8972F68C65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F511A-ABC7-49C3-BC71-4E507516A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4" Type="http://schemas.openxmlformats.org/officeDocument/2006/relationships/hyperlink" Target="VID-20141115-WA0000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gif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gif"/><Relationship Id="rId9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VID-20141115-WA0005.mp4" TargetMode="External"/><Relationship Id="rId13" Type="http://schemas.openxmlformats.org/officeDocument/2006/relationships/image" Target="../media/image36.wmf"/><Relationship Id="rId3" Type="http://schemas.openxmlformats.org/officeDocument/2006/relationships/image" Target="../media/image38.jpeg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hyperlink" Target="VID-20141115-WA0004.mp4" TargetMode="External"/><Relationship Id="rId5" Type="http://schemas.openxmlformats.org/officeDocument/2006/relationships/hyperlink" Target="VID-20141115-WA0006.mp4" TargetMode="External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35.wmf"/><Relationship Id="rId4" Type="http://schemas.openxmlformats.org/officeDocument/2006/relationships/image" Target="../media/image39.jpeg"/><Relationship Id="rId9" Type="http://schemas.openxmlformats.org/officeDocument/2006/relationships/oleObject" Target="../embeddings/oleObject8.bin"/><Relationship Id="rId14" Type="http://schemas.openxmlformats.org/officeDocument/2006/relationships/hyperlink" Target="VID-20141115-WA0003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cer\Documents\hasanova%20irada\eldar_mansurov_-_yari_mende_yari_sende.mp3" TargetMode="Externa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hyperlink" Target="VID-20141115-WA0008.mp4" TargetMode="External"/><Relationship Id="rId18" Type="http://schemas.openxmlformats.org/officeDocument/2006/relationships/image" Target="../media/image21.wmf"/><Relationship Id="rId3" Type="http://schemas.openxmlformats.org/officeDocument/2006/relationships/image" Target="../media/image22.png"/><Relationship Id="rId7" Type="http://schemas.openxmlformats.org/officeDocument/2006/relationships/hyperlink" Target="VID-20141115-WA0001.mp4" TargetMode="External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6" Type="http://schemas.openxmlformats.org/officeDocument/2006/relationships/hyperlink" Target="VID-20141115-WA0009.mp4" TargetMode="Externa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20.wmf"/><Relationship Id="rId10" Type="http://schemas.openxmlformats.org/officeDocument/2006/relationships/hyperlink" Target="VID-20141115-WA0007.mp4" TargetMode="External"/><Relationship Id="rId4" Type="http://schemas.openxmlformats.org/officeDocument/2006/relationships/hyperlink" Target="VID-20141115-WA0010.mp4" TargetMode="External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357422" y="3714752"/>
            <a:ext cx="4105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Химические уравнения.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81610" y="3244334"/>
            <a:ext cx="42212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Химические реакции</a:t>
            </a:r>
            <a:r>
              <a:rPr lang="ru-RU" b="1" dirty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492919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 Азербайджан, город Сумгаит, школа № 23.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7" name="Object 3">
            <a:hlinkClick r:id="rId4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258789"/>
              </p:ext>
            </p:extLst>
          </p:nvPr>
        </p:nvGraphicFramePr>
        <p:xfrm>
          <a:off x="3428992" y="1357298"/>
          <a:ext cx="232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Объект упаковщика для оболочки" showAsIcon="1" r:id="rId5" imgW="2324520" imgH="685800" progId="Package">
                  <p:embed/>
                </p:oleObj>
              </mc:Choice>
              <mc:Fallback>
                <p:oleObj name="Объект упаковщика для оболочки" showAsIcon="1" r:id="rId5" imgW="2324520" imgH="68580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8992" y="1357298"/>
                        <a:ext cx="2324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НГЕЛ - альбом &quot;Рамки для фотошоп&quot; на Яндекс.Фот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57554" y="785794"/>
            <a:ext cx="18170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Условия протекания химических реакций: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2428868"/>
            <a:ext cx="21431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оприкосновение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веществ, нагревание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измельчение</a:t>
            </a:r>
            <a:r>
              <a:rPr lang="ru-RU" b="1" i="1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86512" y="500042"/>
            <a:ext cx="21297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Признаки химических реакций: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1643050"/>
            <a:ext cx="30003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изменение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выделение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газа, появление осадка,</a:t>
            </a:r>
            <a:endParaRPr lang="ru-RU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появление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запаха.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4786322"/>
            <a:ext cx="19287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поглощение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 выделение тепла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появление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0"/>
            <a:ext cx="8655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Значение физических и химических явлений</a:t>
            </a:r>
            <a:r>
              <a:rPr lang="az-Latn-AZ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encrypted-tbn1.gstatic.com/images?q=tbn:ANd9GcRWz8xkvIu50a8ZVJixXQnIPchoCjfPBrUakQpU35yNSm_1pq6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857760"/>
            <a:ext cx="1609719" cy="1133471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0" name="Picture 4" descr="http://static.wixstatic.com/media/8e3b9e_bc843b2704678fb58d0ea1927732231b.gif_srz_500_235_75_22_0.50_1.20_0.00_gif_srz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928934"/>
            <a:ext cx="2857520" cy="10953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2" name="Picture 6" descr="http://i42.tinypic.com/34eqnpj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928670"/>
            <a:ext cx="2857520" cy="188118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6" name="Picture 10" descr="http://justclickit.ru/flash/weather/weather%20(55)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714356"/>
            <a:ext cx="2257425" cy="16192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12" descr="Ветряная турбина своими руками (Wind Turbine Construction Manual) 4 - Форум x-F.A.Q. - альтернативные источники энергии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785794"/>
            <a:ext cx="1804990" cy="1500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2" descr="химическая промышленность - Векторный Clip Art - CoolCLIPS.c…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4786322"/>
            <a:ext cx="2500330" cy="1504936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 descr="&quot;Now that I have planted all these trees, what am I going to do with the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4" y="2500306"/>
            <a:ext cx="4143404" cy="2214578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6" descr="Фото с тэгом &quot;почва&quot; (creative commons)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7224" y="4143380"/>
            <a:ext cx="2857520" cy="164304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 descr="C:\Users\acer\Documents\i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71612"/>
            <a:ext cx="1533525" cy="14287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35716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Comic Sans MS" pitchFamily="66" charset="0"/>
              </a:rPr>
              <a:t>  Как составляют химические   уравнения</a:t>
            </a:r>
            <a:endParaRPr lang="ru-RU" sz="32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8" name="Picture 12" descr="https://encrypted-tbn0.gstatic.com/images?q=tbn:ANd9GcQv8OSwwBfA4u299oIxa1lcBWr4WEJ9K9j20yF08SrvasNgW87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357298"/>
            <a:ext cx="3500462" cy="3633794"/>
          </a:xfrm>
          <a:prstGeom prst="rect">
            <a:avLst/>
          </a:prstGeom>
          <a:noFill/>
        </p:spPr>
      </p:pic>
      <p:pic>
        <p:nvPicPr>
          <p:cNvPr id="10" name="Picture 3" descr="C:\Users\acer\Documents\i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1500174"/>
            <a:ext cx="1533525" cy="1428750"/>
          </a:xfrm>
          <a:prstGeom prst="rect">
            <a:avLst/>
          </a:prstGeom>
          <a:noFill/>
        </p:spPr>
      </p:pic>
      <p:pic>
        <p:nvPicPr>
          <p:cNvPr id="11" name="Picture 3" descr="C:\Users\acer\Documents\i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5072074"/>
            <a:ext cx="153352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6/1004/47/0d1590eb35d9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00232" y="285728"/>
            <a:ext cx="5240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Смоделируйте химические явления</a:t>
            </a:r>
            <a:r>
              <a:rPr lang="az-Latn-AZ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66" y="1000108"/>
          <a:ext cx="6477024" cy="522398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71636"/>
                <a:gridCol w="3071834"/>
                <a:gridCol w="1833554"/>
              </a:tblGrid>
              <a:tr h="65862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Группы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z-Latn-AZ" sz="2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Содержание работы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Химические уравнения</a:t>
                      </a:r>
                      <a:r>
                        <a:rPr lang="az-Latn-AZ" sz="2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05425">
                <a:tc>
                  <a:txBody>
                    <a:bodyPr/>
                    <a:lstStyle/>
                    <a:p>
                      <a:r>
                        <a:rPr lang="az-Latn-AZ" b="1" dirty="0" smtClean="0"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группа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 помощью моделей кислорода и водорода сконструируйте молекулы воды</a:t>
                      </a:r>
                      <a:r>
                        <a:rPr lang="az-Latn-AZ" b="1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Запишите уравнение этой реакции.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07785">
                <a:tc>
                  <a:txBody>
                    <a:bodyPr/>
                    <a:lstStyle/>
                    <a:p>
                      <a:r>
                        <a:rPr lang="az-Latn-AZ" b="1" dirty="0" smtClean="0"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группа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Моделируйте реакцию горения метана в кислороде</a:t>
                      </a:r>
                      <a:r>
                        <a:rPr lang="az-Latn-AZ" b="1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Запишите уравнение этой реакции.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86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z-Latn-AZ" b="1" dirty="0" smtClean="0">
                          <a:latin typeface="Times New Roman" pitchFamily="18" charset="0"/>
                          <a:cs typeface="Times New Roman" pitchFamily="18" charset="0"/>
                        </a:rPr>
                        <a:t>III 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группа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z-Latn-AZ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Моделируйте реакцию образование сульфида цинка</a:t>
                      </a:r>
                      <a:r>
                        <a:rPr lang="az-Latn-AZ" b="1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86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z-Latn-AZ" b="1" dirty="0" smtClean="0">
                          <a:latin typeface="Times New Roman" pitchFamily="18" charset="0"/>
                          <a:cs typeface="Times New Roman" pitchFamily="18" charset="0"/>
                        </a:rPr>
                        <a:t>IV 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группа</a:t>
                      </a:r>
                    </a:p>
                    <a:p>
                      <a:r>
                        <a:rPr lang="az-Latn-AZ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Моделируйте реакцию горение угля в кислороде</a:t>
                      </a:r>
                      <a:r>
                        <a:rPr lang="az-Latn-AZ" b="1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10" descr="https://encrypted-tbn1.gstatic.com/images?q=tbn:ANd9GcRdCGJv7ITslLAKlt4KIzUoJj4cnpmRH_U65JsJQ7oj2v-EE5_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0"/>
            <a:ext cx="1643074" cy="1304901"/>
          </a:xfrm>
          <a:prstGeom prst="rect">
            <a:avLst/>
          </a:prstGeom>
          <a:noFill/>
        </p:spPr>
      </p:pic>
      <p:pic>
        <p:nvPicPr>
          <p:cNvPr id="7" name="Picture 10" descr="https://encrypted-tbn1.gstatic.com/images?q=tbn:ANd9GcRdCGJv7ITslLAKlt4KIzUoJj4cnpmRH_U65JsJQ7oj2v-EE5_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10199"/>
            <a:ext cx="1571604" cy="1447801"/>
          </a:xfrm>
          <a:prstGeom prst="rect">
            <a:avLst/>
          </a:prstGeom>
          <a:noFill/>
        </p:spPr>
      </p:pic>
      <p:graphicFrame>
        <p:nvGraphicFramePr>
          <p:cNvPr id="50177" name="Object 1">
            <a:hlinkClick r:id="rId5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820489"/>
              </p:ext>
            </p:extLst>
          </p:nvPr>
        </p:nvGraphicFramePr>
        <p:xfrm>
          <a:off x="5929322" y="2071678"/>
          <a:ext cx="232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1" name="Объект упаковщика для оболочки" showAsIcon="1" r:id="rId6" imgW="2324520" imgH="685800" progId="Package">
                  <p:embed/>
                </p:oleObj>
              </mc:Choice>
              <mc:Fallback>
                <p:oleObj name="Объект упаковщика для оболочки" showAsIcon="1" r:id="rId6" imgW="2324520" imgH="685800" progId="Package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22" y="2071678"/>
                        <a:ext cx="2324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78" name="Object 2">
            <a:hlinkClick r:id="rId8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502656"/>
              </p:ext>
            </p:extLst>
          </p:nvPr>
        </p:nvGraphicFramePr>
        <p:xfrm>
          <a:off x="6072198" y="3357562"/>
          <a:ext cx="232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2" name="Объект упаковщика для оболочки" showAsIcon="1" r:id="rId9" imgW="2324520" imgH="685800" progId="Package">
                  <p:embed/>
                </p:oleObj>
              </mc:Choice>
              <mc:Fallback>
                <p:oleObj name="Объект упаковщика для оболочки" showAsIcon="1" r:id="rId9" imgW="2324520" imgH="68580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3357562"/>
                        <a:ext cx="2324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79" name="Object 3">
            <a:hlinkClick r:id="rId11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770112"/>
              </p:ext>
            </p:extLst>
          </p:nvPr>
        </p:nvGraphicFramePr>
        <p:xfrm>
          <a:off x="6143636" y="4286256"/>
          <a:ext cx="232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3" name="Объект упаковщика для оболочки" showAsIcon="1" r:id="rId12" imgW="2324520" imgH="685800" progId="Package">
                  <p:embed/>
                </p:oleObj>
              </mc:Choice>
              <mc:Fallback>
                <p:oleObj name="Объект упаковщика для оболочки" showAsIcon="1" r:id="rId12" imgW="2324520" imgH="685800" progId="Package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36" y="4286256"/>
                        <a:ext cx="2324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0" name="Object 4">
            <a:hlinkClick r:id="rId14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437629"/>
              </p:ext>
            </p:extLst>
          </p:nvPr>
        </p:nvGraphicFramePr>
        <p:xfrm>
          <a:off x="6215074" y="5214950"/>
          <a:ext cx="232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4" name="Объект упаковщика для оболочки" showAsIcon="1" r:id="rId15" imgW="2324520" imgH="685800" progId="Package">
                  <p:embed/>
                </p:oleObj>
              </mc:Choice>
              <mc:Fallback>
                <p:oleObj name="Объект упаковщика для оболочки" showAsIcon="1" r:id="rId15" imgW="2324520" imgH="685800" progId="Package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74" y="5214950"/>
                        <a:ext cx="2324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Оранжевы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8860" y="428604"/>
            <a:ext cx="61430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Comic Sans MS" pitchFamily="66" charset="0"/>
              </a:rPr>
              <a:t>Как образуются новые вещества?</a:t>
            </a:r>
            <a:endParaRPr lang="ru-RU" sz="28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2857496"/>
            <a:ext cx="54292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Comic Sans MS" pitchFamily="66" charset="0"/>
              </a:rPr>
              <a:t>Сущность любой химической реакции заключается в перегруппировке атомов исходных веществ, в результате чего образуются новые вещества.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ru-RU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sz="2400" b="1" i="1" dirty="0">
                <a:solidFill>
                  <a:srgbClr val="002060"/>
                </a:solidFill>
                <a:latin typeface="Comic Sans MS" pitchFamily="66" charset="0"/>
              </a:rPr>
              <a:t>Исходные вещества и продукты реакции взаимосвязаны, потому что они включают одни и те же виды атомов</a:t>
            </a:r>
            <a:r>
              <a:rPr lang="ru-RU" b="1" i="1" dirty="0"/>
              <a:t>.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1142984"/>
            <a:ext cx="1643042" cy="203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http://kayzen.az/uploads/images/2/1/2/6/23/5f2db66f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488" y="4929198"/>
            <a:ext cx="1714512" cy="1738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качать бесплатно школьный шаблон к 1 Сентября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928670"/>
            <a:ext cx="7072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Алгоритм составления химических уравнений: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1357298"/>
            <a:ext cx="557216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Записать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формулы веществ, вступающих в реакцию и полученных в результате реакции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2643182"/>
            <a:ext cx="52149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2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 Посредством коэффициентов уравнять количество атомов элементов в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веществах, записанных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левой и правой частях уравнения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429132"/>
            <a:ext cx="5072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3. Проверить равное количество атомов всех элементов в левой и правой частях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уравнения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az-Latn-AZ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4348" y="428604"/>
            <a:ext cx="76306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sz="3600" b="1" dirty="0" smtClean="0">
                <a:solidFill>
                  <a:srgbClr val="FF0000"/>
                </a:solidFill>
                <a:latin typeface="A2 Arial AzLat" pitchFamily="34" charset="-52"/>
              </a:rPr>
              <a:t>Kimyəvi tənliklərin tərtib edilməsi.</a:t>
            </a:r>
            <a:endParaRPr lang="ru-RU" sz="3600" b="1" dirty="0">
              <a:solidFill>
                <a:srgbClr val="FF0000"/>
              </a:solidFill>
              <a:latin typeface="A2 Arial AzLat" pitchFamily="34" charset="-52"/>
            </a:endParaRPr>
          </a:p>
        </p:txBody>
      </p:sp>
      <p:pic>
        <p:nvPicPr>
          <p:cNvPr id="10" name="Picture 2" descr="C:\Users\acer\Documents\i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643050"/>
            <a:ext cx="1285884" cy="1928816"/>
          </a:xfrm>
          <a:prstGeom prst="rect">
            <a:avLst/>
          </a:prstGeom>
          <a:noFill/>
        </p:spPr>
      </p:pic>
      <p:pic>
        <p:nvPicPr>
          <p:cNvPr id="5" name="Picture 2" descr="http://www.logomag.ru/files/BlogPostCovers/13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00430" y="2428868"/>
            <a:ext cx="37657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H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 + O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 </a:t>
            </a:r>
            <a:r>
              <a:rPr lang="az-Latn-AZ" sz="6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→</a:t>
            </a:r>
            <a:endParaRPr lang="ru-RU" sz="6000" b="1" dirty="0">
              <a:solidFill>
                <a:srgbClr val="002060"/>
              </a:solidFill>
              <a:latin typeface="A2 Arial AzLat" pitchFamily="34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2428868"/>
            <a:ext cx="539602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H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 + O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 </a:t>
            </a:r>
            <a:r>
              <a:rPr lang="az-Latn-AZ" sz="6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→ 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H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O</a:t>
            </a:r>
            <a:endParaRPr lang="ru-RU" sz="6000" b="1" dirty="0">
              <a:solidFill>
                <a:srgbClr val="002060"/>
              </a:solidFill>
              <a:latin typeface="A2 Arial AzLat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2428868"/>
            <a:ext cx="57807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H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 + O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 </a:t>
            </a:r>
            <a:r>
              <a:rPr lang="az-Latn-AZ" sz="6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→ 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H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O</a:t>
            </a:r>
            <a:endParaRPr lang="ru-RU" sz="6000" b="1" dirty="0">
              <a:solidFill>
                <a:srgbClr val="002060"/>
              </a:solidFill>
              <a:latin typeface="A2 Arial AzLat" pitchFamily="34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35249" y="2571744"/>
            <a:ext cx="62087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2H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 + O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 </a:t>
            </a:r>
            <a:r>
              <a:rPr lang="az-Latn-AZ" sz="6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→ 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H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O</a:t>
            </a:r>
            <a:endParaRPr lang="ru-RU" sz="6000" b="1" dirty="0">
              <a:solidFill>
                <a:srgbClr val="002060"/>
              </a:solidFill>
              <a:latin typeface="A2 Arial AzLat" pitchFamily="34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00364" y="2428868"/>
            <a:ext cx="58785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2H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 + O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 </a:t>
            </a:r>
            <a:r>
              <a:rPr lang="az-Latn-AZ" sz="6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= 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H</a:t>
            </a:r>
            <a:r>
              <a:rPr lang="az-Latn-AZ" sz="6000" b="1" baseline="-25000" dirty="0" smtClean="0">
                <a:solidFill>
                  <a:srgbClr val="002060"/>
                </a:solidFill>
                <a:latin typeface="A2 Arial AzLat" pitchFamily="34" charset="-52"/>
              </a:rPr>
              <a:t>2</a:t>
            </a:r>
            <a:r>
              <a:rPr lang="az-Latn-AZ" sz="6000" b="1" dirty="0" smtClean="0">
                <a:solidFill>
                  <a:srgbClr val="002060"/>
                </a:solidFill>
                <a:latin typeface="A2 Arial AzLat" pitchFamily="34" charset="-52"/>
              </a:rPr>
              <a:t>O</a:t>
            </a:r>
            <a:endParaRPr lang="ru-RU" sz="6000" b="1" dirty="0">
              <a:solidFill>
                <a:srgbClr val="002060"/>
              </a:solidFill>
              <a:latin typeface="A2 Arial AzLat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linda6035.ucoz.ru/fokina_l-p-shar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357290" y="1239694"/>
            <a:ext cx="664373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z-Latn-AZ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из коэффициентов в уравнении довести  до числа Авогадро, то будет найдено также количество этих веществ:</a:t>
            </a:r>
            <a:endParaRPr kumimoji="0" lang="az-Latn-AZ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357290" y="4296140"/>
            <a:ext cx="64293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z-Latn-AZ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Химическое уравнение показывает, какие вещества и в каких количествах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провзаимодействовали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какие вещества и сколько их получилось.</a:t>
            </a:r>
            <a:endParaRPr kumimoji="0" lang="az-Latn-AZ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3143248"/>
            <a:ext cx="2352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 </a:t>
            </a:r>
            <a:r>
              <a:rPr lang="az-Latn-AZ" b="1" dirty="0" smtClean="0">
                <a:solidFill>
                  <a:srgbClr val="C00000"/>
                </a:solidFill>
              </a:rPr>
              <a:t>2</a:t>
            </a:r>
            <a:r>
              <a:rPr lang="az-Latn-AZ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∙ 6,02∙ 10</a:t>
            </a:r>
            <a:r>
              <a:rPr lang="az-Latn-AZ" b="1" baseline="300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23</a:t>
            </a:r>
            <a:r>
              <a:rPr lang="az-Latn-AZ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молекул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2357430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Latn-AZ" sz="2400" b="1" dirty="0" smtClean="0">
                <a:solidFill>
                  <a:srgbClr val="C00000"/>
                </a:solidFill>
              </a:rPr>
              <a:t>2 H</a:t>
            </a:r>
            <a:r>
              <a:rPr lang="az-Latn-AZ" sz="2400" b="1" baseline="-25000" dirty="0" smtClean="0">
                <a:solidFill>
                  <a:srgbClr val="C00000"/>
                </a:solidFill>
              </a:rPr>
              <a:t>2</a:t>
            </a:r>
            <a:r>
              <a:rPr lang="az-Latn-AZ" sz="2400" b="1" dirty="0" smtClean="0">
                <a:solidFill>
                  <a:srgbClr val="C00000"/>
                </a:solidFill>
              </a:rPr>
              <a:t>                +             O</a:t>
            </a:r>
            <a:r>
              <a:rPr lang="az-Latn-AZ" sz="2400" b="1" baseline="-25000" dirty="0" smtClean="0">
                <a:solidFill>
                  <a:srgbClr val="C00000"/>
                </a:solidFill>
              </a:rPr>
              <a:t>2     </a:t>
            </a:r>
            <a:r>
              <a:rPr lang="az-Latn-AZ" sz="2400" b="1" dirty="0" smtClean="0">
                <a:solidFill>
                  <a:srgbClr val="C00000"/>
                </a:solidFill>
              </a:rPr>
              <a:t>     </a:t>
            </a:r>
            <a:r>
              <a:rPr lang="az-Latn-AZ" sz="24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→        2 H</a:t>
            </a:r>
            <a:r>
              <a:rPr lang="az-Latn-AZ" sz="2400" b="1" baseline="-250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2</a:t>
            </a:r>
            <a:r>
              <a:rPr lang="az-Latn-AZ" sz="24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O</a:t>
            </a:r>
          </a:p>
          <a:p>
            <a:r>
              <a:rPr lang="az-Latn-AZ" sz="16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2 </a:t>
            </a:r>
            <a:r>
              <a:rPr lang="ru-RU" sz="16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молекулы</a:t>
            </a:r>
            <a:r>
              <a:rPr lang="az-Latn-AZ" sz="16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1 </a:t>
            </a:r>
            <a:r>
              <a:rPr lang="ru-RU" sz="16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молекула</a:t>
            </a:r>
            <a:r>
              <a:rPr lang="az-Latn-AZ" sz="16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2 </a:t>
            </a:r>
            <a:r>
              <a:rPr lang="ru-RU" sz="16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молекулы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3143248"/>
            <a:ext cx="2651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b="1" dirty="0" smtClean="0">
                <a:solidFill>
                  <a:srgbClr val="C00000"/>
                </a:solidFill>
              </a:rPr>
              <a:t>1</a:t>
            </a:r>
            <a:r>
              <a:rPr lang="az-Latn-AZ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∙ 6,02∙ 10</a:t>
            </a:r>
            <a:r>
              <a:rPr lang="az-Latn-AZ" b="1" baseline="300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23</a:t>
            </a:r>
            <a:r>
              <a:rPr lang="az-Latn-AZ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молекул      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3143248"/>
            <a:ext cx="2247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b="1" dirty="0" smtClean="0">
                <a:solidFill>
                  <a:srgbClr val="C00000"/>
                </a:solidFill>
              </a:rPr>
              <a:t>2</a:t>
            </a:r>
            <a:r>
              <a:rPr lang="az-Latn-AZ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∙ 6,02∙ 10</a:t>
            </a:r>
            <a:r>
              <a:rPr lang="az-Latn-AZ" b="1" baseline="300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23</a:t>
            </a:r>
            <a:r>
              <a:rPr lang="az-Latn-AZ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молекул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3643314"/>
            <a:ext cx="872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b="1" dirty="0" smtClean="0">
                <a:solidFill>
                  <a:srgbClr val="C00000"/>
                </a:solidFill>
              </a:rPr>
              <a:t>2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моль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3643314"/>
            <a:ext cx="872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b="1" dirty="0" smtClean="0">
                <a:solidFill>
                  <a:srgbClr val="C00000"/>
                </a:solidFill>
              </a:rPr>
              <a:t>2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моль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496" y="3643314"/>
            <a:ext cx="875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1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моль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1142976" y="1071546"/>
            <a:ext cx="6786610" cy="5357850"/>
            <a:chOff x="571472" y="214290"/>
            <a:chExt cx="6786610" cy="535785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71472" y="1214422"/>
              <a:ext cx="1771656" cy="914400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Физические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71802" y="214290"/>
              <a:ext cx="11975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Явления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142976" y="2357430"/>
              <a:ext cx="5929354" cy="3214710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Химические реакции</a:t>
              </a:r>
            </a:p>
            <a:p>
              <a:pPr algn="ctr"/>
              <a:endParaRPr lang="ru-RU" dirty="0" smtClean="0"/>
            </a:p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Исходные вещества     Условия    Продукты реакции</a:t>
              </a:r>
            </a:p>
            <a:p>
              <a:pPr algn="ctr"/>
              <a:endParaRPr lang="ru-RU" dirty="0" smtClean="0"/>
            </a:p>
            <a:p>
              <a:pPr algn="ctr"/>
              <a:endParaRPr lang="ru-RU" dirty="0" smtClean="0"/>
            </a:p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состав, свойства        признаки               состав, свойства</a:t>
              </a:r>
            </a:p>
            <a:p>
              <a:pPr algn="ctr"/>
              <a:endParaRPr lang="ru-RU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Количество и качество атомов при реакции сохраняются.</a:t>
              </a:r>
            </a:p>
            <a:p>
              <a:pPr algn="ctr"/>
              <a:endParaRPr lang="ru-RU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5214942" y="1214422"/>
              <a:ext cx="2143140" cy="914400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Химические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1357290" y="642918"/>
              <a:ext cx="4643470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 rot="5400000">
              <a:off x="1070744" y="928670"/>
              <a:ext cx="572298" cy="794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 rot="5400000">
              <a:off x="5715802" y="927876"/>
              <a:ext cx="571504" cy="1588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 rot="5400000">
              <a:off x="5608248" y="3464322"/>
              <a:ext cx="500860" cy="1588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rot="5400000">
              <a:off x="1822034" y="3464322"/>
              <a:ext cx="500860" cy="1588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>
              <a:off x="3571868" y="3429000"/>
              <a:ext cx="1142214" cy="1588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 rot="5400000">
              <a:off x="5679289" y="2250273"/>
              <a:ext cx="214314" cy="1588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785786" y="285728"/>
            <a:ext cx="81431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Составим систему первоначальных понятий о химической реакции.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714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3" name="Picture 2" descr="http://img.espicture.ru/12/kartinki-ytsvetov--dlya-prezentaytsiyy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7554" y="357166"/>
            <a:ext cx="1929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Что знаем?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928670"/>
            <a:ext cx="75724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________ химической </a:t>
            </a:r>
            <a:r>
              <a:rPr lang="ru-RU" b="1" dirty="0" err="1">
                <a:solidFill>
                  <a:srgbClr val="002060"/>
                </a:solidFill>
                <a:latin typeface="Comic Sans MS" pitchFamily="66" charset="0"/>
              </a:rPr>
              <a:t>реакции-это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 изображение химического процесса с помощью _______, ________ и математических знаков.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000240"/>
            <a:ext cx="72866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Comic Sans MS" pitchFamily="66" charset="0"/>
              </a:rPr>
              <a:t>__________ химической реакции число атомов каждого химического элемента слева и справа от знака равенства должно быть одинаковым. </a:t>
            </a:r>
            <a:endParaRPr lang="ru-RU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3071810"/>
            <a:ext cx="72152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________ , ________ , _______ , ________ внешние признаки протекания реакции.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Химические реакции можно провести, если, начальные вещества ________ , ________, ________ .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4643446"/>
            <a:ext cx="23310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FF0000"/>
                </a:solidFill>
                <a:latin typeface="Comic Sans MS" pitchFamily="66" charset="0"/>
              </a:rPr>
              <a:t>Ключевые слова</a:t>
            </a:r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4857760"/>
            <a:ext cx="25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химическая реакция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5286388"/>
            <a:ext cx="1734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коэффициент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5715016"/>
            <a:ext cx="2800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химическое уравнение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28992" y="5786454"/>
            <a:ext cx="2002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выделение газа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6143644"/>
            <a:ext cx="2125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изменение цвета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86116" y="5357826"/>
            <a:ext cx="2250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появление осадка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00694" y="5286388"/>
            <a:ext cx="21483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соприкосновение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643570" y="5643578"/>
            <a:ext cx="1656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Comic Sans MS" pitchFamily="66" charset="0"/>
              </a:rPr>
              <a:t>измельчение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7224" y="6215082"/>
            <a:ext cx="26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химическая формула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43570" y="6072206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нагревание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AutoShape 4" descr="Happy Animated 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Happy Animated 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2" name="Picture 8" descr="Happy Animated 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edsovet.su/_ld/145/815024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1142984"/>
            <a:ext cx="2893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Примените знания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620" y="1714488"/>
            <a:ext cx="358463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... Mg + 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... MgO</a:t>
            </a:r>
          </a:p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 + ... = CO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... ... + ... = ... H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... + ... ... = CO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+ 2H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... Cu + ... = ... CuO</a:t>
            </a:r>
          </a:p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... ... + ... J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... AlJ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4714884"/>
            <a:ext cx="62061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Расставьте коэффициенты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 P + 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→ P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2) Fe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→ Fe + H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az-Latn-AZ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edsovet.su/_ld/145/815024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1142984"/>
            <a:ext cx="28029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Проверьте ответы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620" y="1714488"/>
            <a:ext cx="405431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Mg + 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MgO</a:t>
            </a:r>
          </a:p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 +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az-Latn-AZ" sz="24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CO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H</a:t>
            </a:r>
            <a:r>
              <a:rPr lang="az-Latn-AZ" sz="24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az-Latn-AZ" sz="24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az-Latn-AZ" sz="24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O</a:t>
            </a:r>
            <a:r>
              <a:rPr lang="az-Latn-AZ" sz="24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CO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+ 2H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Cu +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az-Latn-AZ" sz="24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CuO</a:t>
            </a:r>
          </a:p>
          <a:p>
            <a:pPr marL="342900" indent="-342900">
              <a:buAutoNum type="arabicPeriod"/>
            </a:pP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Al 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J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AlJ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01421" y="5000636"/>
            <a:ext cx="655564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 +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2) Fe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 + </a:t>
            </a:r>
            <a:r>
              <a:rPr lang="az-Latn-A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az-Latn-A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z-Latn-A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az-Latn-AZ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501221" cy="73456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84543"/>
                <a:gridCol w="964975"/>
                <a:gridCol w="890746"/>
                <a:gridCol w="1039203"/>
                <a:gridCol w="1039203"/>
                <a:gridCol w="816517"/>
                <a:gridCol w="890730"/>
                <a:gridCol w="791768"/>
                <a:gridCol w="797719"/>
                <a:gridCol w="785817"/>
              </a:tblGrid>
              <a:tr h="428604">
                <a:tc rowSpan="3">
                  <a:txBody>
                    <a:bodyPr/>
                    <a:lstStyle/>
                    <a:p>
                      <a:pPr algn="ctr"/>
                      <a:endParaRPr lang="az-Latn-A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az-Latn-A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az-Latn-A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Названия групп и учеников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/>
                      <a:endParaRPr lang="az-Latn-AZ" sz="200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Критерии оценивания</a:t>
                      </a:r>
                      <a:endParaRPr lang="ru-RU" sz="20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92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Составление химических уравнений</a:t>
                      </a:r>
                      <a:endParaRPr lang="az-Latn-AZ" b="1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az-Latn-AZ" b="1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az-Latn-AZ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Составляет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химические уравнения с помощью учителя</a:t>
                      </a:r>
                      <a:r>
                        <a:rPr lang="az-Latn-AZ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</a:t>
                      </a:r>
                      <a:r>
                        <a:rPr lang="az-Latn-AZ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Составляет не сложные уравнения, но при объяснении затрудняется</a:t>
                      </a:r>
                      <a:r>
                        <a:rPr lang="az-Latn-AZ" sz="1200" b="1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az-Latn-AZ" sz="1200" b="1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az-Latn-AZ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Составляет уравнения и дает им объяснения</a:t>
                      </a:r>
                      <a:r>
                        <a:rPr lang="az-Latn-AZ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Проведение опытов</a:t>
                      </a:r>
                      <a:endParaRPr lang="az-Latn-AZ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az-Latn-AZ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az-Latn-AZ" sz="1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lang="ru-RU" sz="1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Выполняет</a:t>
                      </a:r>
                      <a:r>
                        <a:rPr lang="ru-RU" sz="12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лабораторные опыты</a:t>
                      </a:r>
                      <a:r>
                        <a:rPr lang="az-Latn-AZ" sz="1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az-Latn-AZ" sz="1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Наблюдает и фиксирует результаты опытов.</a:t>
                      </a:r>
                      <a:endParaRPr lang="az-Latn-AZ" sz="12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az-Latn-AZ" sz="1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r>
                        <a:rPr lang="ru-RU" sz="1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Наблюдает, фиксирует результаты,</a:t>
                      </a:r>
                      <a:r>
                        <a:rPr lang="ru-RU" sz="12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дает им объяснения</a:t>
                      </a:r>
                      <a:r>
                        <a:rPr lang="az-Latn-AZ" sz="1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Работа в группе</a:t>
                      </a:r>
                      <a:endParaRPr lang="az-Latn-AZ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az-Latn-AZ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az-Latn-AZ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Соглашается мнениями товарищей</a:t>
                      </a:r>
                      <a:r>
                        <a:rPr lang="az-Latn-AZ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/>
                      <a:r>
                        <a:rPr lang="az-Latn-AZ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Активно</a:t>
                      </a:r>
                      <a:r>
                        <a:rPr lang="ru-RU" sz="12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участвует при обобщении и выводе результатов опыта</a:t>
                      </a:r>
                      <a:r>
                        <a:rPr lang="az-Latn-AZ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/>
                      <a:r>
                        <a:rPr lang="az-Latn-AZ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Даже дает им объяснения</a:t>
                      </a:r>
                      <a:r>
                        <a:rPr lang="az-Latn-AZ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77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низкая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средняя</a:t>
                      </a:r>
                      <a:endParaRPr lang="ru-RU" sz="12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высокая</a:t>
                      </a:r>
                      <a:endParaRPr lang="ru-RU" sz="12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низкая</a:t>
                      </a:r>
                    </a:p>
                    <a:p>
                      <a:pPr algn="ctr"/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средняя</a:t>
                      </a:r>
                    </a:p>
                    <a:p>
                      <a:pPr algn="ctr"/>
                      <a:endParaRPr lang="ru-RU" sz="12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высокая</a:t>
                      </a:r>
                    </a:p>
                    <a:p>
                      <a:pPr algn="ctr"/>
                      <a:endParaRPr lang="ru-RU" sz="12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низкая</a:t>
                      </a:r>
                    </a:p>
                    <a:p>
                      <a:pPr algn="ctr"/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средняя</a:t>
                      </a:r>
                      <a:endParaRPr lang="ru-RU" sz="12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высокая</a:t>
                      </a:r>
                    </a:p>
                    <a:p>
                      <a:pPr algn="ctr"/>
                      <a:endParaRPr lang="ru-RU" sz="12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4379">
                <a:tc>
                  <a:txBody>
                    <a:bodyPr/>
                    <a:lstStyle/>
                    <a:p>
                      <a:pPr algn="l"/>
                      <a:r>
                        <a:rPr lang="az-Latn-AZ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az-Latn-AZ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             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3.                       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az-Latn-AZ" sz="1000" dirty="0" smtClean="0"/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az-Latn-A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az-Latn-A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az-Latn-A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az-Latn-A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az-Latn-A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az-Latn-A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az-Latn-A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az-Latn-A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az-Latn-AZ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4379">
                <a:tc>
                  <a:txBody>
                    <a:bodyPr/>
                    <a:lstStyle/>
                    <a:p>
                      <a:pPr algn="l"/>
                      <a:r>
                        <a:rPr lang="az-Latn-AZ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az-Latn-AZ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4.  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5.   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4379">
                <a:tc>
                  <a:txBody>
                    <a:bodyPr/>
                    <a:lstStyle/>
                    <a:p>
                      <a:pPr algn="l"/>
                      <a:r>
                        <a:rPr lang="az-Latn-AZ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az-Latn-AZ" sz="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4379">
                <a:tc>
                  <a:txBody>
                    <a:bodyPr/>
                    <a:lstStyle/>
                    <a:p>
                      <a:pPr algn="l"/>
                      <a:r>
                        <a:rPr lang="az-Latn-AZ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b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  <a:p>
                      <a:pPr algn="l"/>
                      <a:r>
                        <a:rPr lang="az-Latn-A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ncrypted-tbn3.gstatic.com/images?q=tbn:ANd9GcSwdTFaoANCu-ButmdkVaxw09vmutARZQKxfJaU3Pnrq6VsPx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642918"/>
            <a:ext cx="4643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Comic Sans MS" pitchFamily="66" charset="0"/>
              </a:rPr>
              <a:t>Домашнее задание</a:t>
            </a:r>
            <a:r>
              <a:rPr lang="az-Latn-AZ" sz="5400" dirty="0" smtClean="0">
                <a:solidFill>
                  <a:srgbClr val="C00000"/>
                </a:solidFill>
                <a:latin typeface="Comic Sans MS" pitchFamily="66" charset="0"/>
              </a:rPr>
              <a:t>:</a:t>
            </a:r>
            <a:endParaRPr lang="ru-RU" sz="5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300037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71670" y="2357430"/>
            <a:ext cx="45720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az-Latn-AZ" sz="2800" b="1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Comic Sans MS" pitchFamily="66" charset="0"/>
              </a:rPr>
              <a:t>Опишите проведенные опыты</a:t>
            </a:r>
            <a:r>
              <a:rPr lang="az-Latn-AZ" sz="2800" b="1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70C0"/>
                </a:solidFill>
                <a:latin typeface="Comic Sans MS" pitchFamily="66" charset="0"/>
              </a:rPr>
              <a:t>Напишите о физических и химических явлениях встречающихся в домашних условиях.</a:t>
            </a:r>
            <a:endParaRPr lang="ru-RU" sz="28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az-Latn-AZ" sz="2800" b="1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ru-RU" sz="28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photoshop-psd.ucoz.ru/_tbkp/V_lesu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857232"/>
            <a:ext cx="5072098" cy="13542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z-Latn-A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Спасибо вам,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ребята, за урок</a:t>
            </a:r>
            <a:r>
              <a:rPr lang="az-Latn-AZ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g-fotki.yandex.ru/get/6515/39663434.224/0_7c677_28f32b9d_L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214554"/>
            <a:ext cx="3786214" cy="4429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irinteresno200.ucoz.ru/3/6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pic>
        <p:nvPicPr>
          <p:cNvPr id="3" name="eldar_mansurov_-_yari_mende_yari_send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3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0" name="Picture 6" descr="http://31.media.tumblr.com/63dd2c1df7507f10539b5195324e7b34/tumblr_mzdbweIDl31toamj8o1_128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ekiller\priroda01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4147" y="0"/>
            <a:ext cx="9218147" cy="6858000"/>
          </a:xfrm>
          <a:prstGeom prst="rect">
            <a:avLst/>
          </a:prstGeom>
          <a:noFill/>
        </p:spPr>
      </p:pic>
      <p:pic>
        <p:nvPicPr>
          <p:cNvPr id="1027" name="Picture 3" descr="D:\sekiller\molnia0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857232"/>
            <a:ext cx="1214446" cy="30289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01.chitalnya.ru/upload2/527/7308920030482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4.bp.blogspot.com/-ZIbq6Oy26Xc/UX8opqXBbZI/AAAAAAAAAJ8/eHpSsOFkVgA/s1600/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0" y="6215082"/>
            <a:ext cx="2500300" cy="571480"/>
          </a:xfrm>
          <a:prstGeom prst="rect">
            <a:avLst/>
          </a:prstGeom>
          <a:noFill/>
        </p:spPr>
      </p:pic>
      <p:pic>
        <p:nvPicPr>
          <p:cNvPr id="4" name="Picture 1" descr="C:\Users\acer\Documents\88578402_large_8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-214338"/>
            <a:ext cx="5072098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NG рамка для фотомонтажа в Photoshop 3551 - Государственный склад клипарта Фотошоп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852" y="1928802"/>
            <a:ext cx="53578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070C0"/>
                </a:solidFill>
                <a:latin typeface="Comic Sans MS" pitchFamily="66" charset="0"/>
              </a:rPr>
              <a:t>Как вы думаете</a:t>
            </a:r>
            <a:r>
              <a:rPr lang="ru-RU" sz="2800" b="1" i="1" dirty="0" smtClean="0">
                <a:solidFill>
                  <a:srgbClr val="0070C0"/>
                </a:solidFill>
                <a:latin typeface="Comic Sans MS" pitchFamily="66" charset="0"/>
              </a:rPr>
              <a:t>,               почему </a:t>
            </a:r>
            <a:endParaRPr lang="ru-RU" sz="28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ru-RU" sz="2800" b="1" i="1" dirty="0">
                <a:solidFill>
                  <a:srgbClr val="0070C0"/>
                </a:solidFill>
                <a:latin typeface="Comic Sans MS" pitchFamily="66" charset="0"/>
              </a:rPr>
              <a:t>после грозы в воздухе</a:t>
            </a:r>
            <a:endParaRPr lang="ru-RU" sz="28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ru-RU" sz="2800" b="1" i="1" dirty="0">
                <a:solidFill>
                  <a:srgbClr val="0070C0"/>
                </a:solidFill>
                <a:latin typeface="Comic Sans MS" pitchFamily="66" charset="0"/>
              </a:rPr>
              <a:t>чувствуется запах </a:t>
            </a:r>
            <a:r>
              <a:rPr lang="ru-RU" sz="2800" b="1" i="1" dirty="0" smtClean="0">
                <a:solidFill>
                  <a:srgbClr val="0070C0"/>
                </a:solidFill>
                <a:latin typeface="Comic Sans MS" pitchFamily="66" charset="0"/>
              </a:rPr>
              <a:t>озона?</a:t>
            </a:r>
            <a:endParaRPr lang="ru-RU" sz="28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ru-RU" sz="2800" b="1" i="1" dirty="0">
                <a:solidFill>
                  <a:srgbClr val="0070C0"/>
                </a:solidFill>
                <a:latin typeface="Comic Sans MS" pitchFamily="66" charset="0"/>
              </a:rPr>
              <a:t>Откуда это вещество?</a:t>
            </a:r>
            <a:endParaRPr lang="ru-RU" sz="2800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08" y="500042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dirty="0" smtClean="0"/>
              <a:t>Ev tapşırığı.</a:t>
            </a:r>
            <a:endParaRPr lang="ru-RU" dirty="0"/>
          </a:p>
        </p:txBody>
      </p:sp>
      <p:pic>
        <p:nvPicPr>
          <p:cNvPr id="1026" name="Picture 2" descr="http://detky13.ucoz.ru/images/raduzhny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0376" y="500042"/>
            <a:ext cx="9023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Comic Sans MS" pitchFamily="66" charset="0"/>
              </a:rPr>
              <a:t>Как происходят химические реакции</a:t>
            </a:r>
            <a:r>
              <a:rPr lang="az-Latn-AZ" sz="3600" b="1" dirty="0" smtClean="0">
                <a:solidFill>
                  <a:srgbClr val="0070C0"/>
                </a:solidFill>
                <a:latin typeface="Comic Sans MS" pitchFamily="66" charset="0"/>
              </a:rPr>
              <a:t>?</a:t>
            </a:r>
            <a:endParaRPr lang="ru-RU" sz="36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7" name="Picture 2" descr="http://lorakomarovskaya.ru/wp-content/uploads/2012/08/rookies_mistakes-300x2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500174"/>
            <a:ext cx="2857500" cy="2657476"/>
          </a:xfrm>
          <a:prstGeom prst="rect">
            <a:avLst/>
          </a:prstGeom>
          <a:noFill/>
        </p:spPr>
      </p:pic>
      <p:pic>
        <p:nvPicPr>
          <p:cNvPr id="8" name="Picture 2" descr="http://multator.ru/preview/ezsqtiompv0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46" y="1571612"/>
            <a:ext cx="2357454" cy="257176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57224" y="4857760"/>
            <a:ext cx="7850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Comic Sans MS" pitchFamily="66" charset="0"/>
              </a:rPr>
              <a:t>Как образуются новые вещества</a:t>
            </a:r>
            <a:r>
              <a:rPr lang="az-Latn-AZ" sz="3600" b="1" dirty="0" smtClean="0">
                <a:solidFill>
                  <a:srgbClr val="0070C0"/>
                </a:solidFill>
                <a:latin typeface="Comic Sans MS" pitchFamily="66" charset="0"/>
              </a:rPr>
              <a:t>?</a:t>
            </a:r>
            <a:endParaRPr lang="ru-RU" sz="36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rchel.ru/uploads/posts/2011-04/1302106663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00043"/>
            <a:ext cx="44291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az-Latn-A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  <a:endParaRPr lang="az-Latn-AZ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az-Latn-AZ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az-Latn-A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Нагревание меди в пламени спиртовки</a:t>
            </a:r>
            <a:r>
              <a:rPr lang="az-Latn-A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4572008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72198" y="136944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Latn-AZ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14876" y="428604"/>
            <a:ext cx="44291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az-Latn-AZ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  <a:endParaRPr lang="az-Latn-AZ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az-Latn-AZ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Сжигание сахара</a:t>
            </a:r>
            <a:r>
              <a:rPr lang="az-Latn-AZ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071942"/>
            <a:ext cx="44291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az-Latn-A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  <a:endParaRPr lang="az-Latn-AZ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Горение магниевой ленты</a:t>
            </a:r>
            <a:r>
              <a:rPr lang="az-Latn-A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3643314"/>
            <a:ext cx="44291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az-Latn-A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z-Latn-A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  <a:endParaRPr lang="az-Latn-AZ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опытов с получением газа и осадка</a:t>
            </a:r>
            <a:r>
              <a:rPr lang="az-Latn-A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User\Desktop\презентация\rasn.gif"/>
          <p:cNvPicPr>
            <a:picLocks noChangeAspect="1" noChangeArrowheads="1" noCrop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1857364"/>
            <a:ext cx="78581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pan-poznavajka.ru/_ph/13/9554175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5143512"/>
            <a:ext cx="857256" cy="1500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14546" y="357166"/>
            <a:ext cx="250033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Comic Sans MS" pitchFamily="66" charset="0"/>
              </a:rPr>
              <a:t>Произошла ли реакция? Если произошла,</a:t>
            </a:r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b="1" i="1" dirty="0">
                <a:solidFill>
                  <a:srgbClr val="FF0000"/>
                </a:solidFill>
                <a:latin typeface="Comic Sans MS" pitchFamily="66" charset="0"/>
              </a:rPr>
              <a:t>то какой признак этой реакции</a:t>
            </a:r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b="1" i="1" dirty="0">
                <a:solidFill>
                  <a:srgbClr val="FF0000"/>
                </a:solidFill>
                <a:latin typeface="Comic Sans MS" pitchFamily="66" charset="0"/>
              </a:rPr>
              <a:t>можно наблюдать? При каком условии</a:t>
            </a:r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b="1" i="1" dirty="0">
                <a:solidFill>
                  <a:srgbClr val="FF0000"/>
                </a:solidFill>
                <a:latin typeface="Comic Sans MS" pitchFamily="66" charset="0"/>
              </a:rPr>
              <a:t>протекает эта </a:t>
            </a:r>
            <a:r>
              <a:rPr lang="ru-RU" b="1" i="1" dirty="0" smtClean="0">
                <a:solidFill>
                  <a:srgbClr val="FF0000"/>
                </a:solidFill>
                <a:latin typeface="Comic Sans MS" pitchFamily="66" charset="0"/>
              </a:rPr>
              <a:t>реакция?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3286124"/>
            <a:ext cx="20716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Comic Sans MS" pitchFamily="66" charset="0"/>
              </a:rPr>
              <a:t>Каковы условия и признаки</a:t>
            </a:r>
            <a:endParaRPr lang="ru-RU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Comic Sans MS" pitchFamily="66" charset="0"/>
              </a:rPr>
              <a:t>наблюдаемой </a:t>
            </a:r>
            <a:r>
              <a:rPr lang="ru-RU" b="1" i="1" dirty="0" smtClean="0">
                <a:solidFill>
                  <a:srgbClr val="002060"/>
                </a:solidFill>
                <a:latin typeface="Comic Sans MS" pitchFamily="66" charset="0"/>
              </a:rPr>
              <a:t>реакции?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714356"/>
            <a:ext cx="33575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Comic Sans MS" pitchFamily="66" charset="0"/>
              </a:rPr>
              <a:t>Какие признаки этой реакции </a:t>
            </a:r>
            <a:endParaRPr lang="ru-RU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Comic Sans MS" pitchFamily="66" charset="0"/>
              </a:rPr>
              <a:t>подмечены вами?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2928934"/>
            <a:ext cx="2428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Comic Sans MS" pitchFamily="66" charset="0"/>
              </a:rPr>
              <a:t>Какие изменения вы пронаблюдали</a:t>
            </a:r>
            <a:r>
              <a:rPr lang="ru-RU" b="1" i="1" dirty="0" smtClean="0">
                <a:solidFill>
                  <a:srgbClr val="C00000"/>
                </a:solidFill>
              </a:rPr>
              <a:t>?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7171" name="Object 3">
            <a:hlinkClick r:id="rId4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3966872"/>
              </p:ext>
            </p:extLst>
          </p:nvPr>
        </p:nvGraphicFramePr>
        <p:xfrm>
          <a:off x="0" y="214290"/>
          <a:ext cx="232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Пакет" showAsIcon="1" r:id="rId5" imgW="2324520" imgH="685800" progId="Package">
                  <p:embed/>
                </p:oleObj>
              </mc:Choice>
              <mc:Fallback>
                <p:oleObj name="Пакет" showAsIcon="1" r:id="rId5" imgW="2324520" imgH="68580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14290"/>
                        <a:ext cx="2324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">
            <a:hlinkClick r:id="rId7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81488"/>
              </p:ext>
            </p:extLst>
          </p:nvPr>
        </p:nvGraphicFramePr>
        <p:xfrm>
          <a:off x="6072198" y="1714488"/>
          <a:ext cx="232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Пакет" showAsIcon="1" r:id="rId8" imgW="2324520" imgH="685800" progId="Package">
                  <p:embed/>
                </p:oleObj>
              </mc:Choice>
              <mc:Fallback>
                <p:oleObj name="Пакет" showAsIcon="1" r:id="rId8" imgW="2324520" imgH="685800" progId="Package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1714488"/>
                        <a:ext cx="2324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5">
            <a:hlinkClick r:id="rId10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777072"/>
              </p:ext>
            </p:extLst>
          </p:nvPr>
        </p:nvGraphicFramePr>
        <p:xfrm>
          <a:off x="5214942" y="3500438"/>
          <a:ext cx="232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Объект упаковщика для оболочки" showAsIcon="1" r:id="rId11" imgW="2324520" imgH="685800" progId="Package">
                  <p:embed/>
                </p:oleObj>
              </mc:Choice>
              <mc:Fallback>
                <p:oleObj name="Объект упаковщика для оболочки" showAsIcon="1" r:id="rId11" imgW="2324520" imgH="685800" progId="Package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3500438"/>
                        <a:ext cx="2324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6">
            <a:hlinkClick r:id="rId1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1198494"/>
              </p:ext>
            </p:extLst>
          </p:nvPr>
        </p:nvGraphicFramePr>
        <p:xfrm>
          <a:off x="5357818" y="4581128"/>
          <a:ext cx="232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Объект упаковщика для оболочки" showAsIcon="1" r:id="rId14" imgW="2324520" imgH="685800" progId="Package">
                  <p:embed/>
                </p:oleObj>
              </mc:Choice>
              <mc:Fallback>
                <p:oleObj name="Объект упаковщика для оболочки" showAsIcon="1" r:id="rId14" imgW="2324520" imgH="685800" progId="Package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4581128"/>
                        <a:ext cx="2324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7">
            <a:hlinkClick r:id="rId16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211028"/>
              </p:ext>
            </p:extLst>
          </p:nvPr>
        </p:nvGraphicFramePr>
        <p:xfrm>
          <a:off x="2071670" y="4500570"/>
          <a:ext cx="232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Объект упаковщика для оболочки" showAsIcon="1" r:id="rId17" imgW="2324520" imgH="685800" progId="Package">
                  <p:embed/>
                </p:oleObj>
              </mc:Choice>
              <mc:Fallback>
                <p:oleObj name="Объект упаковщика для оболочки" showAsIcon="1" r:id="rId17" imgW="2324520" imgH="685800" progId="Package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4500570"/>
                        <a:ext cx="2324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</TotalTime>
  <Words>827</Words>
  <Application>Microsoft Office PowerPoint</Application>
  <PresentationFormat>Экран (4:3)</PresentationFormat>
  <Paragraphs>182</Paragraphs>
  <Slides>25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Тема Office</vt:lpstr>
      <vt:lpstr>Объект упаковщика для оболочки</vt:lpstr>
      <vt:lpstr>Пакет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Надежда Пронская</cp:lastModifiedBy>
  <cp:revision>147</cp:revision>
  <dcterms:created xsi:type="dcterms:W3CDTF">2014-11-15T13:07:49Z</dcterms:created>
  <dcterms:modified xsi:type="dcterms:W3CDTF">2015-03-20T12:27:34Z</dcterms:modified>
</cp:coreProperties>
</file>