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8" r:id="rId3"/>
    <p:sldId id="261" r:id="rId4"/>
    <p:sldId id="263" r:id="rId5"/>
    <p:sldId id="267" r:id="rId6"/>
    <p:sldId id="270" r:id="rId7"/>
    <p:sldId id="269" r:id="rId8"/>
    <p:sldId id="271" r:id="rId9"/>
    <p:sldId id="272" r:id="rId10"/>
    <p:sldId id="273" r:id="rId11"/>
    <p:sldId id="274" r:id="rId12"/>
    <p:sldId id="275" r:id="rId13"/>
    <p:sldId id="276" r:id="rId14"/>
    <p:sldId id="277" r:id="rId15"/>
    <p:sldId id="278" r:id="rId16"/>
    <p:sldId id="279" r:id="rId17"/>
    <p:sldId id="289" r:id="rId18"/>
    <p:sldId id="290" r:id="rId19"/>
    <p:sldId id="297" r:id="rId20"/>
    <p:sldId id="295" r:id="rId21"/>
    <p:sldId id="296" r:id="rId22"/>
    <p:sldId id="292" r:id="rId23"/>
    <p:sldId id="298" r:id="rId24"/>
    <p:sldId id="299" r:id="rId25"/>
    <p:sldId id="300" r:id="rId26"/>
    <p:sldId id="301" r:id="rId27"/>
    <p:sldId id="302" r:id="rId28"/>
    <p:sldId id="293" r:id="rId29"/>
    <p:sldId id="286" r:id="rId30"/>
    <p:sldId id="294" r:id="rId31"/>
    <p:sldId id="281" r:id="rId32"/>
    <p:sldId id="283" r:id="rId33"/>
    <p:sldId id="284" r:id="rId34"/>
    <p:sldId id="266" r:id="rId35"/>
    <p:sldId id="285" r:id="rId36"/>
    <p:sldId id="287" r:id="rId37"/>
    <p:sldId id="288" r:id="rId38"/>
    <p:sldId id="280" r:id="rId39"/>
    <p:sldId id="262" r:id="rId40"/>
  </p:sldIdLst>
  <p:sldSz cx="9144000" cy="6858000" type="screen4x3"/>
  <p:notesSz cx="6797675" cy="9926638"/>
  <p:defaultTex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ABF3C3"/>
    <a:srgbClr val="0033CC"/>
    <a:srgbClr val="9999FF"/>
    <a:srgbClr val="CCCCFF"/>
    <a:srgbClr val="99CC00"/>
    <a:srgbClr val="FFCC00"/>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5" autoAdjust="0"/>
    <p:restoredTop sz="94660"/>
  </p:normalViewPr>
  <p:slideViewPr>
    <p:cSldViewPr>
      <p:cViewPr varScale="1">
        <p:scale>
          <a:sx n="66" d="100"/>
          <a:sy n="66" d="100"/>
        </p:scale>
        <p:origin x="-86" y="-33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BC2A3CE-F137-480C-B52E-332B40D434E8}" type="slidenum">
              <a:rPr lang="ru-RU"/>
              <a:pPr/>
              <a:t>‹#›</a:t>
            </a:fld>
            <a:endParaRPr lang="ru-RU"/>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3CA2A23-207C-4997-A2D8-F00AADB1F041}" type="slidenum">
              <a:rPr lang="ru-RU"/>
              <a:pPr/>
              <a:t>‹#›</a:t>
            </a:fld>
            <a:endParaRPr lang="ru-RU"/>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0588751-3E3F-411C-9F0E-14518335688A}" type="slidenum">
              <a:rPr lang="ru-RU"/>
              <a:pPr/>
              <a:t>‹#›</a:t>
            </a:fld>
            <a:endParaRPr lang="ru-RU"/>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5552782-BF0D-43B0-989B-8F2413EC4D89}" type="slidenum">
              <a:rPr lang="ru-RU"/>
              <a:pPr/>
              <a:t>‹#›</a:t>
            </a:fld>
            <a:endParaRPr lang="ru-RU"/>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3C23D67-905A-4FC4-B37E-3A933131BF6D}" type="slidenum">
              <a:rPr lang="ru-RU"/>
              <a:pPr/>
              <a:t>‹#›</a:t>
            </a:fld>
            <a:endParaRPr lang="ru-RU"/>
          </a:p>
        </p:txBody>
      </p:sp>
    </p:spTree>
  </p:cSld>
  <p:clrMapOvr>
    <a:masterClrMapping/>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110A9D7-8CC1-4D87-8D3C-5426CC0E8D72}" type="slidenum">
              <a:rPr lang="ru-RU"/>
              <a:pPr/>
              <a:t>‹#›</a:t>
            </a:fld>
            <a:endParaRPr lang="ru-RU"/>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C9448E8C-8FA9-454A-9984-AD0287CDF93E}" type="slidenum">
              <a:rPr lang="ru-RU"/>
              <a:pPr/>
              <a:t>‹#›</a:t>
            </a:fld>
            <a:endParaRPr lang="ru-RU"/>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04436C94-506A-4718-AE81-538E22CD2BA8}" type="slidenum">
              <a:rPr lang="ru-RU"/>
              <a:pPr/>
              <a:t>‹#›</a:t>
            </a:fld>
            <a:endParaRPr lang="ru-RU"/>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9E817D54-37A8-42CE-B9ED-637609E20AF9}" type="slidenum">
              <a:rPr lang="ru-RU"/>
              <a:pPr/>
              <a:t>‹#›</a:t>
            </a:fld>
            <a:endParaRPr lang="ru-RU"/>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BB8A8A8-12B8-4181-BF50-C2F716C0C4A0}" type="slidenum">
              <a:rPr lang="ru-RU"/>
              <a:pPr/>
              <a:t>‹#›</a:t>
            </a:fld>
            <a:endParaRPr lang="ru-RU"/>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ACA228F-98D0-46A7-A03F-F672E44393F3}" type="slidenum">
              <a:rPr lang="ru-RU"/>
              <a:pPr/>
              <a:t>‹#›</a:t>
            </a:fld>
            <a:endParaRPr lang="ru-RU"/>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56000B-499A-488A-B443-32440F601F38}"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4.xml"/><Relationship Id="rId7" Type="http://schemas.openxmlformats.org/officeDocument/2006/relationships/slide" Target="slide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slide" Target="slide35.xml"/><Relationship Id="rId3" Type="http://schemas.openxmlformats.org/officeDocument/2006/relationships/slide" Target="slide29.xml"/><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slide" Target="slide34.xml"/><Relationship Id="rId5" Type="http://schemas.openxmlformats.org/officeDocument/2006/relationships/slide" Target="slide2.xml"/><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15.xml"/><Relationship Id="rId7" Type="http://schemas.openxmlformats.org/officeDocument/2006/relationships/slide" Target="slide2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1.xml"/><Relationship Id="rId4" Type="http://schemas.openxmlformats.org/officeDocument/2006/relationships/slide" Target="slide1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9.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2.png"/><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8" Type="http://schemas.openxmlformats.org/officeDocument/2006/relationships/hyperlink" Target="http://pedsovet.su/" TargetMode="External"/><Relationship Id="rId3" Type="http://schemas.openxmlformats.org/officeDocument/2006/relationships/hyperlink" Target="http://www.globallab.ru/mim/mim/intro/all.2476.ru.htm" TargetMode="External"/><Relationship Id="rId7" Type="http://schemas.openxmlformats.org/officeDocument/2006/relationships/hyperlink" Target="http://project.1september.ru/"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ernam.ru/" TargetMode="External"/><Relationship Id="rId5" Type="http://schemas.openxmlformats.org/officeDocument/2006/relationships/hyperlink" Target="https://ru.wikipedia.org/" TargetMode="External"/><Relationship Id="rId4" Type="http://schemas.openxmlformats.org/officeDocument/2006/relationships/hyperlink" Target="http://dreaminginjavascript.wordpress.com/2008/07/15/javascript-numbers-can-bi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2205038"/>
            <a:ext cx="8229600" cy="1143000"/>
          </a:xfrm>
        </p:spPr>
        <p:txBody>
          <a:bodyPr/>
          <a:lstStyle/>
          <a:p>
            <a:r>
              <a:rPr lang="ru-RU" sz="6000" b="1" dirty="0" smtClean="0">
                <a:solidFill>
                  <a:srgbClr val="0033CC"/>
                </a:solidFill>
              </a:rPr>
              <a:t>Комплексные </a:t>
            </a:r>
            <a:r>
              <a:rPr lang="ru-RU" sz="6000" b="1" dirty="0">
                <a:solidFill>
                  <a:srgbClr val="0033CC"/>
                </a:solidFill>
              </a:rPr>
              <a:t/>
            </a:r>
            <a:br>
              <a:rPr lang="ru-RU" sz="6000" b="1" dirty="0">
                <a:solidFill>
                  <a:srgbClr val="0033CC"/>
                </a:solidFill>
              </a:rPr>
            </a:br>
            <a:r>
              <a:rPr lang="ru-RU" sz="6000" b="1" dirty="0" smtClean="0">
                <a:solidFill>
                  <a:srgbClr val="0033CC"/>
                </a:solidFill>
              </a:rPr>
              <a:t>числа</a:t>
            </a:r>
            <a:endParaRPr lang="ru-RU" sz="6000" b="1" dirty="0">
              <a:solidFill>
                <a:srgbClr val="0033CC"/>
              </a:solidFill>
            </a:endParaRPr>
          </a:p>
        </p:txBody>
      </p:sp>
      <p:sp>
        <p:nvSpPr>
          <p:cNvPr id="10243" name="Rectangle 3"/>
          <p:cNvSpPr>
            <a:spLocks noGrp="1" noChangeArrowheads="1"/>
          </p:cNvSpPr>
          <p:nvPr>
            <p:ph type="body" idx="1"/>
          </p:nvPr>
        </p:nvSpPr>
        <p:spPr>
          <a:xfrm>
            <a:off x="3708400" y="4941888"/>
            <a:ext cx="4032250" cy="719137"/>
          </a:xfrm>
        </p:spPr>
        <p:txBody>
          <a:bodyPr/>
          <a:lstStyle/>
          <a:p>
            <a:pPr>
              <a:buFontTx/>
              <a:buNone/>
            </a:pPr>
            <a:r>
              <a:rPr lang="ru-RU" sz="1600" b="1" dirty="0" err="1" smtClean="0">
                <a:solidFill>
                  <a:srgbClr val="0033CC"/>
                </a:solidFill>
              </a:rPr>
              <a:t>Масыгина</a:t>
            </a:r>
            <a:r>
              <a:rPr lang="ru-RU" sz="1600" b="1" dirty="0" smtClean="0">
                <a:solidFill>
                  <a:srgbClr val="0033CC"/>
                </a:solidFill>
              </a:rPr>
              <a:t> И.А., </a:t>
            </a:r>
            <a:r>
              <a:rPr lang="ru-RU" sz="1600" b="1" dirty="0" err="1" smtClean="0">
                <a:solidFill>
                  <a:srgbClr val="0033CC"/>
                </a:solidFill>
              </a:rPr>
              <a:t>Корчуганова</a:t>
            </a:r>
            <a:r>
              <a:rPr lang="ru-RU" sz="1600" b="1" dirty="0" smtClean="0">
                <a:solidFill>
                  <a:srgbClr val="0033CC"/>
                </a:solidFill>
              </a:rPr>
              <a:t> И.Б., преподаватели БПОУ ВО «ЧМК»</a:t>
            </a:r>
            <a:endParaRPr lang="ru-RU" sz="1600" b="1" dirty="0">
              <a:solidFill>
                <a:srgbClr val="0033CC"/>
              </a:solidFill>
            </a:endParaRPr>
          </a:p>
        </p:txBody>
      </p:sp>
    </p:spTree>
  </p:cSld>
  <p:clrMapOvr>
    <a:masterClrMapping/>
  </p:clrMapOvr>
  <p:transition advTm="1000">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34818" name="Picture 2"/>
          <p:cNvPicPr>
            <a:picLocks noChangeAspect="1" noChangeArrowheads="1"/>
          </p:cNvPicPr>
          <p:nvPr/>
        </p:nvPicPr>
        <p:blipFill>
          <a:blip r:embed="rId3" cstate="print"/>
          <a:srcRect/>
          <a:stretch>
            <a:fillRect/>
          </a:stretch>
        </p:blipFill>
        <p:spPr bwMode="auto">
          <a:xfrm>
            <a:off x="179512" y="332656"/>
            <a:ext cx="6624736" cy="6120680"/>
          </a:xfrm>
          <a:prstGeom prst="rect">
            <a:avLst/>
          </a:prstGeom>
          <a:noFill/>
          <a:ln w="9525" cap="flat" cmpd="sng" algn="ctr">
            <a:noFill/>
            <a:prstDash val="solid"/>
            <a:miter lim="800000"/>
            <a:headEnd/>
            <a:tailEnd/>
          </a:ln>
        </p:spPr>
      </p:pic>
      <p:sp>
        <p:nvSpPr>
          <p:cNvPr id="6" name="Управляющая кнопка: далее 5">
            <a:hlinkClick r:id="" action="ppaction://hlinkshowjump?jump=nextslide" highlightClick="1"/>
          </p:cNvPr>
          <p:cNvSpPr/>
          <p:nvPr/>
        </p:nvSpPr>
        <p:spPr bwMode="auto">
          <a:xfrm>
            <a:off x="8172400" y="162880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Управляющая кнопка: домой 6">
            <a:hlinkClick r:id="rId4" action="ppaction://hlinksldjump" highlightClick="1"/>
          </p:cNvPr>
          <p:cNvSpPr/>
          <p:nvPr/>
        </p:nvSpPr>
        <p:spPr bwMode="auto">
          <a:xfrm>
            <a:off x="8100392" y="2924944"/>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dirty="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35843" name="Picture 3"/>
          <p:cNvPicPr>
            <a:picLocks noChangeAspect="1" noChangeArrowheads="1"/>
          </p:cNvPicPr>
          <p:nvPr/>
        </p:nvPicPr>
        <p:blipFill>
          <a:blip r:embed="rId3" cstate="print"/>
          <a:srcRect/>
          <a:stretch>
            <a:fillRect/>
          </a:stretch>
        </p:blipFill>
        <p:spPr bwMode="auto">
          <a:xfrm>
            <a:off x="179512" y="260648"/>
            <a:ext cx="6768752" cy="6192688"/>
          </a:xfrm>
          <a:prstGeom prst="rect">
            <a:avLst/>
          </a:prstGeom>
          <a:noFill/>
          <a:ln w="9525" cap="flat" cmpd="sng" algn="ctr">
            <a:noFill/>
            <a:prstDash val="solid"/>
            <a:miter lim="800000"/>
            <a:headEnd/>
            <a:tailEnd/>
          </a:ln>
        </p:spPr>
      </p:pic>
      <p:sp>
        <p:nvSpPr>
          <p:cNvPr id="7" name="Управляющая кнопка: далее 6">
            <a:hlinkClick r:id="" action="ppaction://hlinkshowjump?jump=nextslide" highlightClick="1"/>
          </p:cNvPr>
          <p:cNvSpPr/>
          <p:nvPr/>
        </p:nvSpPr>
        <p:spPr bwMode="auto">
          <a:xfrm>
            <a:off x="8063880" y="1124744"/>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омой 7">
            <a:hlinkClick r:id="rId4" action="ppaction://hlinksldjump" highlightClick="1"/>
          </p:cNvPr>
          <p:cNvSpPr/>
          <p:nvPr/>
        </p:nvSpPr>
        <p:spPr bwMode="auto">
          <a:xfrm>
            <a:off x="8028384" y="299695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9" name="Управляющая кнопка: назад 8">
            <a:hlinkClick r:id="" action="ppaction://hlinkshowjump?jump=previousslide" highlightClick="1"/>
          </p:cNvPr>
          <p:cNvSpPr/>
          <p:nvPr/>
        </p:nvSpPr>
        <p:spPr bwMode="auto">
          <a:xfrm>
            <a:off x="8028384" y="1988840"/>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down)">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36866" name="Picture 2"/>
          <p:cNvPicPr>
            <a:picLocks noChangeAspect="1" noChangeArrowheads="1"/>
          </p:cNvPicPr>
          <p:nvPr/>
        </p:nvPicPr>
        <p:blipFill>
          <a:blip r:embed="rId3" cstate="print"/>
          <a:srcRect/>
          <a:stretch>
            <a:fillRect/>
          </a:stretch>
        </p:blipFill>
        <p:spPr bwMode="auto">
          <a:xfrm>
            <a:off x="179512" y="260648"/>
            <a:ext cx="6624736" cy="6336704"/>
          </a:xfrm>
          <a:prstGeom prst="rect">
            <a:avLst/>
          </a:prstGeom>
          <a:noFill/>
          <a:ln w="9525" cap="flat" cmpd="sng" algn="ctr">
            <a:noFill/>
            <a:prstDash val="solid"/>
            <a:miter lim="800000"/>
            <a:headEnd/>
            <a:tailEnd/>
          </a:ln>
        </p:spPr>
      </p:pic>
      <p:sp>
        <p:nvSpPr>
          <p:cNvPr id="7" name="Управляющая кнопка: назад 6">
            <a:hlinkClick r:id="" action="ppaction://hlinkshowjump?jump=previousslide" highlightClick="1"/>
          </p:cNvPr>
          <p:cNvSpPr/>
          <p:nvPr/>
        </p:nvSpPr>
        <p:spPr bwMode="auto">
          <a:xfrm>
            <a:off x="8172400" y="2204864"/>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алее 7">
            <a:hlinkClick r:id="" action="ppaction://hlinkshowjump?jump=nextslide" highlightClick="1"/>
          </p:cNvPr>
          <p:cNvSpPr/>
          <p:nvPr/>
        </p:nvSpPr>
        <p:spPr bwMode="auto">
          <a:xfrm>
            <a:off x="8172400" y="1124744"/>
            <a:ext cx="828600" cy="792088"/>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4" action="ppaction://hlinksldjump" highlightClick="1"/>
          </p:cNvPr>
          <p:cNvSpPr/>
          <p:nvPr/>
        </p:nvSpPr>
        <p:spPr bwMode="auto">
          <a:xfrm>
            <a:off x="8172400" y="3284984"/>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37891" name="Picture 3"/>
          <p:cNvPicPr>
            <a:picLocks noChangeAspect="1" noChangeArrowheads="1"/>
          </p:cNvPicPr>
          <p:nvPr/>
        </p:nvPicPr>
        <p:blipFill>
          <a:blip r:embed="rId3" cstate="print"/>
          <a:srcRect/>
          <a:stretch>
            <a:fillRect/>
          </a:stretch>
        </p:blipFill>
        <p:spPr bwMode="auto">
          <a:xfrm>
            <a:off x="179512" y="260648"/>
            <a:ext cx="6696744" cy="6120680"/>
          </a:xfrm>
          <a:prstGeom prst="rect">
            <a:avLst/>
          </a:prstGeom>
          <a:noFill/>
          <a:ln w="9525" cap="flat" cmpd="sng" algn="ctr">
            <a:noFill/>
            <a:prstDash val="solid"/>
            <a:miter lim="800000"/>
            <a:headEnd/>
            <a:tailEnd/>
          </a:ln>
        </p:spPr>
      </p:pic>
      <p:sp>
        <p:nvSpPr>
          <p:cNvPr id="7" name="Управляющая кнопка: назад 6">
            <a:hlinkClick r:id="" action="ppaction://hlinkshowjump?jump=previousslide" highlightClick="1"/>
          </p:cNvPr>
          <p:cNvSpPr/>
          <p:nvPr/>
        </p:nvSpPr>
        <p:spPr bwMode="auto">
          <a:xfrm>
            <a:off x="8100392" y="2060848"/>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алее 7">
            <a:hlinkClick r:id="" action="ppaction://hlinkshowjump?jump=nextslide" highlightClick="1"/>
          </p:cNvPr>
          <p:cNvSpPr/>
          <p:nvPr/>
        </p:nvSpPr>
        <p:spPr bwMode="auto">
          <a:xfrm>
            <a:off x="8100392" y="1124744"/>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4" action="ppaction://hlinksldjump" highlightClick="1"/>
          </p:cNvPr>
          <p:cNvSpPr/>
          <p:nvPr/>
        </p:nvSpPr>
        <p:spPr bwMode="auto">
          <a:xfrm>
            <a:off x="8100392" y="3068960"/>
            <a:ext cx="720080" cy="720080"/>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ipe(down)">
                                      <p:cBhvr>
                                        <p:cTn id="7"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38914" name="Picture 2"/>
          <p:cNvPicPr>
            <a:picLocks noChangeAspect="1" noChangeArrowheads="1"/>
          </p:cNvPicPr>
          <p:nvPr/>
        </p:nvPicPr>
        <p:blipFill>
          <a:blip r:embed="rId3" cstate="print"/>
          <a:srcRect/>
          <a:stretch>
            <a:fillRect/>
          </a:stretch>
        </p:blipFill>
        <p:spPr bwMode="auto">
          <a:xfrm>
            <a:off x="323528" y="332656"/>
            <a:ext cx="6696744" cy="6048672"/>
          </a:xfrm>
          <a:prstGeom prst="rect">
            <a:avLst/>
          </a:prstGeom>
          <a:noFill/>
          <a:ln w="9525" cap="flat" cmpd="sng" algn="ctr">
            <a:noFill/>
            <a:prstDash val="solid"/>
            <a:miter lim="800000"/>
            <a:headEnd/>
            <a:tailEnd/>
          </a:ln>
        </p:spPr>
      </p:pic>
      <p:sp>
        <p:nvSpPr>
          <p:cNvPr id="6" name="Управляющая кнопка: назад 5">
            <a:hlinkClick r:id="" action="ppaction://hlinkshowjump?jump=previousslide" highlightClick="1"/>
          </p:cNvPr>
          <p:cNvSpPr/>
          <p:nvPr/>
        </p:nvSpPr>
        <p:spPr bwMode="auto">
          <a:xfrm>
            <a:off x="8100392" y="1196752"/>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омой 7">
            <a:hlinkClick r:id="rId4" action="ppaction://hlinksldjump" highlightClick="1"/>
          </p:cNvPr>
          <p:cNvSpPr/>
          <p:nvPr/>
        </p:nvSpPr>
        <p:spPr bwMode="auto">
          <a:xfrm>
            <a:off x="8100392" y="227687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39938" name="Picture 2"/>
          <p:cNvPicPr>
            <a:picLocks noChangeAspect="1" noChangeArrowheads="1"/>
          </p:cNvPicPr>
          <p:nvPr/>
        </p:nvPicPr>
        <p:blipFill>
          <a:blip r:embed="rId3" cstate="print"/>
          <a:srcRect/>
          <a:stretch>
            <a:fillRect/>
          </a:stretch>
        </p:blipFill>
        <p:spPr bwMode="auto">
          <a:xfrm>
            <a:off x="179512" y="188640"/>
            <a:ext cx="6984776" cy="6264696"/>
          </a:xfrm>
          <a:prstGeom prst="rect">
            <a:avLst/>
          </a:prstGeom>
          <a:noFill/>
          <a:ln w="9525" cap="flat" cmpd="sng" algn="ctr">
            <a:noFill/>
            <a:prstDash val="solid"/>
            <a:miter lim="800000"/>
            <a:headEnd/>
            <a:tailEnd/>
          </a:ln>
        </p:spPr>
      </p:pic>
      <p:sp>
        <p:nvSpPr>
          <p:cNvPr id="6" name="Управляющая кнопка: далее 5">
            <a:hlinkClick r:id="" action="ppaction://hlinkshowjump?jump=nextslide" highlightClick="1"/>
          </p:cNvPr>
          <p:cNvSpPr/>
          <p:nvPr/>
        </p:nvSpPr>
        <p:spPr bwMode="auto">
          <a:xfrm>
            <a:off x="8172400" y="1196752"/>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Управляющая кнопка: домой 6">
            <a:hlinkClick r:id="rId4" action="ppaction://hlinksldjump" highlightClick="1"/>
          </p:cNvPr>
          <p:cNvSpPr/>
          <p:nvPr/>
        </p:nvSpPr>
        <p:spPr bwMode="auto">
          <a:xfrm>
            <a:off x="8172400" y="2276872"/>
            <a:ext cx="720080" cy="720080"/>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40962" name="Picture 2"/>
          <p:cNvPicPr>
            <a:picLocks noChangeAspect="1" noChangeArrowheads="1"/>
          </p:cNvPicPr>
          <p:nvPr/>
        </p:nvPicPr>
        <p:blipFill>
          <a:blip r:embed="rId3" cstate="print"/>
          <a:srcRect/>
          <a:stretch>
            <a:fillRect/>
          </a:stretch>
        </p:blipFill>
        <p:spPr bwMode="auto">
          <a:xfrm>
            <a:off x="179512" y="188640"/>
            <a:ext cx="6840760" cy="6192688"/>
          </a:xfrm>
          <a:prstGeom prst="rect">
            <a:avLst/>
          </a:prstGeom>
          <a:noFill/>
          <a:ln w="9525" cap="flat" cmpd="sng" algn="ctr">
            <a:noFill/>
            <a:prstDash val="solid"/>
            <a:miter lim="800000"/>
            <a:headEnd/>
            <a:tailEnd/>
          </a:ln>
        </p:spPr>
      </p:pic>
      <p:sp>
        <p:nvSpPr>
          <p:cNvPr id="7" name="Управляющая кнопка: назад 6">
            <a:hlinkClick r:id="" action="ppaction://hlinkshowjump?jump=previousslide" highlightClick="1"/>
          </p:cNvPr>
          <p:cNvSpPr/>
          <p:nvPr/>
        </p:nvSpPr>
        <p:spPr bwMode="auto">
          <a:xfrm>
            <a:off x="8172400" y="2204864"/>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алее 7">
            <a:hlinkClick r:id="" action="ppaction://hlinkshowjump?jump=nextslide" highlightClick="1"/>
          </p:cNvPr>
          <p:cNvSpPr/>
          <p:nvPr/>
        </p:nvSpPr>
        <p:spPr bwMode="auto">
          <a:xfrm>
            <a:off x="8172400" y="126876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4"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9" name="Управляющая кнопка: домой 8">
            <a:hlinkClick r:id="rId3" action="ppaction://hlinksldjump" highlightClick="1"/>
          </p:cNvPr>
          <p:cNvSpPr/>
          <p:nvPr/>
        </p:nvSpPr>
        <p:spPr bwMode="auto">
          <a:xfrm>
            <a:off x="8172400" y="213285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1026" name="Picture 2"/>
          <p:cNvPicPr>
            <a:picLocks noChangeAspect="1" noChangeArrowheads="1"/>
          </p:cNvPicPr>
          <p:nvPr/>
        </p:nvPicPr>
        <p:blipFill>
          <a:blip r:embed="rId4" cstate="print"/>
          <a:srcRect/>
          <a:stretch>
            <a:fillRect/>
          </a:stretch>
        </p:blipFill>
        <p:spPr bwMode="auto">
          <a:xfrm>
            <a:off x="251520" y="260648"/>
            <a:ext cx="6552728" cy="6120680"/>
          </a:xfrm>
          <a:prstGeom prst="rect">
            <a:avLst/>
          </a:prstGeom>
          <a:noFill/>
          <a:ln w="9525">
            <a:noFill/>
            <a:miter lim="800000"/>
            <a:headEnd/>
            <a:tailEnd/>
          </a:ln>
        </p:spPr>
      </p:pic>
      <p:sp>
        <p:nvSpPr>
          <p:cNvPr id="10" name="Управляющая кнопка: назад 9">
            <a:hlinkClick r:id="" action="ppaction://hlinkshowjump?jump=previousslide" highlightClick="1"/>
          </p:cNvPr>
          <p:cNvSpPr/>
          <p:nvPr/>
        </p:nvSpPr>
        <p:spPr bwMode="auto">
          <a:xfrm>
            <a:off x="8172400" y="1196752"/>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8" name="Управляющая кнопка: далее 7">
            <a:hlinkClick r:id="" action="ppaction://hlinkshowjump?jump=nextslide" highlightClick="1"/>
          </p:cNvPr>
          <p:cNvSpPr/>
          <p:nvPr/>
        </p:nvSpPr>
        <p:spPr bwMode="auto">
          <a:xfrm>
            <a:off x="8172400" y="126876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172400" y="213285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2050" name="Picture 2"/>
          <p:cNvPicPr>
            <a:picLocks noChangeAspect="1" noChangeArrowheads="1"/>
          </p:cNvPicPr>
          <p:nvPr/>
        </p:nvPicPr>
        <p:blipFill>
          <a:blip r:embed="rId4" cstate="print"/>
          <a:srcRect/>
          <a:stretch>
            <a:fillRect/>
          </a:stretch>
        </p:blipFill>
        <p:spPr bwMode="auto">
          <a:xfrm>
            <a:off x="251520" y="188640"/>
            <a:ext cx="6768752" cy="6120680"/>
          </a:xfrm>
          <a:prstGeom prst="rect">
            <a:avLst/>
          </a:prstGeom>
          <a:noFill/>
          <a:ln w="9525">
            <a:noFill/>
            <a:miter lim="800000"/>
            <a:headEnd/>
            <a:tailEnd/>
          </a:ln>
        </p:spPr>
      </p:pic>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7" name="Управляющая кнопка: назад 6">
            <a:hlinkClick r:id="" action="ppaction://hlinkshowjump?jump=previousslide" highlightClick="1"/>
          </p:cNvPr>
          <p:cNvSpPr/>
          <p:nvPr/>
        </p:nvSpPr>
        <p:spPr bwMode="auto">
          <a:xfrm>
            <a:off x="8172400" y="2204864"/>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алее 7">
            <a:hlinkClick r:id="" action="ppaction://hlinkshowjump?jump=nextslide" highlightClick="1"/>
          </p:cNvPr>
          <p:cNvSpPr/>
          <p:nvPr/>
        </p:nvSpPr>
        <p:spPr bwMode="auto">
          <a:xfrm>
            <a:off x="8172400" y="126876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4100" name="Picture 4"/>
          <p:cNvPicPr>
            <a:picLocks noChangeAspect="1" noChangeArrowheads="1"/>
          </p:cNvPicPr>
          <p:nvPr/>
        </p:nvPicPr>
        <p:blipFill>
          <a:blip r:embed="rId4" cstate="print"/>
          <a:srcRect/>
          <a:stretch>
            <a:fillRect/>
          </a:stretch>
        </p:blipFill>
        <p:spPr bwMode="auto">
          <a:xfrm>
            <a:off x="179512" y="332656"/>
            <a:ext cx="6768752" cy="6048672"/>
          </a:xfrm>
          <a:prstGeom prst="rect">
            <a:avLst/>
          </a:prstGeom>
          <a:noFill/>
          <a:ln w="9525">
            <a:noFill/>
            <a:miter lim="800000"/>
            <a:headEnd/>
            <a:tailEnd/>
          </a:ln>
        </p:spPr>
      </p:pic>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467544" y="188640"/>
            <a:ext cx="6263953" cy="6336703"/>
          </a:xfrm>
          <a:prstGeom prst="rect">
            <a:avLst/>
          </a:prstGeom>
          <a:solidFill>
            <a:schemeClr val="bg1"/>
          </a:solidFill>
          <a:ln w="9525" algn="ctr">
            <a:noFill/>
            <a:miter lim="800000"/>
            <a:headEnd/>
            <a:tailEnd/>
          </a:ln>
          <a:effectLst/>
        </p:spPr>
        <p:txBody>
          <a:bodyPr wrap="none" anchor="ctr"/>
          <a:lstStyle/>
          <a:p>
            <a:endParaRPr lang="ru-RU" sz="3600" b="1" dirty="0" smtClean="0">
              <a:solidFill>
                <a:schemeClr val="accent2"/>
              </a:solidFill>
            </a:endParaRPr>
          </a:p>
          <a:p>
            <a:endParaRPr lang="ru-RU" sz="3600" b="1" dirty="0">
              <a:solidFill>
                <a:schemeClr val="accent2"/>
              </a:solidFill>
            </a:endParaRPr>
          </a:p>
          <a:p>
            <a:endParaRPr lang="ru-RU" sz="3600" b="1" dirty="0" smtClean="0">
              <a:solidFill>
                <a:schemeClr val="accent2"/>
              </a:solidFill>
            </a:endParaRPr>
          </a:p>
          <a:p>
            <a:endParaRPr lang="ru-RU" sz="3600" b="1" dirty="0" smtClean="0">
              <a:solidFill>
                <a:schemeClr val="accent2"/>
              </a:solidFill>
            </a:endParaRPr>
          </a:p>
          <a:p>
            <a:r>
              <a:rPr lang="ru-RU" sz="3600" b="1" dirty="0" smtClean="0">
                <a:solidFill>
                  <a:schemeClr val="accent2"/>
                </a:solidFill>
              </a:rPr>
              <a:t>Выберите тему</a:t>
            </a:r>
          </a:p>
          <a:p>
            <a:endParaRPr lang="ru-RU" sz="3600" b="1" dirty="0" smtClean="0">
              <a:solidFill>
                <a:schemeClr val="accent2"/>
              </a:solidFill>
            </a:endParaRPr>
          </a:p>
          <a:p>
            <a:pPr marL="457200" indent="-457200">
              <a:buAutoNum type="arabicParenR"/>
            </a:pPr>
            <a:r>
              <a:rPr lang="ru-RU" sz="2000" b="1" dirty="0" smtClean="0">
                <a:solidFill>
                  <a:schemeClr val="accent2"/>
                </a:solidFill>
                <a:hlinkClick r:id="rId3" action="ppaction://hlinksldjump"/>
              </a:rPr>
              <a:t>Решение уравнение с отрицательным </a:t>
            </a:r>
          </a:p>
          <a:p>
            <a:pPr marL="457200" indent="-457200"/>
            <a:r>
              <a:rPr lang="ru-RU" sz="2000" b="1" dirty="0" smtClean="0">
                <a:solidFill>
                  <a:schemeClr val="accent2"/>
                </a:solidFill>
                <a:hlinkClick r:id="rId3" action="ppaction://hlinksldjump"/>
              </a:rPr>
              <a:t> дискриминантом</a:t>
            </a:r>
            <a:endParaRPr lang="ru-RU" sz="2000" b="1" dirty="0" smtClean="0">
              <a:solidFill>
                <a:schemeClr val="accent2"/>
              </a:solidFill>
            </a:endParaRPr>
          </a:p>
          <a:p>
            <a:pPr marL="457200" indent="-457200"/>
            <a:endParaRPr lang="ru-RU" sz="2000" b="1" dirty="0" smtClean="0">
              <a:solidFill>
                <a:schemeClr val="accent2"/>
              </a:solidFill>
            </a:endParaRPr>
          </a:p>
          <a:p>
            <a:pPr marL="457200" indent="-457200"/>
            <a:r>
              <a:rPr lang="ru-RU" sz="2000" b="1" dirty="0" smtClean="0">
                <a:solidFill>
                  <a:schemeClr val="accent2"/>
                </a:solidFill>
              </a:rPr>
              <a:t>2) </a:t>
            </a:r>
            <a:r>
              <a:rPr lang="ru-RU" sz="2000" b="1" dirty="0" smtClean="0">
                <a:solidFill>
                  <a:schemeClr val="accent2"/>
                </a:solidFill>
                <a:hlinkClick r:id="rId4" action="ppaction://hlinksldjump"/>
              </a:rPr>
              <a:t>Степени мнимой единицы</a:t>
            </a:r>
            <a:endParaRPr lang="ru-RU" sz="2000" b="1" dirty="0" smtClean="0">
              <a:solidFill>
                <a:schemeClr val="accent2"/>
              </a:solidFill>
            </a:endParaRPr>
          </a:p>
          <a:p>
            <a:pPr marL="457200" indent="-457200"/>
            <a:endParaRPr lang="ru-RU" sz="2000" b="1" dirty="0" smtClean="0">
              <a:solidFill>
                <a:schemeClr val="accent2"/>
              </a:solidFill>
            </a:endParaRPr>
          </a:p>
          <a:p>
            <a:pPr marL="457200" indent="-457200"/>
            <a:r>
              <a:rPr lang="ru-RU" sz="2000" b="1" dirty="0" smtClean="0">
                <a:solidFill>
                  <a:schemeClr val="accent2"/>
                </a:solidFill>
              </a:rPr>
              <a:t>3) </a:t>
            </a:r>
            <a:r>
              <a:rPr lang="ru-RU" sz="2000" b="1" dirty="0" smtClean="0">
                <a:solidFill>
                  <a:schemeClr val="accent2"/>
                </a:solidFill>
                <a:hlinkClick r:id="rId5" action="ppaction://hlinksldjump"/>
              </a:rPr>
              <a:t>Сложение и вычитание комплексных чисел, </a:t>
            </a:r>
          </a:p>
          <a:p>
            <a:pPr marL="457200" indent="-457200"/>
            <a:r>
              <a:rPr lang="ru-RU" sz="2000" b="1" dirty="0" smtClean="0">
                <a:solidFill>
                  <a:schemeClr val="accent2"/>
                </a:solidFill>
                <a:hlinkClick r:id="rId5" action="ppaction://hlinksldjump"/>
              </a:rPr>
              <a:t>заданных в алгебраической форме</a:t>
            </a:r>
            <a:endParaRPr lang="ru-RU" sz="2000" b="1" dirty="0" smtClean="0">
              <a:solidFill>
                <a:schemeClr val="accent2"/>
              </a:solidFill>
            </a:endParaRPr>
          </a:p>
          <a:p>
            <a:pPr marL="457200" indent="-457200"/>
            <a:endParaRPr lang="ru-RU" sz="2000" b="1" dirty="0">
              <a:solidFill>
                <a:schemeClr val="accent2"/>
              </a:solidFill>
            </a:endParaRPr>
          </a:p>
          <a:p>
            <a:pPr marL="457200" indent="-457200"/>
            <a:r>
              <a:rPr lang="ru-RU" sz="2000" b="1" dirty="0" smtClean="0">
                <a:solidFill>
                  <a:schemeClr val="accent2"/>
                </a:solidFill>
              </a:rPr>
              <a:t>4) </a:t>
            </a:r>
            <a:r>
              <a:rPr lang="ru-RU" sz="2000" b="1" dirty="0" smtClean="0">
                <a:solidFill>
                  <a:schemeClr val="accent2"/>
                </a:solidFill>
                <a:hlinkClick r:id="rId6" action="ppaction://hlinksldjump"/>
              </a:rPr>
              <a:t>Умножение комплексных чисел, </a:t>
            </a:r>
          </a:p>
          <a:p>
            <a:pPr marL="457200" indent="-457200"/>
            <a:r>
              <a:rPr lang="ru-RU" sz="2000" b="1" dirty="0" smtClean="0">
                <a:solidFill>
                  <a:schemeClr val="accent2"/>
                </a:solidFill>
                <a:hlinkClick r:id="rId6" action="ppaction://hlinksldjump"/>
              </a:rPr>
              <a:t>заданных в алгебраической форме</a:t>
            </a:r>
            <a:endParaRPr lang="ru-RU" sz="2000" b="1" dirty="0" smtClean="0">
              <a:solidFill>
                <a:schemeClr val="accent2"/>
              </a:solidFill>
            </a:endParaRPr>
          </a:p>
          <a:p>
            <a:pPr marL="457200" indent="-457200"/>
            <a:endParaRPr lang="ru-RU" sz="2000" b="1" dirty="0">
              <a:solidFill>
                <a:schemeClr val="accent2"/>
              </a:solidFill>
            </a:endParaRPr>
          </a:p>
          <a:p>
            <a:pPr marL="457200" indent="-457200"/>
            <a:r>
              <a:rPr lang="ru-RU" sz="2000" b="1" dirty="0" smtClean="0">
                <a:solidFill>
                  <a:schemeClr val="accent2"/>
                </a:solidFill>
              </a:rPr>
              <a:t>5) </a:t>
            </a:r>
            <a:r>
              <a:rPr lang="ru-RU" sz="2000" b="1" dirty="0" smtClean="0">
                <a:solidFill>
                  <a:schemeClr val="accent2"/>
                </a:solidFill>
                <a:hlinkClick r:id="rId7" action="ppaction://hlinksldjump"/>
              </a:rPr>
              <a:t>Деление комплексных чисел, </a:t>
            </a:r>
          </a:p>
          <a:p>
            <a:pPr marL="457200" indent="-457200"/>
            <a:r>
              <a:rPr lang="ru-RU" sz="2000" b="1" dirty="0" smtClean="0">
                <a:solidFill>
                  <a:schemeClr val="accent2"/>
                </a:solidFill>
                <a:hlinkClick r:id="rId7" action="ppaction://hlinksldjump"/>
              </a:rPr>
              <a:t>заданных в алгебраической форме</a:t>
            </a:r>
            <a:endParaRPr lang="ru-RU" sz="2000" b="1" dirty="0" smtClean="0">
              <a:solidFill>
                <a:schemeClr val="accent2"/>
              </a:solidFill>
            </a:endParaRPr>
          </a:p>
          <a:p>
            <a:pPr marL="457200" indent="-457200"/>
            <a:endParaRPr lang="ru-RU" sz="2000" b="1" dirty="0">
              <a:solidFill>
                <a:schemeClr val="accent2"/>
              </a:solidFill>
            </a:endParaRPr>
          </a:p>
          <a:p>
            <a:pPr marL="457200" indent="-457200"/>
            <a:r>
              <a:rPr lang="ru-RU" sz="2000" b="1" dirty="0" smtClean="0">
                <a:solidFill>
                  <a:schemeClr val="accent2"/>
                </a:solidFill>
              </a:rPr>
              <a:t>6) </a:t>
            </a:r>
            <a:r>
              <a:rPr lang="ru-RU" sz="2000" b="1" dirty="0" smtClean="0">
                <a:solidFill>
                  <a:schemeClr val="accent2"/>
                </a:solidFill>
                <a:hlinkClick r:id="rId8" action="ppaction://hlinksldjump"/>
              </a:rPr>
              <a:t>Три формы записи комплексного числа</a:t>
            </a:r>
            <a:endParaRPr lang="ru-RU" sz="2000" b="1" dirty="0" smtClean="0">
              <a:solidFill>
                <a:schemeClr val="accent2"/>
              </a:solidFill>
            </a:endParaRPr>
          </a:p>
          <a:p>
            <a:pPr marL="457200" indent="-457200"/>
            <a:endParaRPr lang="ru-RU" sz="2000" b="1" dirty="0" smtClean="0">
              <a:solidFill>
                <a:schemeClr val="accent2"/>
              </a:solidFill>
            </a:endParaRPr>
          </a:p>
          <a:p>
            <a:pPr marL="457200" indent="-457200"/>
            <a:endParaRPr lang="ru-RU" sz="2000" b="1" dirty="0" smtClean="0">
              <a:solidFill>
                <a:schemeClr val="accent2"/>
              </a:solidFill>
            </a:endParaRPr>
          </a:p>
          <a:p>
            <a:pPr marL="457200" indent="-457200"/>
            <a:endParaRPr lang="ru-RU" sz="2000" b="1" dirty="0" smtClean="0">
              <a:solidFill>
                <a:schemeClr val="accent2"/>
              </a:solidFill>
            </a:endParaRPr>
          </a:p>
          <a:p>
            <a:pPr marL="457200" indent="-457200" algn="l"/>
            <a:endParaRPr lang="ru-RU" sz="2000" b="1" dirty="0" smtClean="0">
              <a:solidFill>
                <a:schemeClr val="accent2"/>
              </a:solidFill>
            </a:endParaRPr>
          </a:p>
          <a:p>
            <a:pPr marL="457200" indent="-457200" algn="l"/>
            <a:endParaRPr lang="ru-RU" sz="2000" b="1" dirty="0" smtClean="0">
              <a:solidFill>
                <a:schemeClr val="accent2"/>
              </a:solidFill>
            </a:endParaRPr>
          </a:p>
          <a:p>
            <a:pPr marL="457200" indent="-457200" algn="l"/>
            <a:endParaRPr lang="ru-RU" sz="2000" b="1" dirty="0" smtClean="0">
              <a:solidFill>
                <a:schemeClr val="accent2"/>
              </a:solidFill>
            </a:endParaRPr>
          </a:p>
          <a:p>
            <a:pPr marL="457200" indent="-457200" algn="l">
              <a:buAutoNum type="arabicParenR"/>
            </a:pPr>
            <a:endParaRPr lang="ru-RU" sz="2000" b="1" dirty="0" smtClean="0">
              <a:solidFill>
                <a:schemeClr val="accent2"/>
              </a:solidFill>
            </a:endParaRPr>
          </a:p>
          <a:p>
            <a:pPr algn="l"/>
            <a:endParaRPr lang="ru-RU" sz="1200" b="1" dirty="0">
              <a:solidFill>
                <a:schemeClr val="accent2"/>
              </a:solidFill>
            </a:endParaRPr>
          </a:p>
        </p:txBody>
      </p:sp>
      <p:sp>
        <p:nvSpPr>
          <p:cNvPr id="3" name="Управляющая кнопка: далее 2">
            <a:hlinkClick r:id="" action="ppaction://hlinkshowjump?jump=nextslide" highlightClick="1"/>
          </p:cNvPr>
          <p:cNvSpPr/>
          <p:nvPr/>
        </p:nvSpPr>
        <p:spPr bwMode="auto">
          <a:xfrm>
            <a:off x="8063880" y="1124744"/>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Tree>
  </p:cSld>
  <p:clrMapOvr>
    <a:masterClrMapping/>
  </p:clrMapOvr>
  <p:transition advClick="0">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7" name="Управляющая кнопка: назад 6">
            <a:hlinkClick r:id="" action="ppaction://hlinkshowjump?jump=previousslide" highlightClick="1"/>
          </p:cNvPr>
          <p:cNvSpPr/>
          <p:nvPr/>
        </p:nvSpPr>
        <p:spPr bwMode="auto">
          <a:xfrm>
            <a:off x="8172400" y="2204864"/>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5122" name="Picture 2"/>
          <p:cNvPicPr>
            <a:picLocks noChangeAspect="1" noChangeArrowheads="1"/>
          </p:cNvPicPr>
          <p:nvPr/>
        </p:nvPicPr>
        <p:blipFill>
          <a:blip r:embed="rId4" cstate="print"/>
          <a:srcRect/>
          <a:stretch>
            <a:fillRect/>
          </a:stretch>
        </p:blipFill>
        <p:spPr bwMode="auto">
          <a:xfrm>
            <a:off x="323528" y="476672"/>
            <a:ext cx="6912768" cy="4824536"/>
          </a:xfrm>
          <a:prstGeom prst="rect">
            <a:avLst/>
          </a:prstGeom>
          <a:noFill/>
          <a:ln w="9525">
            <a:noFill/>
            <a:miter lim="800000"/>
            <a:headEnd/>
            <a:tailEnd/>
          </a:ln>
        </p:spPr>
      </p:pic>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8" name="Управляющая кнопка: далее 7">
            <a:hlinkClick r:id="" action="ppaction://hlinkshowjump?jump=nextslide" highlightClick="1"/>
          </p:cNvPr>
          <p:cNvSpPr/>
          <p:nvPr/>
        </p:nvSpPr>
        <p:spPr bwMode="auto">
          <a:xfrm>
            <a:off x="8172400" y="126876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8195" name="Picture 3"/>
          <p:cNvPicPr>
            <a:picLocks noChangeAspect="1" noChangeArrowheads="1"/>
          </p:cNvPicPr>
          <p:nvPr/>
        </p:nvPicPr>
        <p:blipFill>
          <a:blip r:embed="rId4" cstate="print"/>
          <a:srcRect/>
          <a:stretch>
            <a:fillRect/>
          </a:stretch>
        </p:blipFill>
        <p:spPr bwMode="auto">
          <a:xfrm>
            <a:off x="467544" y="332656"/>
            <a:ext cx="5688632" cy="6264696"/>
          </a:xfrm>
          <a:prstGeom prst="rect">
            <a:avLst/>
          </a:prstGeom>
          <a:noFill/>
          <a:ln w="9525">
            <a:noFill/>
            <a:miter lim="800000"/>
            <a:headEnd/>
            <a:tailEnd/>
          </a:ln>
        </p:spPr>
      </p:pic>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7" name="Управляющая кнопка: назад 6">
            <a:hlinkClick r:id="" action="ppaction://hlinkshowjump?jump=previousslide" highlightClick="1"/>
          </p:cNvPr>
          <p:cNvSpPr/>
          <p:nvPr/>
        </p:nvSpPr>
        <p:spPr bwMode="auto">
          <a:xfrm>
            <a:off x="8172400" y="2204864"/>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алее 7">
            <a:hlinkClick r:id="" action="ppaction://hlinkshowjump?jump=nextslide" highlightClick="1"/>
          </p:cNvPr>
          <p:cNvSpPr/>
          <p:nvPr/>
        </p:nvSpPr>
        <p:spPr bwMode="auto">
          <a:xfrm>
            <a:off x="8172400" y="126876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4101" name="Picture 5"/>
          <p:cNvPicPr>
            <a:picLocks noChangeAspect="1" noChangeArrowheads="1"/>
          </p:cNvPicPr>
          <p:nvPr/>
        </p:nvPicPr>
        <p:blipFill>
          <a:blip r:embed="rId4" cstate="print"/>
          <a:srcRect/>
          <a:stretch>
            <a:fillRect/>
          </a:stretch>
        </p:blipFill>
        <p:spPr bwMode="auto">
          <a:xfrm>
            <a:off x="179512" y="188640"/>
            <a:ext cx="7009407" cy="6200775"/>
          </a:xfrm>
          <a:prstGeom prst="rect">
            <a:avLst/>
          </a:prstGeom>
          <a:noFill/>
          <a:ln w="9525">
            <a:noFill/>
            <a:miter lim="800000"/>
            <a:headEnd/>
            <a:tailEnd/>
          </a:ln>
        </p:spPr>
      </p:pic>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down)">
                                      <p:cBhvr>
                                        <p:cTn id="7"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7" name="Управляющая кнопка: назад 6">
            <a:hlinkClick r:id="" action="ppaction://hlinkshowjump?jump=previousslide" highlightClick="1"/>
          </p:cNvPr>
          <p:cNvSpPr/>
          <p:nvPr/>
        </p:nvSpPr>
        <p:spPr bwMode="auto">
          <a:xfrm>
            <a:off x="8172400" y="2204864"/>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9219" name="Picture 3"/>
          <p:cNvPicPr>
            <a:picLocks noChangeAspect="1" noChangeArrowheads="1"/>
          </p:cNvPicPr>
          <p:nvPr/>
        </p:nvPicPr>
        <p:blipFill>
          <a:blip r:embed="rId4" cstate="print"/>
          <a:srcRect/>
          <a:stretch>
            <a:fillRect/>
          </a:stretch>
        </p:blipFill>
        <p:spPr bwMode="auto">
          <a:xfrm>
            <a:off x="251520" y="188640"/>
            <a:ext cx="6264696" cy="6408712"/>
          </a:xfrm>
          <a:prstGeom prst="rect">
            <a:avLst/>
          </a:prstGeom>
          <a:noFill/>
          <a:ln w="9525">
            <a:noFill/>
            <a:miter lim="800000"/>
            <a:headEnd/>
            <a:tailEnd/>
          </a:ln>
        </p:spPr>
      </p:pic>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8" name="Управляющая кнопка: далее 7">
            <a:hlinkClick r:id="" action="ppaction://hlinkshowjump?jump=nextslide" highlightClick="1"/>
          </p:cNvPr>
          <p:cNvSpPr/>
          <p:nvPr/>
        </p:nvSpPr>
        <p:spPr bwMode="auto">
          <a:xfrm>
            <a:off x="8172400" y="126876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10242" name="Picture 2"/>
          <p:cNvPicPr>
            <a:picLocks noChangeAspect="1" noChangeArrowheads="1"/>
          </p:cNvPicPr>
          <p:nvPr/>
        </p:nvPicPr>
        <p:blipFill>
          <a:blip r:embed="rId4" cstate="print"/>
          <a:srcRect/>
          <a:stretch>
            <a:fillRect/>
          </a:stretch>
        </p:blipFill>
        <p:spPr bwMode="auto">
          <a:xfrm>
            <a:off x="251520" y="332656"/>
            <a:ext cx="6624736" cy="4752528"/>
          </a:xfrm>
          <a:prstGeom prst="rect">
            <a:avLst/>
          </a:prstGeom>
          <a:noFill/>
          <a:ln w="9525">
            <a:noFill/>
            <a:miter lim="800000"/>
            <a:headEnd/>
            <a:tailEnd/>
          </a:ln>
        </p:spPr>
      </p:pic>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7" name="Управляющая кнопка: назад 6">
            <a:hlinkClick r:id="" action="ppaction://hlinkshowjump?jump=previousslide" highlightClick="1"/>
          </p:cNvPr>
          <p:cNvSpPr/>
          <p:nvPr/>
        </p:nvSpPr>
        <p:spPr bwMode="auto">
          <a:xfrm>
            <a:off x="8172400" y="2204864"/>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алее 7">
            <a:hlinkClick r:id="" action="ppaction://hlinkshowjump?jump=nextslide" highlightClick="1"/>
          </p:cNvPr>
          <p:cNvSpPr/>
          <p:nvPr/>
        </p:nvSpPr>
        <p:spPr bwMode="auto">
          <a:xfrm>
            <a:off x="8172400" y="126876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11269" name="Picture 5"/>
          <p:cNvPicPr>
            <a:picLocks noChangeAspect="1" noChangeArrowheads="1"/>
          </p:cNvPicPr>
          <p:nvPr/>
        </p:nvPicPr>
        <p:blipFill>
          <a:blip r:embed="rId4" cstate="print"/>
          <a:srcRect/>
          <a:stretch>
            <a:fillRect/>
          </a:stretch>
        </p:blipFill>
        <p:spPr bwMode="auto">
          <a:xfrm>
            <a:off x="323528" y="200025"/>
            <a:ext cx="6552728" cy="6469335"/>
          </a:xfrm>
          <a:prstGeom prst="rect">
            <a:avLst/>
          </a:prstGeom>
          <a:noFill/>
          <a:ln w="9525">
            <a:noFill/>
            <a:miter lim="800000"/>
            <a:headEnd/>
            <a:tailEnd/>
          </a:ln>
        </p:spPr>
      </p:pic>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wipe(down)">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7" name="Управляющая кнопка: назад 6">
            <a:hlinkClick r:id="" action="ppaction://hlinkshowjump?jump=previousslide" highlightClick="1"/>
          </p:cNvPr>
          <p:cNvSpPr/>
          <p:nvPr/>
        </p:nvSpPr>
        <p:spPr bwMode="auto">
          <a:xfrm>
            <a:off x="8172400" y="2204864"/>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алее 7">
            <a:hlinkClick r:id="" action="ppaction://hlinkshowjump?jump=nextslide" highlightClick="1"/>
          </p:cNvPr>
          <p:cNvSpPr/>
          <p:nvPr/>
        </p:nvSpPr>
        <p:spPr bwMode="auto">
          <a:xfrm>
            <a:off x="8172400" y="126876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pic>
        <p:nvPicPr>
          <p:cNvPr id="12291" name="Picture 3"/>
          <p:cNvPicPr>
            <a:picLocks noChangeAspect="1" noChangeArrowheads="1"/>
          </p:cNvPicPr>
          <p:nvPr/>
        </p:nvPicPr>
        <p:blipFill>
          <a:blip r:embed="rId4" cstate="print"/>
          <a:srcRect/>
          <a:stretch>
            <a:fillRect/>
          </a:stretch>
        </p:blipFill>
        <p:spPr bwMode="auto">
          <a:xfrm>
            <a:off x="179512" y="188640"/>
            <a:ext cx="6984776" cy="2376264"/>
          </a:xfrm>
          <a:prstGeom prst="rect">
            <a:avLst/>
          </a:prstGeom>
          <a:noFill/>
          <a:ln w="9525">
            <a:noFill/>
            <a:miter lim="800000"/>
            <a:headEnd/>
            <a:tailEnd/>
          </a:ln>
        </p:spPr>
      </p:pic>
    </p:spTree>
  </p:cSld>
  <p:clrMapOvr>
    <a:masterClrMapping/>
  </p:clrMapOvr>
  <p:transition advClick="0">
    <p:cover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sp>
        <p:nvSpPr>
          <p:cNvPr id="7" name="Управляющая кнопка: назад 6">
            <a:hlinkClick r:id="" action="ppaction://hlinkshowjump?jump=previousslide" highlightClick="1"/>
          </p:cNvPr>
          <p:cNvSpPr/>
          <p:nvPr/>
        </p:nvSpPr>
        <p:spPr bwMode="auto">
          <a:xfrm>
            <a:off x="8172400" y="2204864"/>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алее 7">
            <a:hlinkClick r:id="" action="ppaction://hlinkshowjump?jump=nextslide" highlightClick="1"/>
          </p:cNvPr>
          <p:cNvSpPr/>
          <p:nvPr/>
        </p:nvSpPr>
        <p:spPr bwMode="auto">
          <a:xfrm>
            <a:off x="8172400" y="126876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3009" name="Picture 1">
            <a:hlinkClick r:id="rId3" action="ppaction://hlinksldjump"/>
          </p:cNvPr>
          <p:cNvPicPr>
            <a:picLocks noChangeAspect="1" noChangeArrowheads="1"/>
          </p:cNvPicPr>
          <p:nvPr/>
        </p:nvPicPr>
        <p:blipFill>
          <a:blip r:embed="rId4" cstate="print"/>
          <a:srcRect/>
          <a:stretch>
            <a:fillRect/>
          </a:stretch>
        </p:blipFill>
        <p:spPr bwMode="auto">
          <a:xfrm>
            <a:off x="179512" y="1268761"/>
            <a:ext cx="2221961" cy="25922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Управляющая кнопка: далее 5">
            <a:hlinkClick r:id="" action="ppaction://hlinkshowjump?jump=nextslide" highlightClick="1"/>
          </p:cNvPr>
          <p:cNvSpPr/>
          <p:nvPr/>
        </p:nvSpPr>
        <p:spPr bwMode="auto">
          <a:xfrm>
            <a:off x="8387408" y="3284984"/>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Управляющая кнопка: домой 6">
            <a:hlinkClick r:id="rId5" action="ppaction://hlinksldjump" highlightClick="1"/>
          </p:cNvPr>
          <p:cNvSpPr/>
          <p:nvPr/>
        </p:nvSpPr>
        <p:spPr bwMode="auto">
          <a:xfrm>
            <a:off x="8172400" y="404664"/>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8" name="Заголовок 7"/>
          <p:cNvSpPr>
            <a:spLocks noGrp="1"/>
          </p:cNvSpPr>
          <p:nvPr>
            <p:ph type="title"/>
          </p:nvPr>
        </p:nvSpPr>
        <p:spPr>
          <a:xfrm>
            <a:off x="467544" y="188640"/>
            <a:ext cx="6491064" cy="922114"/>
          </a:xfrm>
        </p:spPr>
        <p:txBody>
          <a:bodyPr/>
          <a:lstStyle/>
          <a:p>
            <a:r>
              <a:rPr lang="ru-RU" b="1" dirty="0" smtClean="0">
                <a:solidFill>
                  <a:srgbClr val="0033CC"/>
                </a:solidFill>
              </a:rPr>
              <a:t>Из истории комплексных чисел</a:t>
            </a:r>
            <a:endParaRPr lang="ru-RU" b="1" dirty="0">
              <a:solidFill>
                <a:srgbClr val="0033CC"/>
              </a:solidFill>
            </a:endParaRPr>
          </a:p>
        </p:txBody>
      </p:sp>
      <p:pic>
        <p:nvPicPr>
          <p:cNvPr id="9" name="Picture 2">
            <a:hlinkClick r:id="rId3" action="ppaction://hlinksldjump"/>
          </p:cNvPr>
          <p:cNvPicPr>
            <a:picLocks noChangeAspect="1" noChangeArrowheads="1"/>
          </p:cNvPicPr>
          <p:nvPr/>
        </p:nvPicPr>
        <p:blipFill>
          <a:blip r:embed="rId6" cstate="print"/>
          <a:srcRect/>
          <a:stretch>
            <a:fillRect/>
          </a:stretch>
        </p:blipFill>
        <p:spPr bwMode="auto">
          <a:xfrm>
            <a:off x="2411760" y="1268760"/>
            <a:ext cx="2342591" cy="27363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5">
            <a:hlinkClick r:id="" action="ppaction://noaction"/>
          </p:cNvPr>
          <p:cNvPicPr>
            <a:picLocks noChangeAspect="1" noChangeArrowheads="1"/>
          </p:cNvPicPr>
          <p:nvPr/>
        </p:nvPicPr>
        <p:blipFill>
          <a:blip r:embed="rId7" cstate="print"/>
          <a:srcRect/>
          <a:stretch>
            <a:fillRect/>
          </a:stretch>
        </p:blipFill>
        <p:spPr bwMode="auto">
          <a:xfrm>
            <a:off x="4644008" y="1196752"/>
            <a:ext cx="2234676" cy="27363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4">
            <a:hlinkClick r:id="" action="ppaction://noaction"/>
          </p:cNvPr>
          <p:cNvPicPr>
            <a:picLocks noChangeAspect="1" noChangeArrowheads="1"/>
          </p:cNvPicPr>
          <p:nvPr/>
        </p:nvPicPr>
        <p:blipFill>
          <a:blip r:embed="rId8" cstate="print"/>
          <a:srcRect/>
          <a:stretch>
            <a:fillRect/>
          </a:stretch>
        </p:blipFill>
        <p:spPr bwMode="auto">
          <a:xfrm>
            <a:off x="6516216" y="1052736"/>
            <a:ext cx="2232248" cy="279075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Picture 2">
            <a:hlinkClick r:id="" action="ppaction://noaction"/>
          </p:cNvPr>
          <p:cNvPicPr>
            <a:picLocks noChangeAspect="1" noChangeArrowheads="1"/>
          </p:cNvPicPr>
          <p:nvPr/>
        </p:nvPicPr>
        <p:blipFill>
          <a:blip r:embed="rId9" cstate="print"/>
          <a:srcRect/>
          <a:stretch>
            <a:fillRect/>
          </a:stretch>
        </p:blipFill>
        <p:spPr bwMode="auto">
          <a:xfrm>
            <a:off x="0" y="3717032"/>
            <a:ext cx="2324017" cy="28817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 name="Picture 4">
            <a:hlinkClick r:id="" action="ppaction://noaction"/>
          </p:cNvPr>
          <p:cNvPicPr>
            <a:picLocks noChangeAspect="1" noChangeArrowheads="1"/>
          </p:cNvPicPr>
          <p:nvPr/>
        </p:nvPicPr>
        <p:blipFill>
          <a:blip r:embed="rId10" cstate="print"/>
          <a:srcRect/>
          <a:stretch>
            <a:fillRect/>
          </a:stretch>
        </p:blipFill>
        <p:spPr bwMode="auto">
          <a:xfrm>
            <a:off x="2123728" y="3789040"/>
            <a:ext cx="2302817" cy="28083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 name="Picture 1">
            <a:hlinkClick r:id="rId11" action="ppaction://hlinksldjump"/>
          </p:cNvPr>
          <p:cNvPicPr>
            <a:picLocks noChangeAspect="1" noChangeArrowheads="1"/>
          </p:cNvPicPr>
          <p:nvPr/>
        </p:nvPicPr>
        <p:blipFill>
          <a:blip r:embed="rId12" cstate="print"/>
          <a:srcRect/>
          <a:stretch>
            <a:fillRect/>
          </a:stretch>
        </p:blipFill>
        <p:spPr bwMode="auto">
          <a:xfrm>
            <a:off x="4427984" y="3645024"/>
            <a:ext cx="2359411" cy="30243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 name="Picture 3">
            <a:hlinkClick r:id="rId13" action="ppaction://hlinksldjump"/>
          </p:cNvPr>
          <p:cNvPicPr>
            <a:picLocks noChangeAspect="1" noChangeArrowheads="1"/>
          </p:cNvPicPr>
          <p:nvPr/>
        </p:nvPicPr>
        <p:blipFill>
          <a:blip r:embed="rId14" cstate="print"/>
          <a:srcRect/>
          <a:stretch>
            <a:fillRect/>
          </a:stretch>
        </p:blipFill>
        <p:spPr bwMode="auto">
          <a:xfrm>
            <a:off x="6660232" y="3789040"/>
            <a:ext cx="2333108" cy="29523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009"/>
                                        </p:tgtEl>
                                        <p:attrNameLst>
                                          <p:attrName>style.visibility</p:attrName>
                                        </p:attrNameLst>
                                      </p:cBhvr>
                                      <p:to>
                                        <p:strVal val="visible"/>
                                      </p:to>
                                    </p:set>
                                    <p:anim calcmode="lin" valueType="num">
                                      <p:cBhvr additive="base">
                                        <p:cTn id="7" dur="500" fill="hold"/>
                                        <p:tgtEl>
                                          <p:spTgt spid="43009"/>
                                        </p:tgtEl>
                                        <p:attrNameLst>
                                          <p:attrName>ppt_x</p:attrName>
                                        </p:attrNameLst>
                                      </p:cBhvr>
                                      <p:tavLst>
                                        <p:tav tm="0">
                                          <p:val>
                                            <p:strVal val="#ppt_x"/>
                                          </p:val>
                                        </p:tav>
                                        <p:tav tm="100000">
                                          <p:val>
                                            <p:strVal val="#ppt_x"/>
                                          </p:val>
                                        </p:tav>
                                      </p:tavLst>
                                    </p:anim>
                                    <p:anim calcmode="lin" valueType="num">
                                      <p:cBhvr additive="base">
                                        <p:cTn id="8" dur="500" fill="hold"/>
                                        <p:tgtEl>
                                          <p:spTgt spid="43009"/>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Управляющая кнопка: далее 7">
            <a:hlinkClick r:id="" action="ppaction://hlinkshowjump?jump=nextslide" highlightClick="1"/>
          </p:cNvPr>
          <p:cNvSpPr/>
          <p:nvPr/>
        </p:nvSpPr>
        <p:spPr bwMode="auto">
          <a:xfrm>
            <a:off x="8063880" y="1124744"/>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3" action="ppaction://hlinksldjump" highlightClick="1"/>
          </p:cNvPr>
          <p:cNvSpPr/>
          <p:nvPr/>
        </p:nvSpPr>
        <p:spPr bwMode="auto">
          <a:xfrm>
            <a:off x="8028384" y="299695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0" name="Заголовок 9"/>
          <p:cNvSpPr>
            <a:spLocks noGrp="1"/>
          </p:cNvSpPr>
          <p:nvPr>
            <p:ph type="title"/>
          </p:nvPr>
        </p:nvSpPr>
        <p:spPr/>
        <p:txBody>
          <a:bodyPr/>
          <a:lstStyle/>
          <a:p>
            <a:endParaRPr lang="ru-RU"/>
          </a:p>
        </p:txBody>
      </p:sp>
      <p:sp>
        <p:nvSpPr>
          <p:cNvPr id="11" name="Rectangle 2"/>
          <p:cNvSpPr txBox="1">
            <a:spLocks noChangeArrowheads="1"/>
          </p:cNvSpPr>
          <p:nvPr/>
        </p:nvSpPr>
        <p:spPr bwMode="auto">
          <a:xfrm>
            <a:off x="251521" y="188640"/>
            <a:ext cx="4248471" cy="6264696"/>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kumimoji="0" lang="ru-RU" b="0" i="0" u="none" strike="noStrike" kern="0" cap="none" spc="0" normalizeH="0" baseline="0" noProof="0" dirty="0" smtClean="0">
                <a:ln>
                  <a:noFill/>
                </a:ln>
                <a:solidFill>
                  <a:schemeClr val="tx2"/>
                </a:solidFill>
                <a:effectLst/>
                <a:uLnTx/>
                <a:uFillTx/>
                <a:latin typeface="+mj-lt"/>
                <a:ea typeface="+mj-ea"/>
                <a:cs typeface="+mj-cs"/>
              </a:rPr>
              <a:t>Согласно некоторым источникам, мнимые величины были впервые упомянуты в 1545 году в известном труде "Великое искусство, или об алгебраических правилах" итальянского математика, инженера, философа, медика и астролога </a:t>
            </a:r>
          </a:p>
          <a:p>
            <a:pPr lvl="0"/>
            <a:r>
              <a:rPr kumimoji="0" lang="ru-RU" sz="2400" b="1" i="0" u="none" strike="noStrike" kern="0" cap="none" spc="0" normalizeH="0" baseline="0" noProof="0" dirty="0" err="1" smtClean="0">
                <a:ln>
                  <a:noFill/>
                </a:ln>
                <a:solidFill>
                  <a:schemeClr val="tx2"/>
                </a:solidFill>
                <a:effectLst/>
                <a:uLnTx/>
                <a:uFillTx/>
                <a:latin typeface="+mj-lt"/>
                <a:ea typeface="+mj-ea"/>
                <a:cs typeface="+mj-cs"/>
              </a:rPr>
              <a:t>Джероламо</a:t>
            </a:r>
            <a:r>
              <a:rPr kumimoji="0" lang="ru-RU" sz="2400" b="1" i="0" u="none" strike="noStrike" kern="0" cap="none" spc="0" normalizeH="0" baseline="0" noProof="0" dirty="0" smtClean="0">
                <a:ln>
                  <a:noFill/>
                </a:ln>
                <a:solidFill>
                  <a:schemeClr val="tx2"/>
                </a:solidFill>
                <a:effectLst/>
                <a:uLnTx/>
                <a:uFillTx/>
                <a:latin typeface="+mj-lt"/>
                <a:ea typeface="+mj-ea"/>
                <a:cs typeface="+mj-cs"/>
              </a:rPr>
              <a:t> </a:t>
            </a:r>
            <a:r>
              <a:rPr kumimoji="0" lang="ru-RU" sz="2400" b="1" i="0" u="none" strike="noStrike" kern="0" cap="none" spc="0" normalizeH="0" baseline="0" noProof="0" dirty="0" err="1" smtClean="0">
                <a:ln>
                  <a:noFill/>
                </a:ln>
                <a:solidFill>
                  <a:schemeClr val="tx2"/>
                </a:solidFill>
                <a:effectLst/>
                <a:uLnTx/>
                <a:uFillTx/>
                <a:latin typeface="+mj-lt"/>
                <a:ea typeface="+mj-ea"/>
                <a:cs typeface="+mj-cs"/>
              </a:rPr>
              <a:t>Кардано</a:t>
            </a:r>
            <a:r>
              <a:rPr kumimoji="0" lang="ru-RU" sz="2400" b="1" i="0" u="none" strike="noStrike" kern="0" cap="none" spc="0" normalizeH="0" baseline="0" noProof="0" dirty="0" smtClean="0">
                <a:ln>
                  <a:noFill/>
                </a:ln>
                <a:solidFill>
                  <a:schemeClr val="tx2"/>
                </a:solidFill>
                <a:effectLst/>
                <a:uLnTx/>
                <a:uFillTx/>
                <a:latin typeface="+mj-lt"/>
                <a:ea typeface="+mj-ea"/>
                <a:cs typeface="+mj-cs"/>
              </a:rPr>
              <a:t> </a:t>
            </a:r>
            <a:r>
              <a:rPr kumimoji="0" lang="en-US" sz="2400" b="1" i="0" u="none" strike="noStrike" kern="0" cap="none" spc="0" normalizeH="0" baseline="0" noProof="0" dirty="0" smtClean="0">
                <a:ln>
                  <a:noFill/>
                </a:ln>
                <a:solidFill>
                  <a:schemeClr val="tx2"/>
                </a:solidFill>
                <a:effectLst/>
                <a:uLnTx/>
                <a:uFillTx/>
                <a:latin typeface="+mj-lt"/>
                <a:ea typeface="+mj-ea"/>
                <a:cs typeface="+mj-cs"/>
              </a:rPr>
              <a:t/>
            </a:r>
            <a:br>
              <a:rPr kumimoji="0" lang="en-US" sz="2400" b="1" i="0" u="none" strike="noStrike" kern="0" cap="none" spc="0" normalizeH="0" baseline="0" noProof="0" dirty="0" smtClean="0">
                <a:ln>
                  <a:noFill/>
                </a:ln>
                <a:solidFill>
                  <a:schemeClr val="tx2"/>
                </a:solidFill>
                <a:effectLst/>
                <a:uLnTx/>
                <a:uFillTx/>
                <a:latin typeface="+mj-lt"/>
                <a:ea typeface="+mj-ea"/>
                <a:cs typeface="+mj-cs"/>
              </a:rPr>
            </a:br>
            <a:r>
              <a:rPr kumimoji="0" lang="ru-RU" sz="2400" b="1" i="0" u="none" strike="noStrike" kern="0" cap="none" spc="0" normalizeH="0" baseline="0" noProof="0" dirty="0" smtClean="0">
                <a:ln>
                  <a:noFill/>
                </a:ln>
                <a:solidFill>
                  <a:schemeClr val="tx2"/>
                </a:solidFill>
                <a:effectLst/>
                <a:uLnTx/>
                <a:uFillTx/>
                <a:latin typeface="+mj-lt"/>
                <a:ea typeface="+mj-ea"/>
                <a:cs typeface="+mj-cs"/>
              </a:rPr>
              <a:t>(1501 - 1576)</a:t>
            </a:r>
            <a:r>
              <a:rPr kumimoji="0" lang="ru-RU" sz="2000" b="0" i="0" u="none" strike="noStrike" kern="0" cap="none" spc="0" normalizeH="0" baseline="0" noProof="0" dirty="0" smtClean="0">
                <a:ln>
                  <a:noFill/>
                </a:ln>
                <a:solidFill>
                  <a:schemeClr val="tx2"/>
                </a:solidFill>
                <a:effectLst/>
                <a:uLnTx/>
                <a:uFillTx/>
                <a:latin typeface="+mj-lt"/>
                <a:ea typeface="+mj-ea"/>
                <a:cs typeface="+mj-cs"/>
              </a:rPr>
              <a:t>.</a:t>
            </a:r>
            <a:r>
              <a:rPr kumimoji="0" lang="en-US" sz="2000" b="0" i="0" u="none" strike="noStrike" kern="0" cap="none" spc="0" normalizeH="0" baseline="0" noProof="0" dirty="0" smtClean="0">
                <a:ln>
                  <a:noFill/>
                </a:ln>
                <a:solidFill>
                  <a:schemeClr val="tx2"/>
                </a:solidFill>
                <a:effectLst/>
                <a:uLnTx/>
                <a:uFillTx/>
                <a:latin typeface="+mj-lt"/>
                <a:ea typeface="+mj-ea"/>
                <a:cs typeface="+mj-cs"/>
              </a:rPr>
              <a:t/>
            </a:r>
            <a:br>
              <a:rPr kumimoji="0" lang="en-US" sz="2000" b="0" i="0" u="none" strike="noStrike" kern="0" cap="none" spc="0" normalizeH="0" baseline="0" noProof="0" dirty="0" smtClean="0">
                <a:ln>
                  <a:noFill/>
                </a:ln>
                <a:solidFill>
                  <a:schemeClr val="tx2"/>
                </a:solidFill>
                <a:effectLst/>
                <a:uLnTx/>
                <a:uFillTx/>
                <a:latin typeface="+mj-lt"/>
                <a:ea typeface="+mj-ea"/>
                <a:cs typeface="+mj-cs"/>
              </a:rPr>
            </a:br>
            <a:r>
              <a:rPr kumimoji="0" lang="ru-RU" b="0" i="0" u="none" strike="noStrike" kern="0" cap="none" spc="0" normalizeH="0" baseline="0" noProof="0" dirty="0" err="1" smtClean="0">
                <a:ln>
                  <a:noFill/>
                </a:ln>
                <a:solidFill>
                  <a:schemeClr val="tx2"/>
                </a:solidFill>
                <a:effectLst/>
                <a:uLnTx/>
                <a:uFillTx/>
                <a:latin typeface="+mj-lt"/>
                <a:ea typeface="+mj-ea"/>
                <a:cs typeface="+mj-cs"/>
              </a:rPr>
              <a:t>Кардано</a:t>
            </a:r>
            <a:r>
              <a:rPr kumimoji="0" lang="ru-RU" b="0" i="0" u="none" strike="noStrike" kern="0" cap="none" spc="0" normalizeH="0" baseline="0" noProof="0" dirty="0" smtClean="0">
                <a:ln>
                  <a:noFill/>
                </a:ln>
                <a:solidFill>
                  <a:schemeClr val="tx2"/>
                </a:solidFill>
                <a:effectLst/>
                <a:uLnTx/>
                <a:uFillTx/>
                <a:latin typeface="+mj-lt"/>
                <a:ea typeface="+mj-ea"/>
                <a:cs typeface="+mj-cs"/>
              </a:rPr>
              <a:t> называл такие число «чисто отрицательными» считал их бесполезными и старался не употреблять, ведь с помощью этих чисел нельзя выразить какую –либо физическую величину. </a:t>
            </a:r>
            <a:r>
              <a:rPr lang="ru-RU" dirty="0" smtClean="0"/>
              <a:t>Заслуга </a:t>
            </a:r>
            <a:r>
              <a:rPr lang="ru-RU" dirty="0" err="1" smtClean="0"/>
              <a:t>Кардано</a:t>
            </a:r>
            <a:r>
              <a:rPr lang="ru-RU" dirty="0" smtClean="0"/>
              <a:t> состояла в том, что он допустил существование «несуществующего» </a:t>
            </a:r>
            <a:r>
              <a:rPr lang="ru-RU" dirty="0" smtClean="0"/>
              <a:t>числа          </a:t>
            </a:r>
            <a:r>
              <a:rPr lang="ru-RU" dirty="0" smtClean="0"/>
              <a:t> </a:t>
            </a:r>
            <a:r>
              <a:rPr lang="ru-RU" dirty="0" smtClean="0"/>
              <a:t>,</a:t>
            </a:r>
          </a:p>
          <a:p>
            <a:pPr lvl="0"/>
            <a:r>
              <a:rPr lang="ru-RU" dirty="0" smtClean="0"/>
              <a:t> </a:t>
            </a:r>
            <a:r>
              <a:rPr lang="ru-RU" dirty="0" smtClean="0"/>
              <a:t>введя правило умножения: </a:t>
            </a:r>
            <a:r>
              <a:rPr kumimoji="0" lang="en-US" sz="1900" b="0" i="0" u="none" strike="noStrike" kern="0" cap="none" spc="0" normalizeH="0" baseline="0" noProof="0" dirty="0" smtClean="0">
                <a:ln>
                  <a:noFill/>
                </a:ln>
                <a:solidFill>
                  <a:schemeClr val="tx2"/>
                </a:solidFill>
                <a:effectLst/>
                <a:uLnTx/>
                <a:uFillTx/>
                <a:latin typeface="+mj-lt"/>
                <a:ea typeface="+mj-ea"/>
                <a:cs typeface="+mj-cs"/>
              </a:rPr>
              <a:t/>
            </a:r>
            <a:br>
              <a:rPr kumimoji="0" lang="en-US" sz="1900" b="0" i="0" u="none" strike="noStrike" kern="0" cap="none" spc="0" normalizeH="0" baseline="0" noProof="0" dirty="0" smtClean="0">
                <a:ln>
                  <a:noFill/>
                </a:ln>
                <a:solidFill>
                  <a:schemeClr val="tx2"/>
                </a:solidFill>
                <a:effectLst/>
                <a:uLnTx/>
                <a:uFillTx/>
                <a:latin typeface="+mj-lt"/>
                <a:ea typeface="+mj-ea"/>
                <a:cs typeface="+mj-cs"/>
              </a:rPr>
            </a:br>
            <a:r>
              <a:rPr kumimoji="0" lang="en-US" sz="2000" b="0" i="0" u="none" strike="noStrike" kern="0" cap="none" spc="0" normalizeH="0" baseline="0" noProof="0" dirty="0" smtClean="0">
                <a:ln>
                  <a:noFill/>
                </a:ln>
                <a:solidFill>
                  <a:schemeClr val="tx2"/>
                </a:solidFill>
                <a:effectLst/>
                <a:uLnTx/>
                <a:uFillTx/>
                <a:latin typeface="+mj-lt"/>
                <a:ea typeface="+mj-ea"/>
                <a:cs typeface="+mj-cs"/>
              </a:rPr>
              <a:t/>
            </a:r>
            <a:br>
              <a:rPr kumimoji="0" lang="en-US" sz="2000" b="0" i="0" u="none" strike="noStrike" kern="0" cap="none" spc="0" normalizeH="0" baseline="0" noProof="0" dirty="0" smtClean="0">
                <a:ln>
                  <a:noFill/>
                </a:ln>
                <a:solidFill>
                  <a:schemeClr val="tx2"/>
                </a:solidFill>
                <a:effectLst/>
                <a:uLnTx/>
                <a:uFillTx/>
                <a:latin typeface="+mj-lt"/>
                <a:ea typeface="+mj-ea"/>
                <a:cs typeface="+mj-cs"/>
              </a:rPr>
            </a:br>
            <a:endParaRPr kumimoji="0" lang="ru-RU" sz="2000" b="0" i="0" u="none" strike="noStrike" kern="0" cap="none" spc="0" normalizeH="0" baseline="0" noProof="0" dirty="0">
              <a:ln>
                <a:noFill/>
              </a:ln>
              <a:solidFill>
                <a:schemeClr val="tx2"/>
              </a:solidFill>
              <a:effectLst/>
              <a:uLnTx/>
              <a:uFillTx/>
              <a:latin typeface="+mj-lt"/>
              <a:ea typeface="+mj-ea"/>
              <a:cs typeface="+mj-cs"/>
            </a:endParaRPr>
          </a:p>
        </p:txBody>
      </p:sp>
      <p:pic>
        <p:nvPicPr>
          <p:cNvPr id="12" name="Picture 1"/>
          <p:cNvPicPr>
            <a:picLocks noChangeAspect="1" noChangeArrowheads="1"/>
          </p:cNvPicPr>
          <p:nvPr/>
        </p:nvPicPr>
        <p:blipFill>
          <a:blip r:embed="rId4" cstate="print"/>
          <a:srcRect/>
          <a:stretch>
            <a:fillRect/>
          </a:stretch>
        </p:blipFill>
        <p:spPr bwMode="auto">
          <a:xfrm>
            <a:off x="4644008" y="1484784"/>
            <a:ext cx="2900893" cy="33843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Управляющая кнопка: назад 12">
            <a:hlinkClick r:id="" action="ppaction://hlinkshowjump?jump=previousslide" highlightClick="1"/>
          </p:cNvPr>
          <p:cNvSpPr/>
          <p:nvPr/>
        </p:nvSpPr>
        <p:spPr bwMode="auto">
          <a:xfrm>
            <a:off x="8028384" y="1988840"/>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pic>
        <p:nvPicPr>
          <p:cNvPr id="3074" name="Picture 2"/>
          <p:cNvPicPr>
            <a:picLocks noChangeAspect="1" noChangeArrowheads="1"/>
          </p:cNvPicPr>
          <p:nvPr/>
        </p:nvPicPr>
        <p:blipFill>
          <a:blip r:embed="rId5" cstate="print"/>
          <a:srcRect/>
          <a:stretch>
            <a:fillRect/>
          </a:stretch>
        </p:blipFill>
        <p:spPr bwMode="auto">
          <a:xfrm>
            <a:off x="3491880" y="5157192"/>
            <a:ext cx="585828" cy="36004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1403648" y="5805264"/>
            <a:ext cx="1800225" cy="352425"/>
          </a:xfrm>
          <a:prstGeom prst="rect">
            <a:avLst/>
          </a:prstGeom>
          <a:noFill/>
          <a:ln w="9525">
            <a:noFill/>
            <a:miter lim="800000"/>
            <a:headEnd/>
            <a:tailEnd/>
          </a:ln>
        </p:spPr>
      </p:pic>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51520" y="332656"/>
            <a:ext cx="7200800" cy="6192687"/>
          </a:xfrm>
          <a:prstGeom prst="rect">
            <a:avLst/>
          </a:prstGeom>
          <a:solidFill>
            <a:schemeClr val="bg1"/>
          </a:solidFill>
          <a:ln w="9525" algn="ctr">
            <a:noFill/>
            <a:miter lim="800000"/>
            <a:headEnd/>
            <a:tailEnd/>
          </a:ln>
          <a:effectLst/>
        </p:spPr>
        <p:txBody>
          <a:bodyPr wrap="none" anchor="ctr"/>
          <a:lstStyle/>
          <a:p>
            <a:endParaRPr lang="ru-RU" sz="3600" b="1" dirty="0" smtClean="0">
              <a:solidFill>
                <a:schemeClr val="accent2"/>
              </a:solidFill>
            </a:endParaRPr>
          </a:p>
          <a:p>
            <a:endParaRPr lang="ru-RU" sz="3600" b="1" dirty="0">
              <a:solidFill>
                <a:schemeClr val="accent2"/>
              </a:solidFill>
            </a:endParaRPr>
          </a:p>
          <a:p>
            <a:endParaRPr lang="ru-RU" sz="3600" b="1" dirty="0" smtClean="0">
              <a:solidFill>
                <a:schemeClr val="accent2"/>
              </a:solidFill>
            </a:endParaRPr>
          </a:p>
          <a:p>
            <a:endParaRPr lang="ru-RU" sz="3600" b="1" dirty="0">
              <a:solidFill>
                <a:schemeClr val="accent2"/>
              </a:solidFill>
            </a:endParaRPr>
          </a:p>
          <a:p>
            <a:r>
              <a:rPr lang="ru-RU" sz="3600" b="1" dirty="0" smtClean="0">
                <a:solidFill>
                  <a:schemeClr val="accent2"/>
                </a:solidFill>
              </a:rPr>
              <a:t>Выберите тему</a:t>
            </a:r>
          </a:p>
          <a:p>
            <a:pPr marL="457200" indent="-457200"/>
            <a:endParaRPr lang="ru-RU" sz="2000" b="1" dirty="0" smtClean="0">
              <a:solidFill>
                <a:schemeClr val="accent2"/>
              </a:solidFill>
            </a:endParaRPr>
          </a:p>
          <a:p>
            <a:pPr marL="457200" indent="-457200"/>
            <a:r>
              <a:rPr lang="ru-RU" sz="2000" b="1" dirty="0" smtClean="0">
                <a:solidFill>
                  <a:schemeClr val="accent2"/>
                </a:solidFill>
              </a:rPr>
              <a:t>7) </a:t>
            </a:r>
            <a:r>
              <a:rPr lang="ru-RU" sz="2000" b="1" dirty="0" smtClean="0">
                <a:solidFill>
                  <a:schemeClr val="accent2"/>
                </a:solidFill>
                <a:hlinkClick r:id="rId3" action="ppaction://hlinksldjump"/>
              </a:rPr>
              <a:t>Выполнение действий </a:t>
            </a:r>
            <a:r>
              <a:rPr lang="ru-RU" sz="2000" b="1" dirty="0" smtClean="0">
                <a:solidFill>
                  <a:schemeClr val="accent2"/>
                </a:solidFill>
                <a:hlinkClick r:id="rId3" action="ppaction://hlinksldjump"/>
              </a:rPr>
              <a:t>над </a:t>
            </a:r>
            <a:r>
              <a:rPr lang="ru-RU" sz="2000" b="1" dirty="0" smtClean="0">
                <a:solidFill>
                  <a:schemeClr val="accent2"/>
                </a:solidFill>
                <a:hlinkClick r:id="rId3" action="ppaction://hlinksldjump"/>
              </a:rPr>
              <a:t>комплексными  числами, </a:t>
            </a:r>
          </a:p>
          <a:p>
            <a:pPr marL="457200" indent="-457200"/>
            <a:r>
              <a:rPr lang="ru-RU" sz="2000" b="1" dirty="0" smtClean="0">
                <a:solidFill>
                  <a:schemeClr val="accent2"/>
                </a:solidFill>
                <a:hlinkClick r:id="rId3" action="ppaction://hlinksldjump"/>
              </a:rPr>
              <a:t>заданными в тригонометрической  форме</a:t>
            </a:r>
            <a:endParaRPr lang="ru-RU" sz="2000" b="1" dirty="0" smtClean="0">
              <a:solidFill>
                <a:schemeClr val="accent2"/>
              </a:solidFill>
            </a:endParaRPr>
          </a:p>
          <a:p>
            <a:pPr marL="457200" indent="-457200"/>
            <a:endParaRPr lang="ru-RU" sz="2000" b="1" dirty="0" smtClean="0">
              <a:solidFill>
                <a:schemeClr val="accent2"/>
              </a:solidFill>
            </a:endParaRPr>
          </a:p>
          <a:p>
            <a:pPr marL="457200" indent="-457200"/>
            <a:r>
              <a:rPr lang="ru-RU" sz="2000" b="1" dirty="0">
                <a:solidFill>
                  <a:schemeClr val="accent2"/>
                </a:solidFill>
              </a:rPr>
              <a:t>8</a:t>
            </a:r>
            <a:r>
              <a:rPr lang="ru-RU" sz="2000" b="1" dirty="0" smtClean="0">
                <a:solidFill>
                  <a:schemeClr val="accent2"/>
                </a:solidFill>
              </a:rPr>
              <a:t>) </a:t>
            </a:r>
            <a:r>
              <a:rPr lang="ru-RU" sz="2000" b="1" dirty="0" smtClean="0">
                <a:solidFill>
                  <a:schemeClr val="accent2"/>
                </a:solidFill>
                <a:hlinkClick r:id="rId4" action="ppaction://hlinksldjump"/>
              </a:rPr>
              <a:t>Выполнение действий </a:t>
            </a:r>
            <a:r>
              <a:rPr lang="ru-RU" sz="2000" b="1" dirty="0" smtClean="0">
                <a:solidFill>
                  <a:schemeClr val="accent2"/>
                </a:solidFill>
                <a:hlinkClick r:id="rId4" action="ppaction://hlinksldjump"/>
              </a:rPr>
              <a:t>над </a:t>
            </a:r>
            <a:r>
              <a:rPr lang="ru-RU" sz="2000" b="1" dirty="0" smtClean="0">
                <a:solidFill>
                  <a:schemeClr val="accent2"/>
                </a:solidFill>
                <a:hlinkClick r:id="rId4" action="ppaction://hlinksldjump"/>
              </a:rPr>
              <a:t>комплексными  числами, </a:t>
            </a:r>
          </a:p>
          <a:p>
            <a:pPr marL="457200" indent="-457200"/>
            <a:r>
              <a:rPr lang="ru-RU" sz="2000" b="1" dirty="0" smtClean="0">
                <a:solidFill>
                  <a:schemeClr val="accent2"/>
                </a:solidFill>
                <a:hlinkClick r:id="rId4" action="ppaction://hlinksldjump"/>
              </a:rPr>
              <a:t>заданными в показательной  форме</a:t>
            </a:r>
            <a:endParaRPr lang="ru-RU" sz="2000" b="1" dirty="0" smtClean="0">
              <a:solidFill>
                <a:schemeClr val="accent2"/>
              </a:solidFill>
            </a:endParaRPr>
          </a:p>
          <a:p>
            <a:pPr marL="457200" indent="-457200"/>
            <a:endParaRPr lang="ru-RU" sz="2000" b="1" dirty="0" smtClean="0">
              <a:solidFill>
                <a:schemeClr val="accent2"/>
              </a:solidFill>
            </a:endParaRPr>
          </a:p>
          <a:p>
            <a:pPr marL="457200" indent="-457200"/>
            <a:r>
              <a:rPr lang="ru-RU" sz="2000" b="1" dirty="0" smtClean="0">
                <a:solidFill>
                  <a:schemeClr val="accent2"/>
                </a:solidFill>
              </a:rPr>
              <a:t>9) </a:t>
            </a:r>
            <a:r>
              <a:rPr lang="ru-RU" sz="2000" b="1" dirty="0" smtClean="0">
                <a:solidFill>
                  <a:schemeClr val="accent2"/>
                </a:solidFill>
                <a:hlinkClick r:id="rId5" action="ppaction://hlinksldjump"/>
              </a:rPr>
              <a:t>Решение уравнений </a:t>
            </a:r>
          </a:p>
          <a:p>
            <a:pPr marL="457200" indent="-457200"/>
            <a:r>
              <a:rPr lang="ru-RU" sz="2000" b="1" dirty="0" smtClean="0">
                <a:solidFill>
                  <a:schemeClr val="accent2"/>
                </a:solidFill>
                <a:hlinkClick r:id="rId5" action="ppaction://hlinksldjump"/>
              </a:rPr>
              <a:t>на множестве комплексных чисел</a:t>
            </a:r>
            <a:endParaRPr lang="ru-RU" sz="2000" b="1" dirty="0" smtClean="0">
              <a:solidFill>
                <a:schemeClr val="accent2"/>
              </a:solidFill>
            </a:endParaRPr>
          </a:p>
          <a:p>
            <a:pPr marL="457200" indent="-457200"/>
            <a:endParaRPr lang="ru-RU" sz="2000" b="1" dirty="0">
              <a:solidFill>
                <a:schemeClr val="accent2"/>
              </a:solidFill>
            </a:endParaRPr>
          </a:p>
          <a:p>
            <a:pPr marL="457200" indent="-457200"/>
            <a:r>
              <a:rPr lang="ru-RU" sz="2000" b="1" dirty="0" smtClean="0">
                <a:solidFill>
                  <a:schemeClr val="accent2"/>
                </a:solidFill>
              </a:rPr>
              <a:t>10) </a:t>
            </a:r>
            <a:r>
              <a:rPr lang="ru-RU" sz="2000" b="1" dirty="0" smtClean="0">
                <a:solidFill>
                  <a:schemeClr val="accent2"/>
                </a:solidFill>
                <a:hlinkClick r:id="rId6" action="ppaction://hlinksldjump"/>
              </a:rPr>
              <a:t>Переход </a:t>
            </a:r>
            <a:r>
              <a:rPr lang="ru-RU" sz="2000" b="1" dirty="0" smtClean="0">
                <a:solidFill>
                  <a:schemeClr val="accent2"/>
                </a:solidFill>
                <a:hlinkClick r:id="rId6" action="ppaction://hlinksldjump"/>
              </a:rPr>
              <a:t>от </a:t>
            </a:r>
            <a:r>
              <a:rPr lang="ru-RU" sz="2000" b="1" dirty="0" smtClean="0">
                <a:solidFill>
                  <a:schemeClr val="accent2"/>
                </a:solidFill>
                <a:hlinkClick r:id="rId6" action="ppaction://hlinksldjump"/>
              </a:rPr>
              <a:t>алгебраической формы записи </a:t>
            </a:r>
          </a:p>
          <a:p>
            <a:pPr marL="457200" indent="-457200"/>
            <a:r>
              <a:rPr lang="ru-RU" sz="2000" b="1" dirty="0" smtClean="0">
                <a:solidFill>
                  <a:schemeClr val="accent2"/>
                </a:solidFill>
                <a:hlinkClick r:id="rId6" action="ppaction://hlinksldjump"/>
              </a:rPr>
              <a:t>комплексного числа </a:t>
            </a:r>
            <a:r>
              <a:rPr lang="ru-RU" sz="2000" b="1" dirty="0" smtClean="0">
                <a:solidFill>
                  <a:schemeClr val="accent2"/>
                </a:solidFill>
                <a:hlinkClick r:id="rId6" action="ppaction://hlinksldjump"/>
              </a:rPr>
              <a:t>к</a:t>
            </a:r>
          </a:p>
          <a:p>
            <a:pPr marL="457200" indent="-457200"/>
            <a:r>
              <a:rPr lang="ru-RU" sz="2000" b="1" dirty="0" smtClean="0">
                <a:solidFill>
                  <a:schemeClr val="accent2"/>
                </a:solidFill>
                <a:hlinkClick r:id="rId6" action="ppaction://hlinksldjump"/>
              </a:rPr>
              <a:t>показательной  </a:t>
            </a:r>
            <a:r>
              <a:rPr lang="ru-RU" sz="2000" b="1" dirty="0" smtClean="0">
                <a:solidFill>
                  <a:schemeClr val="accent2"/>
                </a:solidFill>
                <a:hlinkClick r:id="rId6" action="ppaction://hlinksldjump"/>
              </a:rPr>
              <a:t>и тригонометрической</a:t>
            </a:r>
            <a:endParaRPr lang="ru-RU" sz="2000" b="1" dirty="0" smtClean="0">
              <a:solidFill>
                <a:schemeClr val="accent2"/>
              </a:solidFill>
            </a:endParaRPr>
          </a:p>
          <a:p>
            <a:pPr marL="457200" indent="-457200"/>
            <a:endParaRPr lang="ru-RU" sz="2000" b="1" dirty="0">
              <a:solidFill>
                <a:schemeClr val="accent2"/>
              </a:solidFill>
            </a:endParaRPr>
          </a:p>
          <a:p>
            <a:pPr marL="457200" indent="-457200"/>
            <a:r>
              <a:rPr lang="ru-RU" sz="2000" b="1" dirty="0" smtClean="0">
                <a:solidFill>
                  <a:schemeClr val="accent2"/>
                </a:solidFill>
              </a:rPr>
              <a:t>11) </a:t>
            </a:r>
            <a:r>
              <a:rPr lang="ru-RU" sz="2000" b="1" dirty="0" smtClean="0">
                <a:solidFill>
                  <a:schemeClr val="accent2"/>
                </a:solidFill>
                <a:hlinkClick r:id="rId7" action="ppaction://hlinksldjump"/>
              </a:rPr>
              <a:t>Историческая </a:t>
            </a:r>
            <a:r>
              <a:rPr lang="ru-RU" sz="2000" b="1" dirty="0" smtClean="0">
                <a:solidFill>
                  <a:schemeClr val="accent2"/>
                </a:solidFill>
                <a:hlinkClick r:id="rId7" action="ppaction://hlinksldjump"/>
              </a:rPr>
              <a:t>справка</a:t>
            </a:r>
            <a:endParaRPr lang="ru-RU" sz="2000" b="1" dirty="0" smtClean="0">
              <a:solidFill>
                <a:schemeClr val="accent2"/>
              </a:solidFill>
            </a:endParaRPr>
          </a:p>
          <a:p>
            <a:pPr marL="457200" indent="-457200"/>
            <a:endParaRPr lang="ru-RU" sz="2000" b="1" dirty="0" smtClean="0">
              <a:solidFill>
                <a:schemeClr val="accent2"/>
              </a:solidFill>
            </a:endParaRPr>
          </a:p>
          <a:p>
            <a:pPr marL="457200" indent="-457200"/>
            <a:r>
              <a:rPr lang="ru-RU" sz="2000" b="1" dirty="0" smtClean="0">
                <a:solidFill>
                  <a:schemeClr val="accent2"/>
                </a:solidFill>
              </a:rPr>
              <a:t>12</a:t>
            </a:r>
            <a:r>
              <a:rPr lang="ru-RU" sz="2000" b="1" dirty="0" smtClean="0">
                <a:solidFill>
                  <a:schemeClr val="accent2"/>
                </a:solidFill>
                <a:hlinkClick r:id="rId8" action="ppaction://hlinksldjump"/>
              </a:rPr>
              <a:t>) Высказывания о комплексных числах</a:t>
            </a:r>
            <a:endParaRPr lang="ru-RU" sz="2000" b="1" dirty="0">
              <a:solidFill>
                <a:schemeClr val="accent2"/>
              </a:solidFill>
            </a:endParaRPr>
          </a:p>
          <a:p>
            <a:pPr marL="457200" indent="-457200"/>
            <a:endParaRPr lang="ru-RU" sz="2000" b="1" dirty="0">
              <a:solidFill>
                <a:schemeClr val="accent2"/>
              </a:solidFill>
            </a:endParaRPr>
          </a:p>
          <a:p>
            <a:pPr marL="457200" indent="-457200"/>
            <a:endParaRPr lang="ru-RU" sz="2000" b="1" dirty="0" smtClean="0">
              <a:solidFill>
                <a:schemeClr val="accent2"/>
              </a:solidFill>
            </a:endParaRPr>
          </a:p>
          <a:p>
            <a:pPr marL="457200" indent="-457200"/>
            <a:endParaRPr lang="ru-RU" sz="2000" b="1" dirty="0" smtClean="0">
              <a:solidFill>
                <a:schemeClr val="accent2"/>
              </a:solidFill>
            </a:endParaRPr>
          </a:p>
          <a:p>
            <a:pPr marL="457200" indent="-457200"/>
            <a:endParaRPr lang="ru-RU" sz="2000" b="1" dirty="0" smtClean="0">
              <a:solidFill>
                <a:schemeClr val="accent2"/>
              </a:solidFill>
            </a:endParaRPr>
          </a:p>
          <a:p>
            <a:pPr marL="457200" indent="-457200" algn="l"/>
            <a:endParaRPr lang="ru-RU" sz="2000" b="1" dirty="0" smtClean="0">
              <a:solidFill>
                <a:schemeClr val="accent2"/>
              </a:solidFill>
            </a:endParaRPr>
          </a:p>
          <a:p>
            <a:pPr marL="457200" indent="-457200" algn="l"/>
            <a:endParaRPr lang="ru-RU" sz="2000" b="1" dirty="0" smtClean="0">
              <a:solidFill>
                <a:schemeClr val="accent2"/>
              </a:solidFill>
            </a:endParaRPr>
          </a:p>
          <a:p>
            <a:pPr marL="457200" indent="-457200" algn="l"/>
            <a:endParaRPr lang="ru-RU" sz="2000" b="1" dirty="0" smtClean="0">
              <a:solidFill>
                <a:schemeClr val="accent2"/>
              </a:solidFill>
            </a:endParaRPr>
          </a:p>
          <a:p>
            <a:pPr marL="457200" indent="-457200" algn="l">
              <a:buAutoNum type="arabicParenR"/>
            </a:pPr>
            <a:endParaRPr lang="ru-RU" sz="2000" b="1" dirty="0" smtClean="0">
              <a:solidFill>
                <a:schemeClr val="accent2"/>
              </a:solidFill>
            </a:endParaRPr>
          </a:p>
          <a:p>
            <a:pPr algn="l"/>
            <a:endParaRPr lang="ru-RU" sz="1200" b="1" dirty="0">
              <a:solidFill>
                <a:schemeClr val="accent2"/>
              </a:solidFill>
            </a:endParaRPr>
          </a:p>
        </p:txBody>
      </p:sp>
      <p:sp>
        <p:nvSpPr>
          <p:cNvPr id="3" name="Управляющая кнопка: назад 2">
            <a:hlinkClick r:id="" action="ppaction://hlinkshowjump?jump=previousslide" highlightClick="1"/>
          </p:cNvPr>
          <p:cNvSpPr/>
          <p:nvPr/>
        </p:nvSpPr>
        <p:spPr bwMode="auto">
          <a:xfrm>
            <a:off x="8172400" y="2348880"/>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Tree>
  </p:cSld>
  <p:clrMapOvr>
    <a:masterClrMapping/>
  </p:clrMapOvr>
  <p:transition advClick="0">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1" y="188640"/>
            <a:ext cx="4320479" cy="6264696"/>
          </a:xfrm>
          <a:solidFill>
            <a:schemeClr val="accent1"/>
          </a:solidFill>
        </p:spPr>
        <p:txBody>
          <a:bodyPr/>
          <a:lstStyle/>
          <a:p>
            <a:r>
              <a:rPr lang="ru-RU" sz="1900" dirty="0">
                <a:solidFill>
                  <a:schemeClr val="tx2"/>
                </a:solidFill>
                <a:latin typeface="+mj-lt"/>
                <a:ea typeface="+mj-ea"/>
                <a:cs typeface="+mj-cs"/>
              </a:rPr>
              <a:t>Исторически комплексные числа впервые были введены в связи с выведением формулы вычисления корней кубического уравнения . Итальянский математик </a:t>
            </a:r>
            <a:r>
              <a:rPr lang="en-US" sz="2000" dirty="0" smtClean="0">
                <a:solidFill>
                  <a:schemeClr val="tx2"/>
                </a:solidFill>
                <a:latin typeface="+mj-lt"/>
                <a:ea typeface="+mj-ea"/>
                <a:cs typeface="+mj-cs"/>
              </a:rPr>
              <a:t/>
            </a:r>
            <a:br>
              <a:rPr lang="en-US" sz="2000" dirty="0" smtClean="0">
                <a:solidFill>
                  <a:schemeClr val="tx2"/>
                </a:solidFill>
                <a:latin typeface="+mj-lt"/>
                <a:ea typeface="+mj-ea"/>
                <a:cs typeface="+mj-cs"/>
              </a:rPr>
            </a:br>
            <a:r>
              <a:rPr lang="ru-RU" sz="2400" b="1" dirty="0" err="1" smtClean="0">
                <a:solidFill>
                  <a:schemeClr val="tx2"/>
                </a:solidFill>
                <a:latin typeface="+mj-lt"/>
                <a:ea typeface="+mj-ea"/>
                <a:cs typeface="+mj-cs"/>
              </a:rPr>
              <a:t>Никколо</a:t>
            </a:r>
            <a:r>
              <a:rPr lang="ru-RU" sz="2400" b="1" dirty="0" smtClean="0">
                <a:solidFill>
                  <a:schemeClr val="tx2"/>
                </a:solidFill>
                <a:latin typeface="+mj-lt"/>
                <a:ea typeface="+mj-ea"/>
                <a:cs typeface="+mj-cs"/>
              </a:rPr>
              <a:t> </a:t>
            </a:r>
            <a:r>
              <a:rPr lang="ru-RU" sz="2400" b="1" dirty="0">
                <a:solidFill>
                  <a:schemeClr val="tx2"/>
                </a:solidFill>
                <a:latin typeface="+mj-lt"/>
                <a:ea typeface="+mj-ea"/>
                <a:cs typeface="+mj-cs"/>
              </a:rPr>
              <a:t>Фонтана Тартальей </a:t>
            </a:r>
            <a:r>
              <a:rPr lang="en-US" sz="2400" b="1" dirty="0" smtClean="0">
                <a:solidFill>
                  <a:schemeClr val="tx2"/>
                </a:solidFill>
                <a:latin typeface="+mj-lt"/>
                <a:ea typeface="+mj-ea"/>
                <a:cs typeface="+mj-cs"/>
              </a:rPr>
              <a:t/>
            </a:r>
            <a:br>
              <a:rPr lang="en-US" sz="2400" b="1" dirty="0" smtClean="0">
                <a:solidFill>
                  <a:schemeClr val="tx2"/>
                </a:solidFill>
                <a:latin typeface="+mj-lt"/>
                <a:ea typeface="+mj-ea"/>
                <a:cs typeface="+mj-cs"/>
              </a:rPr>
            </a:br>
            <a:r>
              <a:rPr lang="ru-RU" sz="2400" b="1" dirty="0" smtClean="0">
                <a:solidFill>
                  <a:schemeClr val="tx2"/>
                </a:solidFill>
                <a:latin typeface="+mj-lt"/>
                <a:ea typeface="+mj-ea"/>
                <a:cs typeface="+mj-cs"/>
              </a:rPr>
              <a:t>(</a:t>
            </a:r>
            <a:r>
              <a:rPr lang="ru-RU" sz="2400" b="1" dirty="0">
                <a:solidFill>
                  <a:schemeClr val="tx2"/>
                </a:solidFill>
                <a:latin typeface="+mj-lt"/>
                <a:ea typeface="+mj-ea"/>
                <a:cs typeface="+mj-cs"/>
              </a:rPr>
              <a:t>1499 - 1557) </a:t>
            </a:r>
            <a:r>
              <a:rPr lang="en-US" sz="2000" dirty="0" smtClean="0">
                <a:solidFill>
                  <a:schemeClr val="tx2"/>
                </a:solidFill>
                <a:latin typeface="+mj-lt"/>
                <a:ea typeface="+mj-ea"/>
                <a:cs typeface="+mj-cs"/>
              </a:rPr>
              <a:t/>
            </a:r>
            <a:br>
              <a:rPr lang="en-US" sz="2000" dirty="0" smtClean="0">
                <a:solidFill>
                  <a:schemeClr val="tx2"/>
                </a:solidFill>
                <a:latin typeface="+mj-lt"/>
                <a:ea typeface="+mj-ea"/>
                <a:cs typeface="+mj-cs"/>
              </a:rPr>
            </a:br>
            <a:r>
              <a:rPr lang="ru-RU" sz="1900" dirty="0" smtClean="0">
                <a:solidFill>
                  <a:schemeClr val="tx2"/>
                </a:solidFill>
                <a:latin typeface="+mj-lt"/>
                <a:ea typeface="+mj-ea"/>
                <a:cs typeface="+mj-cs"/>
              </a:rPr>
              <a:t>в </a:t>
            </a:r>
            <a:r>
              <a:rPr lang="ru-RU" sz="1900" dirty="0">
                <a:solidFill>
                  <a:schemeClr val="tx2"/>
                </a:solidFill>
                <a:latin typeface="+mj-lt"/>
                <a:ea typeface="+mj-ea"/>
                <a:cs typeface="+mj-cs"/>
              </a:rPr>
              <a:t>первой половине 16 века получил выражение для корня такого уравнения через некоторые параметры, для нахождения которых составляется система. Но было выяснено, что такая система не для всех кубических уравнений имела решение в действительных числах. </a:t>
            </a:r>
            <a:r>
              <a:rPr lang="ru-RU" sz="1900" dirty="0" smtClean="0">
                <a:solidFill>
                  <a:schemeClr val="tx2"/>
                </a:solidFill>
                <a:latin typeface="+mj-lt"/>
                <a:ea typeface="+mj-ea"/>
                <a:cs typeface="+mj-cs"/>
              </a:rPr>
              <a:t>При решении уравнений возникал вопрос об извлечении квадратного корня из отрицательного числа</a:t>
            </a:r>
            <a:endParaRPr lang="ru-RU" sz="1900" dirty="0"/>
          </a:p>
        </p:txBody>
      </p:sp>
      <p:pic>
        <p:nvPicPr>
          <p:cNvPr id="47106" name="Picture 2"/>
          <p:cNvPicPr>
            <a:picLocks noChangeAspect="1" noChangeArrowheads="1"/>
          </p:cNvPicPr>
          <p:nvPr/>
        </p:nvPicPr>
        <p:blipFill>
          <a:blip r:embed="rId3" cstate="print"/>
          <a:srcRect/>
          <a:stretch>
            <a:fillRect/>
          </a:stretch>
        </p:blipFill>
        <p:spPr bwMode="auto">
          <a:xfrm>
            <a:off x="4644007" y="1340768"/>
            <a:ext cx="2897415" cy="33843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Управляющая кнопка: назад 6">
            <a:hlinkClick r:id="" action="ppaction://hlinkshowjump?jump=previousslide" highlightClick="1"/>
          </p:cNvPr>
          <p:cNvSpPr/>
          <p:nvPr/>
        </p:nvSpPr>
        <p:spPr bwMode="auto">
          <a:xfrm>
            <a:off x="8028384" y="1988840"/>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алее 7">
            <a:hlinkClick r:id="" action="ppaction://hlinkshowjump?jump=nextslide" highlightClick="1"/>
          </p:cNvPr>
          <p:cNvSpPr/>
          <p:nvPr/>
        </p:nvSpPr>
        <p:spPr bwMode="auto">
          <a:xfrm>
            <a:off x="8063880" y="1124744"/>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4" action="ppaction://hlinksldjump" highlightClick="1"/>
          </p:cNvPr>
          <p:cNvSpPr/>
          <p:nvPr/>
        </p:nvSpPr>
        <p:spPr bwMode="auto">
          <a:xfrm>
            <a:off x="8028384" y="299695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1" y="0"/>
            <a:ext cx="4896543" cy="6669360"/>
          </a:xfrm>
          <a:solidFill>
            <a:schemeClr val="accent1"/>
          </a:solidFill>
        </p:spPr>
        <p:txBody>
          <a:bodyPr/>
          <a:lstStyle/>
          <a:p>
            <a:r>
              <a:rPr lang="ru-RU" sz="2000" dirty="0">
                <a:solidFill>
                  <a:schemeClr val="tx2"/>
                </a:solidFill>
                <a:latin typeface="+mj-lt"/>
                <a:ea typeface="+mj-ea"/>
                <a:cs typeface="+mj-cs"/>
              </a:rPr>
              <a:t/>
            </a:r>
            <a:br>
              <a:rPr lang="ru-RU" sz="2000" dirty="0">
                <a:solidFill>
                  <a:schemeClr val="tx2"/>
                </a:solidFill>
                <a:latin typeface="+mj-lt"/>
                <a:ea typeface="+mj-ea"/>
                <a:cs typeface="+mj-cs"/>
              </a:rPr>
            </a:br>
            <a:r>
              <a:rPr lang="ru-RU" sz="2000" dirty="0" smtClean="0"/>
              <a:t>В</a:t>
            </a:r>
            <a:r>
              <a:rPr lang="ru-RU" sz="2000" dirty="0" smtClean="0">
                <a:solidFill>
                  <a:schemeClr val="tx2"/>
                </a:solidFill>
                <a:latin typeface="+mj-lt"/>
                <a:ea typeface="+mj-ea"/>
                <a:cs typeface="+mj-cs"/>
              </a:rPr>
              <a:t> 1572 году</a:t>
            </a:r>
            <a:br>
              <a:rPr lang="ru-RU" sz="2000" dirty="0" smtClean="0">
                <a:solidFill>
                  <a:schemeClr val="tx2"/>
                </a:solidFill>
                <a:latin typeface="+mj-lt"/>
                <a:ea typeface="+mj-ea"/>
                <a:cs typeface="+mj-cs"/>
              </a:rPr>
            </a:br>
            <a:r>
              <a:rPr lang="ru-RU" sz="2000" dirty="0" smtClean="0">
                <a:solidFill>
                  <a:schemeClr val="tx2"/>
                </a:solidFill>
                <a:latin typeface="+mj-lt"/>
                <a:ea typeface="+mj-ea"/>
                <a:cs typeface="+mj-cs"/>
              </a:rPr>
              <a:t> </a:t>
            </a:r>
            <a:r>
              <a:rPr lang="ru-RU" sz="2400" b="1" dirty="0" smtClean="0">
                <a:solidFill>
                  <a:schemeClr val="tx2"/>
                </a:solidFill>
                <a:latin typeface="+mj-lt"/>
                <a:ea typeface="+mj-ea"/>
                <a:cs typeface="+mj-cs"/>
              </a:rPr>
              <a:t>Рафаэль Бомбелли </a:t>
            </a:r>
            <a:r>
              <a:rPr lang="en-US" sz="2400" b="1" dirty="0" smtClean="0">
                <a:solidFill>
                  <a:schemeClr val="tx2"/>
                </a:solidFill>
                <a:latin typeface="+mj-lt"/>
                <a:ea typeface="+mj-ea"/>
                <a:cs typeface="+mj-cs"/>
              </a:rPr>
              <a:t/>
            </a:r>
            <a:br>
              <a:rPr lang="en-US" sz="2400" b="1" dirty="0" smtClean="0">
                <a:solidFill>
                  <a:schemeClr val="tx2"/>
                </a:solidFill>
                <a:latin typeface="+mj-lt"/>
                <a:ea typeface="+mj-ea"/>
                <a:cs typeface="+mj-cs"/>
              </a:rPr>
            </a:br>
            <a:r>
              <a:rPr lang="ru-RU" sz="2400" b="1" dirty="0" smtClean="0">
                <a:solidFill>
                  <a:schemeClr val="tx2"/>
                </a:solidFill>
                <a:latin typeface="+mj-lt"/>
                <a:ea typeface="+mj-ea"/>
                <a:cs typeface="+mj-cs"/>
              </a:rPr>
              <a:t>(1526 - 1572),</a:t>
            </a:r>
            <a:br>
              <a:rPr lang="ru-RU" sz="2400" b="1" dirty="0" smtClean="0">
                <a:solidFill>
                  <a:schemeClr val="tx2"/>
                </a:solidFill>
                <a:latin typeface="+mj-lt"/>
                <a:ea typeface="+mj-ea"/>
                <a:cs typeface="+mj-cs"/>
              </a:rPr>
            </a:br>
            <a:r>
              <a:rPr lang="ru-RU" sz="2400" b="1" dirty="0" smtClean="0">
                <a:solidFill>
                  <a:schemeClr val="tx2"/>
                </a:solidFill>
                <a:latin typeface="+mj-lt"/>
                <a:ea typeface="+mj-ea"/>
                <a:cs typeface="+mj-cs"/>
              </a:rPr>
              <a:t> </a:t>
            </a:r>
            <a:r>
              <a:rPr lang="ru-RU" sz="2000" dirty="0" smtClean="0">
                <a:solidFill>
                  <a:schemeClr val="tx2"/>
                </a:solidFill>
                <a:latin typeface="+mj-lt"/>
                <a:ea typeface="+mj-ea"/>
                <a:cs typeface="+mj-cs"/>
              </a:rPr>
              <a:t>оценил пользу комплексных чисел, в частности для решения уравнений третьей степени по формулам Кардано. При решении уравнения  </a:t>
            </a:r>
            <a:r>
              <a:rPr lang="ru-RU" sz="2400" dirty="0" smtClean="0">
                <a:solidFill>
                  <a:schemeClr val="tx2"/>
                </a:solidFill>
                <a:latin typeface="+mj-lt"/>
                <a:ea typeface="+mj-ea"/>
                <a:cs typeface="+mj-cs"/>
              </a:rPr>
              <a:t/>
            </a:r>
            <a:br>
              <a:rPr lang="ru-RU" sz="2400" dirty="0" smtClean="0">
                <a:solidFill>
                  <a:schemeClr val="tx2"/>
                </a:solidFill>
                <a:latin typeface="+mj-lt"/>
                <a:ea typeface="+mj-ea"/>
                <a:cs typeface="+mj-cs"/>
              </a:rPr>
            </a:br>
            <a:r>
              <a:rPr lang="ru-RU" sz="2400" dirty="0" smtClean="0">
                <a:solidFill>
                  <a:schemeClr val="tx2"/>
                </a:solidFill>
                <a:latin typeface="+mj-lt"/>
                <a:ea typeface="+mj-ea"/>
                <a:cs typeface="+mj-cs"/>
              </a:rPr>
              <a:t> </a:t>
            </a:r>
            <a:br>
              <a:rPr lang="ru-RU" sz="2400" dirty="0" smtClean="0">
                <a:solidFill>
                  <a:schemeClr val="tx2"/>
                </a:solidFill>
                <a:latin typeface="+mj-lt"/>
                <a:ea typeface="+mj-ea"/>
                <a:cs typeface="+mj-cs"/>
              </a:rPr>
            </a:br>
            <a:r>
              <a:rPr lang="ru-RU" sz="2000" dirty="0" smtClean="0">
                <a:solidFill>
                  <a:schemeClr val="tx2"/>
                </a:solidFill>
                <a:latin typeface="+mj-lt"/>
                <a:ea typeface="+mj-ea"/>
                <a:cs typeface="+mj-cs"/>
              </a:rPr>
              <a:t>по формулам Кардано получим</a:t>
            </a:r>
            <a:r>
              <a:rPr lang="ru-RU" sz="2400" dirty="0"/>
              <a:t/>
            </a:r>
            <a:br>
              <a:rPr lang="ru-RU" sz="2400" dirty="0"/>
            </a:br>
            <a:r>
              <a:rPr lang="ru-RU" sz="2400" dirty="0" smtClean="0"/>
              <a:t/>
            </a:r>
            <a:br>
              <a:rPr lang="ru-RU" sz="2400" dirty="0" smtClean="0"/>
            </a:br>
            <a:r>
              <a:rPr lang="ru-RU" sz="2000" dirty="0" smtClean="0">
                <a:solidFill>
                  <a:schemeClr val="tx2"/>
                </a:solidFill>
                <a:latin typeface="+mj-lt"/>
                <a:ea typeface="+mj-ea"/>
                <a:cs typeface="+mj-cs"/>
              </a:rPr>
              <a:t>выполнив вычисления получим вещественный корень </a:t>
            </a:r>
            <a:r>
              <a:rPr lang="ru-RU" sz="2000" i="1" dirty="0" smtClean="0">
                <a:solidFill>
                  <a:schemeClr val="tx2"/>
                </a:solidFill>
                <a:latin typeface="+mj-lt"/>
                <a:ea typeface="+mj-ea"/>
                <a:cs typeface="+mj-cs"/>
              </a:rPr>
              <a:t>x = 4</a:t>
            </a:r>
            <a:r>
              <a:rPr lang="ru-RU" sz="2000" dirty="0" smtClean="0">
                <a:solidFill>
                  <a:schemeClr val="tx2"/>
                </a:solidFill>
                <a:latin typeface="+mj-lt"/>
                <a:ea typeface="+mj-ea"/>
                <a:cs typeface="+mj-cs"/>
              </a:rPr>
              <a:t>, </a:t>
            </a:r>
            <a:br>
              <a:rPr lang="ru-RU" sz="2000" dirty="0" smtClean="0">
                <a:solidFill>
                  <a:schemeClr val="tx2"/>
                </a:solidFill>
                <a:latin typeface="+mj-lt"/>
                <a:ea typeface="+mj-ea"/>
                <a:cs typeface="+mj-cs"/>
              </a:rPr>
            </a:br>
            <a:r>
              <a:rPr lang="ru-RU" sz="2000" dirty="0" smtClean="0"/>
              <a:t>Эти </a:t>
            </a:r>
            <a:r>
              <a:rPr lang="ru-RU" sz="2000" dirty="0" smtClean="0">
                <a:solidFill>
                  <a:schemeClr val="tx2"/>
                </a:solidFill>
                <a:latin typeface="+mj-lt"/>
                <a:ea typeface="+mj-ea"/>
                <a:cs typeface="+mj-cs"/>
              </a:rPr>
              <a:t>разъяснения положили начало успешному применению в математике комплексных чисел. </a:t>
            </a:r>
            <a:r>
              <a:rPr lang="ru-RU" sz="2000" dirty="0" err="1" smtClean="0">
                <a:solidFill>
                  <a:schemeClr val="tx2"/>
                </a:solidFill>
                <a:latin typeface="+mj-lt"/>
                <a:ea typeface="+mj-ea"/>
                <a:cs typeface="+mj-cs"/>
              </a:rPr>
              <a:t>Бомбели</a:t>
            </a:r>
            <a:r>
              <a:rPr lang="ru-RU" sz="2000" dirty="0" smtClean="0">
                <a:solidFill>
                  <a:schemeClr val="tx2"/>
                </a:solidFill>
                <a:latin typeface="+mj-lt"/>
                <a:ea typeface="+mj-ea"/>
                <a:cs typeface="+mj-cs"/>
              </a:rPr>
              <a:t> установил правила выполнения арифметических действий над комплексными числами. </a:t>
            </a:r>
            <a:r>
              <a:rPr lang="en-US" sz="2000" b="1" dirty="0" smtClean="0">
                <a:solidFill>
                  <a:schemeClr val="tx2"/>
                </a:solidFill>
                <a:latin typeface="+mj-lt"/>
                <a:ea typeface="+mj-ea"/>
                <a:cs typeface="+mj-cs"/>
              </a:rPr>
              <a:t/>
            </a:r>
            <a:br>
              <a:rPr lang="en-US" sz="2000" b="1" dirty="0" smtClean="0">
                <a:solidFill>
                  <a:schemeClr val="tx2"/>
                </a:solidFill>
                <a:latin typeface="+mj-lt"/>
                <a:ea typeface="+mj-ea"/>
                <a:cs typeface="+mj-cs"/>
              </a:rPr>
            </a:br>
            <a:endParaRPr lang="ru-RU" sz="2000" dirty="0"/>
          </a:p>
        </p:txBody>
      </p:sp>
      <p:pic>
        <p:nvPicPr>
          <p:cNvPr id="44034" name="Picture 2"/>
          <p:cNvPicPr>
            <a:picLocks noChangeAspect="1" noChangeArrowheads="1"/>
          </p:cNvPicPr>
          <p:nvPr/>
        </p:nvPicPr>
        <p:blipFill>
          <a:blip r:embed="rId3" cstate="print"/>
          <a:srcRect/>
          <a:stretch>
            <a:fillRect/>
          </a:stretch>
        </p:blipFill>
        <p:spPr bwMode="auto">
          <a:xfrm>
            <a:off x="1691680" y="2780928"/>
            <a:ext cx="1876425" cy="361950"/>
          </a:xfrm>
          <a:prstGeom prst="rect">
            <a:avLst/>
          </a:prstGeom>
          <a:noFill/>
          <a:ln w="9525" cap="flat" cmpd="sng" algn="ctr">
            <a:noFill/>
            <a:prstDash val="solid"/>
            <a:miter lim="800000"/>
            <a:headEnd/>
            <a:tailEnd/>
          </a:ln>
        </p:spPr>
      </p:pic>
      <p:pic>
        <p:nvPicPr>
          <p:cNvPr id="44035" name="Picture 3"/>
          <p:cNvPicPr>
            <a:picLocks noChangeAspect="1" noChangeArrowheads="1"/>
          </p:cNvPicPr>
          <p:nvPr/>
        </p:nvPicPr>
        <p:blipFill>
          <a:blip r:embed="rId4" cstate="print"/>
          <a:srcRect/>
          <a:stretch>
            <a:fillRect/>
          </a:stretch>
        </p:blipFill>
        <p:spPr bwMode="auto">
          <a:xfrm>
            <a:off x="1259632" y="3429000"/>
            <a:ext cx="3114675" cy="447675"/>
          </a:xfrm>
          <a:prstGeom prst="rect">
            <a:avLst/>
          </a:prstGeom>
          <a:noFill/>
          <a:ln w="9525" cap="flat" cmpd="sng" algn="ctr">
            <a:noFill/>
            <a:prstDash val="solid"/>
            <a:miter lim="800000"/>
            <a:headEnd/>
            <a:tailEnd/>
          </a:ln>
        </p:spPr>
      </p:pic>
      <p:pic>
        <p:nvPicPr>
          <p:cNvPr id="44037" name="Picture 5"/>
          <p:cNvPicPr>
            <a:picLocks noChangeAspect="1" noChangeArrowheads="1"/>
          </p:cNvPicPr>
          <p:nvPr/>
        </p:nvPicPr>
        <p:blipFill>
          <a:blip r:embed="rId5" cstate="print"/>
          <a:srcRect/>
          <a:stretch>
            <a:fillRect/>
          </a:stretch>
        </p:blipFill>
        <p:spPr bwMode="auto">
          <a:xfrm>
            <a:off x="5220072" y="1484783"/>
            <a:ext cx="2520280" cy="317419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Управляющая кнопка: назад 8">
            <a:hlinkClick r:id="" action="ppaction://hlinkshowjump?jump=previousslide" highlightClick="1"/>
          </p:cNvPr>
          <p:cNvSpPr/>
          <p:nvPr/>
        </p:nvSpPr>
        <p:spPr bwMode="auto">
          <a:xfrm>
            <a:off x="8100392" y="2060848"/>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0" name="Управляющая кнопка: далее 9">
            <a:hlinkClick r:id="" action="ppaction://hlinkshowjump?jump=nextslide" highlightClick="1"/>
          </p:cNvPr>
          <p:cNvSpPr/>
          <p:nvPr/>
        </p:nvSpPr>
        <p:spPr bwMode="auto">
          <a:xfrm>
            <a:off x="8100392" y="1124744"/>
            <a:ext cx="720080"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1" name="Управляющая кнопка: домой 10">
            <a:hlinkClick r:id="rId6" action="ppaction://hlinksldjump" highlightClick="1"/>
          </p:cNvPr>
          <p:cNvSpPr/>
          <p:nvPr/>
        </p:nvSpPr>
        <p:spPr bwMode="auto">
          <a:xfrm>
            <a:off x="8100392" y="3068960"/>
            <a:ext cx="720080"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1" y="188640"/>
            <a:ext cx="4680519" cy="6264696"/>
          </a:xfrm>
          <a:solidFill>
            <a:schemeClr val="accent1"/>
          </a:solidFill>
        </p:spPr>
        <p:txBody>
          <a:bodyPr/>
          <a:lstStyle/>
          <a:p>
            <a:r>
              <a:rPr lang="ru-RU" sz="2000" dirty="0">
                <a:solidFill>
                  <a:schemeClr val="tx2"/>
                </a:solidFill>
                <a:latin typeface="+mj-lt"/>
                <a:ea typeface="+mj-ea"/>
                <a:cs typeface="+mj-cs"/>
              </a:rPr>
              <a:t>Выражения</a:t>
            </a:r>
            <a:r>
              <a:rPr lang="ru-RU" sz="2000" dirty="0" smtClean="0">
                <a:solidFill>
                  <a:schemeClr val="tx2"/>
                </a:solidFill>
                <a:latin typeface="+mj-lt"/>
                <a:ea typeface="+mj-ea"/>
                <a:cs typeface="+mj-cs"/>
              </a:rPr>
              <a:t>, </a:t>
            </a:r>
            <a:r>
              <a:rPr lang="ru-RU" sz="2000" dirty="0">
                <a:solidFill>
                  <a:schemeClr val="tx2"/>
                </a:solidFill>
                <a:latin typeface="+mj-lt"/>
                <a:ea typeface="+mj-ea"/>
                <a:cs typeface="+mj-cs"/>
              </a:rPr>
              <a:t>появляющиеся при решении квадратных и кубических уравнений, стали называть "мнимыми" в 16-17 вв. с подачи французского философа, математика, механика, физика и физиолога </a:t>
            </a:r>
            <a:r>
              <a:rPr lang="ru-RU" sz="2000" dirty="0" smtClean="0">
                <a:solidFill>
                  <a:schemeClr val="tx2"/>
                </a:solidFill>
                <a:latin typeface="+mj-lt"/>
                <a:ea typeface="+mj-ea"/>
                <a:cs typeface="+mj-cs"/>
              </a:rPr>
              <a:t/>
            </a:r>
            <a:br>
              <a:rPr lang="ru-RU" sz="2000" dirty="0" smtClean="0">
                <a:solidFill>
                  <a:schemeClr val="tx2"/>
                </a:solidFill>
                <a:latin typeface="+mj-lt"/>
                <a:ea typeface="+mj-ea"/>
                <a:cs typeface="+mj-cs"/>
              </a:rPr>
            </a:br>
            <a:r>
              <a:rPr lang="ru-RU" sz="2400" b="1" dirty="0" smtClean="0">
                <a:solidFill>
                  <a:schemeClr val="tx2"/>
                </a:solidFill>
                <a:latin typeface="+mj-lt"/>
                <a:ea typeface="+mj-ea"/>
                <a:cs typeface="+mj-cs"/>
              </a:rPr>
              <a:t>Рене Декарта</a:t>
            </a:r>
            <a:br>
              <a:rPr lang="ru-RU" sz="2400" b="1" dirty="0" smtClean="0">
                <a:solidFill>
                  <a:schemeClr val="tx2"/>
                </a:solidFill>
                <a:latin typeface="+mj-lt"/>
                <a:ea typeface="+mj-ea"/>
                <a:cs typeface="+mj-cs"/>
              </a:rPr>
            </a:br>
            <a:r>
              <a:rPr lang="ru-RU" sz="2400" b="1" dirty="0" smtClean="0">
                <a:solidFill>
                  <a:schemeClr val="tx2"/>
                </a:solidFill>
                <a:latin typeface="+mj-lt"/>
                <a:ea typeface="+mj-ea"/>
                <a:cs typeface="+mj-cs"/>
              </a:rPr>
              <a:t>(</a:t>
            </a:r>
            <a:r>
              <a:rPr lang="ru-RU" sz="2400" b="1" dirty="0">
                <a:solidFill>
                  <a:schemeClr val="tx2"/>
                </a:solidFill>
                <a:latin typeface="+mj-lt"/>
                <a:ea typeface="+mj-ea"/>
                <a:cs typeface="+mj-cs"/>
              </a:rPr>
              <a:t>1596-1650)</a:t>
            </a:r>
            <a:r>
              <a:rPr lang="ru-RU" sz="2000" dirty="0">
                <a:solidFill>
                  <a:schemeClr val="tx2"/>
                </a:solidFill>
                <a:latin typeface="+mj-lt"/>
                <a:ea typeface="+mj-ea"/>
                <a:cs typeface="+mj-cs"/>
              </a:rPr>
              <a:t>, </a:t>
            </a:r>
            <a:r>
              <a:rPr lang="ru-RU" sz="2000" dirty="0" smtClean="0">
                <a:solidFill>
                  <a:schemeClr val="tx2"/>
                </a:solidFill>
                <a:latin typeface="+mj-lt"/>
                <a:ea typeface="+mj-ea"/>
                <a:cs typeface="+mj-cs"/>
              </a:rPr>
              <a:t/>
            </a:r>
            <a:br>
              <a:rPr lang="ru-RU" sz="2000" dirty="0" smtClean="0">
                <a:solidFill>
                  <a:schemeClr val="tx2"/>
                </a:solidFill>
                <a:latin typeface="+mj-lt"/>
                <a:ea typeface="+mj-ea"/>
                <a:cs typeface="+mj-cs"/>
              </a:rPr>
            </a:br>
            <a:r>
              <a:rPr lang="ru-RU" sz="2000" dirty="0" smtClean="0">
                <a:solidFill>
                  <a:schemeClr val="tx2"/>
                </a:solidFill>
                <a:latin typeface="+mj-lt"/>
                <a:ea typeface="+mj-ea"/>
                <a:cs typeface="+mj-cs"/>
              </a:rPr>
              <a:t>который </a:t>
            </a:r>
            <a:r>
              <a:rPr lang="ru-RU" sz="2000" dirty="0">
                <a:solidFill>
                  <a:schemeClr val="tx2"/>
                </a:solidFill>
                <a:latin typeface="+mj-lt"/>
                <a:ea typeface="+mj-ea"/>
                <a:cs typeface="+mj-cs"/>
              </a:rPr>
              <a:t>называл их так, отвергая их реальность.</a:t>
            </a:r>
            <a:br>
              <a:rPr lang="ru-RU" sz="2000" dirty="0">
                <a:solidFill>
                  <a:schemeClr val="tx2"/>
                </a:solidFill>
                <a:latin typeface="+mj-lt"/>
                <a:ea typeface="+mj-ea"/>
                <a:cs typeface="+mj-cs"/>
              </a:rPr>
            </a:br>
            <a:r>
              <a:rPr lang="ru-RU" sz="2000" dirty="0">
                <a:solidFill>
                  <a:schemeClr val="tx2"/>
                </a:solidFill>
                <a:latin typeface="+mj-lt"/>
                <a:ea typeface="+mj-ea"/>
                <a:cs typeface="+mj-cs"/>
              </a:rPr>
              <a:t>Одним из способов построения множества комплексных чисел состоит в том, что множество действительных </a:t>
            </a:r>
            <a:r>
              <a:rPr lang="ru-RU" sz="2000" dirty="0" smtClean="0">
                <a:solidFill>
                  <a:schemeClr val="tx2"/>
                </a:solidFill>
                <a:latin typeface="+mj-lt"/>
                <a:ea typeface="+mj-ea"/>
                <a:cs typeface="+mj-cs"/>
              </a:rPr>
              <a:t>чисел расширяют</a:t>
            </a:r>
            <a:r>
              <a:rPr lang="en-US" sz="2000" dirty="0" smtClean="0"/>
              <a:t>,</a:t>
            </a:r>
            <a:r>
              <a:rPr lang="ru-RU" sz="2000" dirty="0" smtClean="0">
                <a:solidFill>
                  <a:schemeClr val="tx2"/>
                </a:solidFill>
                <a:latin typeface="+mj-lt"/>
                <a:ea typeface="+mj-ea"/>
                <a:cs typeface="+mj-cs"/>
              </a:rPr>
              <a:t> </a:t>
            </a:r>
            <a:r>
              <a:rPr lang="ru-RU" sz="2000" dirty="0">
                <a:solidFill>
                  <a:schemeClr val="tx2"/>
                </a:solidFill>
                <a:latin typeface="+mj-lt"/>
                <a:ea typeface="+mj-ea"/>
                <a:cs typeface="+mj-cs"/>
              </a:rPr>
              <a:t>присоединением к этому множеству корня </a:t>
            </a:r>
            <a:r>
              <a:rPr lang="ru-RU" sz="2000" dirty="0" smtClean="0">
                <a:solidFill>
                  <a:schemeClr val="tx2"/>
                </a:solidFill>
                <a:latin typeface="+mj-lt"/>
                <a:ea typeface="+mj-ea"/>
                <a:cs typeface="+mj-cs"/>
              </a:rPr>
              <a:t>уравнения</a:t>
            </a:r>
            <a:r>
              <a:rPr lang="en-US" sz="2000" dirty="0" smtClean="0">
                <a:solidFill>
                  <a:schemeClr val="tx2"/>
                </a:solidFill>
                <a:latin typeface="+mj-lt"/>
                <a:ea typeface="+mj-ea"/>
                <a:cs typeface="+mj-cs"/>
              </a:rPr>
              <a:t>  </a:t>
            </a:r>
            <a:r>
              <a:rPr lang="ru-RU" sz="2000" dirty="0" smtClean="0">
                <a:solidFill>
                  <a:schemeClr val="tx2"/>
                </a:solidFill>
                <a:latin typeface="+mj-lt"/>
                <a:ea typeface="+mj-ea"/>
                <a:cs typeface="+mj-cs"/>
              </a:rPr>
              <a:t>     </a:t>
            </a:r>
            <a:r>
              <a:rPr lang="ru-RU" sz="2000" dirty="0">
                <a:solidFill>
                  <a:schemeClr val="tx2"/>
                </a:solidFill>
                <a:latin typeface="+mj-lt"/>
                <a:ea typeface="+mj-ea"/>
                <a:cs typeface="+mj-cs"/>
              </a:rPr>
              <a:t> .</a:t>
            </a:r>
            <a:br>
              <a:rPr lang="ru-RU" sz="2000" dirty="0">
                <a:solidFill>
                  <a:schemeClr val="tx2"/>
                </a:solidFill>
                <a:latin typeface="+mj-lt"/>
                <a:ea typeface="+mj-ea"/>
                <a:cs typeface="+mj-cs"/>
              </a:rPr>
            </a:br>
            <a:endParaRPr lang="ru-RU" sz="2000" dirty="0"/>
          </a:p>
        </p:txBody>
      </p:sp>
      <p:sp>
        <p:nvSpPr>
          <p:cNvPr id="41986"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41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08025" cy="182563"/>
          </a:xfrm>
          <a:prstGeom prst="rect">
            <a:avLst/>
          </a:prstGeom>
          <a:noFill/>
        </p:spPr>
      </p:pic>
      <p:pic>
        <p:nvPicPr>
          <p:cNvPr id="41987" name="Picture 3"/>
          <p:cNvPicPr>
            <a:picLocks noChangeAspect="1" noChangeArrowheads="1"/>
          </p:cNvPicPr>
          <p:nvPr/>
        </p:nvPicPr>
        <p:blipFill>
          <a:blip r:embed="rId4" cstate="print"/>
          <a:srcRect/>
          <a:stretch>
            <a:fillRect/>
          </a:stretch>
        </p:blipFill>
        <p:spPr bwMode="auto">
          <a:xfrm>
            <a:off x="1619672" y="6021288"/>
            <a:ext cx="1504950" cy="381000"/>
          </a:xfrm>
          <a:prstGeom prst="rect">
            <a:avLst/>
          </a:prstGeom>
          <a:noFill/>
          <a:ln w="9525" cap="flat" cmpd="sng" algn="ctr">
            <a:noFill/>
            <a:prstDash val="solid"/>
            <a:miter lim="800000"/>
            <a:headEnd/>
            <a:tailEnd/>
          </a:ln>
        </p:spPr>
      </p:pic>
      <p:pic>
        <p:nvPicPr>
          <p:cNvPr id="41988" name="Picture 4"/>
          <p:cNvPicPr>
            <a:picLocks noChangeAspect="1" noChangeArrowheads="1"/>
          </p:cNvPicPr>
          <p:nvPr/>
        </p:nvPicPr>
        <p:blipFill>
          <a:blip r:embed="rId5" cstate="print"/>
          <a:srcRect/>
          <a:stretch>
            <a:fillRect/>
          </a:stretch>
        </p:blipFill>
        <p:spPr bwMode="auto">
          <a:xfrm>
            <a:off x="4860032" y="1268760"/>
            <a:ext cx="3018452" cy="38884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Управляющая кнопка: назад 9">
            <a:hlinkClick r:id="" action="ppaction://hlinkshowjump?jump=previousslide" highlightClick="1"/>
          </p:cNvPr>
          <p:cNvSpPr/>
          <p:nvPr/>
        </p:nvSpPr>
        <p:spPr bwMode="auto">
          <a:xfrm>
            <a:off x="8100392" y="2060848"/>
            <a:ext cx="720080" cy="792088"/>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1" name="Управляющая кнопка: далее 10">
            <a:hlinkClick r:id="" action="ppaction://hlinkshowjump?jump=nextslide" highlightClick="1"/>
          </p:cNvPr>
          <p:cNvSpPr/>
          <p:nvPr/>
        </p:nvSpPr>
        <p:spPr bwMode="auto">
          <a:xfrm>
            <a:off x="8063880" y="1124744"/>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2" name="Управляющая кнопка: домой 11">
            <a:hlinkClick r:id="rId6" action="ppaction://hlinksldjump" highlightClick="1"/>
          </p:cNvPr>
          <p:cNvSpPr/>
          <p:nvPr/>
        </p:nvSpPr>
        <p:spPr bwMode="auto">
          <a:xfrm>
            <a:off x="8100392" y="3068960"/>
            <a:ext cx="720080"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1" y="188640"/>
            <a:ext cx="4608511" cy="6480720"/>
          </a:xfrm>
          <a:solidFill>
            <a:schemeClr val="accent1"/>
          </a:solidFill>
        </p:spPr>
        <p:txBody>
          <a:bodyPr/>
          <a:lstStyle/>
          <a:p>
            <a:r>
              <a:rPr lang="ru-RU" sz="1900" dirty="0">
                <a:solidFill>
                  <a:schemeClr val="tx2"/>
                </a:solidFill>
                <a:latin typeface="+mj-lt"/>
                <a:ea typeface="+mj-ea"/>
                <a:cs typeface="+mj-cs"/>
              </a:rPr>
              <a:t>Продолжительное время стоял вопрос, является ли множество комплексных чисел замкнутым, то есть все ли операции над комплексными числами </a:t>
            </a:r>
            <a:r>
              <a:rPr lang="ru-RU" sz="1900" dirty="0" smtClean="0">
                <a:solidFill>
                  <a:schemeClr val="tx2"/>
                </a:solidFill>
                <a:latin typeface="+mj-lt"/>
                <a:ea typeface="+mj-ea"/>
                <a:cs typeface="+mj-cs"/>
              </a:rPr>
              <a:t>приводят </a:t>
            </a:r>
            <a:r>
              <a:rPr lang="ru-RU" sz="1900" dirty="0">
                <a:solidFill>
                  <a:schemeClr val="tx2"/>
                </a:solidFill>
                <a:latin typeface="+mj-lt"/>
                <a:ea typeface="+mj-ea"/>
                <a:cs typeface="+mj-cs"/>
              </a:rPr>
              <a:t>к комплексным или вещественным результатам, или, например</a:t>
            </a:r>
            <a:r>
              <a:rPr lang="ru-RU" sz="1900" dirty="0" smtClean="0">
                <a:solidFill>
                  <a:schemeClr val="tx2"/>
                </a:solidFill>
                <a:latin typeface="+mj-lt"/>
                <a:ea typeface="+mj-ea"/>
                <a:cs typeface="+mj-cs"/>
              </a:rPr>
              <a:t>,</a:t>
            </a:r>
            <a:r>
              <a:rPr lang="en-US" sz="1900" dirty="0" smtClean="0">
                <a:solidFill>
                  <a:schemeClr val="tx2"/>
                </a:solidFill>
                <a:latin typeface="+mj-lt"/>
                <a:ea typeface="+mj-ea"/>
                <a:cs typeface="+mj-cs"/>
              </a:rPr>
              <a:t> </a:t>
            </a:r>
            <a:r>
              <a:rPr lang="ru-RU" sz="1900" dirty="0" smtClean="0">
                <a:solidFill>
                  <a:schemeClr val="tx2"/>
                </a:solidFill>
                <a:latin typeface="+mj-lt"/>
                <a:ea typeface="+mj-ea"/>
                <a:cs typeface="+mj-cs"/>
              </a:rPr>
              <a:t>извлечение </a:t>
            </a:r>
            <a:r>
              <a:rPr lang="ru-RU" sz="1900" dirty="0">
                <a:solidFill>
                  <a:schemeClr val="tx2"/>
                </a:solidFill>
                <a:latin typeface="+mj-lt"/>
                <a:ea typeface="+mj-ea"/>
                <a:cs typeface="+mj-cs"/>
              </a:rPr>
              <a:t>корня может привести к открытию ещё какого-то нового типа чисел. Задача о выражении корней </a:t>
            </a:r>
            <a:r>
              <a:rPr lang="en-US" sz="1900" dirty="0"/>
              <a:t>n</a:t>
            </a:r>
            <a:r>
              <a:rPr lang="ru-RU" sz="1900" dirty="0" smtClean="0">
                <a:solidFill>
                  <a:schemeClr val="tx2"/>
                </a:solidFill>
                <a:latin typeface="+mj-lt"/>
                <a:ea typeface="+mj-ea"/>
                <a:cs typeface="+mj-cs"/>
              </a:rPr>
              <a:t>-ой </a:t>
            </a:r>
            <a:r>
              <a:rPr lang="ru-RU" sz="1900" dirty="0">
                <a:solidFill>
                  <a:schemeClr val="tx2"/>
                </a:solidFill>
                <a:latin typeface="+mj-lt"/>
                <a:ea typeface="+mj-ea"/>
                <a:cs typeface="+mj-cs"/>
              </a:rPr>
              <a:t>степени из рассматриваемого комплексного числа была решена в работах английского </a:t>
            </a:r>
            <a:r>
              <a:rPr lang="ru-RU" sz="1900" dirty="0" smtClean="0">
                <a:solidFill>
                  <a:schemeClr val="tx2"/>
                </a:solidFill>
                <a:latin typeface="+mj-lt"/>
                <a:ea typeface="+mj-ea"/>
                <a:cs typeface="+mj-cs"/>
              </a:rPr>
              <a:t>математика</a:t>
            </a:r>
            <a:r>
              <a:rPr lang="en-US" sz="1900" dirty="0" smtClean="0">
                <a:solidFill>
                  <a:schemeClr val="tx2"/>
                </a:solidFill>
                <a:latin typeface="+mj-lt"/>
                <a:ea typeface="+mj-ea"/>
                <a:cs typeface="+mj-cs"/>
              </a:rPr>
              <a:t/>
            </a:r>
            <a:br>
              <a:rPr lang="en-US" sz="1900" dirty="0" smtClean="0">
                <a:solidFill>
                  <a:schemeClr val="tx2"/>
                </a:solidFill>
                <a:latin typeface="+mj-lt"/>
                <a:ea typeface="+mj-ea"/>
                <a:cs typeface="+mj-cs"/>
              </a:rPr>
            </a:br>
            <a:r>
              <a:rPr lang="ru-RU" sz="1900" dirty="0" smtClean="0">
                <a:solidFill>
                  <a:schemeClr val="tx2"/>
                </a:solidFill>
                <a:latin typeface="+mj-lt"/>
                <a:ea typeface="+mj-ea"/>
                <a:cs typeface="+mj-cs"/>
              </a:rPr>
              <a:t> </a:t>
            </a:r>
            <a:r>
              <a:rPr lang="ru-RU" sz="2400" b="1" dirty="0">
                <a:solidFill>
                  <a:schemeClr val="tx2"/>
                </a:solidFill>
                <a:latin typeface="+mj-lt"/>
                <a:ea typeface="+mj-ea"/>
                <a:cs typeface="+mj-cs"/>
              </a:rPr>
              <a:t>Абрахама де Муавра </a:t>
            </a:r>
            <a:r>
              <a:rPr lang="ru-RU" sz="2400" b="1" dirty="0" smtClean="0">
                <a:solidFill>
                  <a:schemeClr val="tx2"/>
                </a:solidFill>
                <a:latin typeface="+mj-lt"/>
                <a:ea typeface="+mj-ea"/>
                <a:cs typeface="+mj-cs"/>
              </a:rPr>
              <a:t/>
            </a:r>
            <a:br>
              <a:rPr lang="ru-RU" sz="2400" b="1" dirty="0" smtClean="0">
                <a:solidFill>
                  <a:schemeClr val="tx2"/>
                </a:solidFill>
                <a:latin typeface="+mj-lt"/>
                <a:ea typeface="+mj-ea"/>
                <a:cs typeface="+mj-cs"/>
              </a:rPr>
            </a:br>
            <a:r>
              <a:rPr lang="ru-RU" sz="2400" b="1" dirty="0" smtClean="0">
                <a:solidFill>
                  <a:schemeClr val="tx2"/>
                </a:solidFill>
                <a:latin typeface="+mj-lt"/>
                <a:ea typeface="+mj-ea"/>
                <a:cs typeface="+mj-cs"/>
              </a:rPr>
              <a:t>(</a:t>
            </a:r>
            <a:r>
              <a:rPr lang="ru-RU" sz="2400" b="1" dirty="0">
                <a:solidFill>
                  <a:schemeClr val="tx2"/>
                </a:solidFill>
                <a:latin typeface="+mj-lt"/>
                <a:ea typeface="+mj-ea"/>
                <a:cs typeface="+mj-cs"/>
              </a:rPr>
              <a:t>1667 - 1754) </a:t>
            </a:r>
            <a:r>
              <a:rPr lang="ru-RU" sz="2400" b="1" dirty="0" smtClean="0">
                <a:solidFill>
                  <a:schemeClr val="tx2"/>
                </a:solidFill>
                <a:latin typeface="+mj-lt"/>
                <a:ea typeface="+mj-ea"/>
                <a:cs typeface="+mj-cs"/>
              </a:rPr>
              <a:t/>
            </a:r>
            <a:br>
              <a:rPr lang="ru-RU" sz="2400" b="1" dirty="0" smtClean="0">
                <a:solidFill>
                  <a:schemeClr val="tx2"/>
                </a:solidFill>
                <a:latin typeface="+mj-lt"/>
                <a:ea typeface="+mj-ea"/>
                <a:cs typeface="+mj-cs"/>
              </a:rPr>
            </a:br>
            <a:r>
              <a:rPr lang="ru-RU" sz="1900" dirty="0" smtClean="0">
                <a:solidFill>
                  <a:schemeClr val="tx2"/>
                </a:solidFill>
                <a:latin typeface="+mj-lt"/>
                <a:ea typeface="+mj-ea"/>
                <a:cs typeface="+mj-cs"/>
              </a:rPr>
              <a:t>в </a:t>
            </a:r>
            <a:r>
              <a:rPr lang="ru-RU" sz="1900" dirty="0">
                <a:solidFill>
                  <a:schemeClr val="tx2"/>
                </a:solidFill>
                <a:latin typeface="+mj-lt"/>
                <a:ea typeface="+mj-ea"/>
                <a:cs typeface="+mj-cs"/>
              </a:rPr>
              <a:t>1707 </a:t>
            </a:r>
            <a:r>
              <a:rPr lang="ru-RU" sz="1900" dirty="0" smtClean="0">
                <a:solidFill>
                  <a:schemeClr val="tx2"/>
                </a:solidFill>
                <a:latin typeface="+mj-lt"/>
                <a:ea typeface="+mj-ea"/>
                <a:cs typeface="+mj-cs"/>
              </a:rPr>
              <a:t>году</a:t>
            </a:r>
            <a:br>
              <a:rPr lang="ru-RU" sz="1900" dirty="0" smtClean="0">
                <a:solidFill>
                  <a:schemeClr val="tx2"/>
                </a:solidFill>
                <a:latin typeface="+mj-lt"/>
                <a:ea typeface="+mj-ea"/>
                <a:cs typeface="+mj-cs"/>
              </a:rPr>
            </a:br>
            <a:r>
              <a:rPr lang="ru-RU" sz="1900" dirty="0" smtClean="0">
                <a:solidFill>
                  <a:schemeClr val="tx2"/>
                </a:solidFill>
                <a:latin typeface="+mj-lt"/>
                <a:ea typeface="+mj-ea"/>
                <a:cs typeface="+mj-cs"/>
              </a:rPr>
              <a:t> </a:t>
            </a:r>
            <a:r>
              <a:rPr lang="ru-RU" sz="1900" dirty="0">
                <a:solidFill>
                  <a:schemeClr val="tx2"/>
                </a:solidFill>
                <a:latin typeface="+mj-lt"/>
                <a:ea typeface="+mj-ea"/>
                <a:cs typeface="+mj-cs"/>
              </a:rPr>
              <a:t>и английского математика и философа </a:t>
            </a:r>
            <a:r>
              <a:rPr lang="ru-RU" sz="2000" dirty="0" smtClean="0">
                <a:solidFill>
                  <a:schemeClr val="tx2"/>
                </a:solidFill>
                <a:latin typeface="+mj-lt"/>
                <a:ea typeface="+mj-ea"/>
                <a:cs typeface="+mj-cs"/>
              </a:rPr>
              <a:t/>
            </a:r>
            <a:br>
              <a:rPr lang="ru-RU" sz="2000" dirty="0" smtClean="0">
                <a:solidFill>
                  <a:schemeClr val="tx2"/>
                </a:solidFill>
                <a:latin typeface="+mj-lt"/>
                <a:ea typeface="+mj-ea"/>
                <a:cs typeface="+mj-cs"/>
              </a:rPr>
            </a:br>
            <a:r>
              <a:rPr lang="ru-RU" sz="2400" b="1" dirty="0" smtClean="0">
                <a:solidFill>
                  <a:schemeClr val="tx2"/>
                </a:solidFill>
                <a:latin typeface="+mj-lt"/>
                <a:ea typeface="+mj-ea"/>
                <a:cs typeface="+mj-cs"/>
              </a:rPr>
              <a:t>Роджера </a:t>
            </a:r>
            <a:r>
              <a:rPr lang="ru-RU" sz="2400" b="1" dirty="0">
                <a:solidFill>
                  <a:schemeClr val="tx2"/>
                </a:solidFill>
                <a:latin typeface="+mj-lt"/>
                <a:ea typeface="+mj-ea"/>
                <a:cs typeface="+mj-cs"/>
              </a:rPr>
              <a:t>Котса (1682 - 1716</a:t>
            </a:r>
            <a:r>
              <a:rPr lang="ru-RU" sz="2400" b="1" dirty="0" smtClean="0">
                <a:solidFill>
                  <a:schemeClr val="tx2"/>
                </a:solidFill>
                <a:latin typeface="+mj-lt"/>
                <a:ea typeface="+mj-ea"/>
                <a:cs typeface="+mj-cs"/>
              </a:rPr>
              <a:t>)</a:t>
            </a:r>
            <a:br>
              <a:rPr lang="ru-RU" sz="2400" b="1" dirty="0" smtClean="0">
                <a:solidFill>
                  <a:schemeClr val="tx2"/>
                </a:solidFill>
                <a:latin typeface="+mj-lt"/>
                <a:ea typeface="+mj-ea"/>
                <a:cs typeface="+mj-cs"/>
              </a:rPr>
            </a:br>
            <a:r>
              <a:rPr lang="ru-RU" sz="2400" b="1" dirty="0" smtClean="0">
                <a:solidFill>
                  <a:schemeClr val="tx2"/>
                </a:solidFill>
                <a:latin typeface="+mj-lt"/>
                <a:ea typeface="+mj-ea"/>
                <a:cs typeface="+mj-cs"/>
              </a:rPr>
              <a:t> </a:t>
            </a:r>
            <a:r>
              <a:rPr lang="ru-RU" sz="1900" dirty="0">
                <a:solidFill>
                  <a:schemeClr val="tx2"/>
                </a:solidFill>
                <a:latin typeface="+mj-lt"/>
                <a:ea typeface="+mj-ea"/>
                <a:cs typeface="+mj-cs"/>
              </a:rPr>
              <a:t>в 1722 году</a:t>
            </a:r>
            <a:r>
              <a:rPr lang="ru-RU" sz="2000" dirty="0">
                <a:solidFill>
                  <a:schemeClr val="tx2"/>
                </a:solidFill>
                <a:latin typeface="+mj-lt"/>
                <a:ea typeface="+mj-ea"/>
                <a:cs typeface="+mj-cs"/>
              </a:rPr>
              <a:t>.  </a:t>
            </a:r>
            <a:br>
              <a:rPr lang="ru-RU" sz="2000" dirty="0">
                <a:solidFill>
                  <a:schemeClr val="tx2"/>
                </a:solidFill>
                <a:latin typeface="+mj-lt"/>
                <a:ea typeface="+mj-ea"/>
                <a:cs typeface="+mj-cs"/>
              </a:rPr>
            </a:br>
            <a:endParaRPr lang="ru-RU" sz="2000" dirty="0"/>
          </a:p>
        </p:txBody>
      </p:sp>
      <p:sp>
        <p:nvSpPr>
          <p:cNvPr id="41986"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49154" name="Picture 2"/>
          <p:cNvPicPr>
            <a:picLocks noChangeAspect="1" noChangeArrowheads="1"/>
          </p:cNvPicPr>
          <p:nvPr/>
        </p:nvPicPr>
        <p:blipFill>
          <a:blip r:embed="rId3" cstate="print"/>
          <a:srcRect/>
          <a:stretch>
            <a:fillRect/>
          </a:stretch>
        </p:blipFill>
        <p:spPr bwMode="auto">
          <a:xfrm>
            <a:off x="5220072" y="188640"/>
            <a:ext cx="2448272" cy="30358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9156" name="Picture 4"/>
          <p:cNvPicPr>
            <a:picLocks noChangeAspect="1" noChangeArrowheads="1"/>
          </p:cNvPicPr>
          <p:nvPr/>
        </p:nvPicPr>
        <p:blipFill>
          <a:blip r:embed="rId4" cstate="print"/>
          <a:srcRect/>
          <a:stretch>
            <a:fillRect/>
          </a:stretch>
        </p:blipFill>
        <p:spPr bwMode="auto">
          <a:xfrm>
            <a:off x="5364088" y="3212976"/>
            <a:ext cx="2243770" cy="27363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Управляющая кнопка: назад 8">
            <a:hlinkClick r:id="" action="ppaction://hlinkshowjump?jump=previousslide" highlightClick="1"/>
          </p:cNvPr>
          <p:cNvSpPr/>
          <p:nvPr/>
        </p:nvSpPr>
        <p:spPr bwMode="auto">
          <a:xfrm>
            <a:off x="8028384" y="2060848"/>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0" name="Управляющая кнопка: далее 9">
            <a:hlinkClick r:id="" action="ppaction://hlinkshowjump?jump=nextslide" highlightClick="1"/>
          </p:cNvPr>
          <p:cNvSpPr/>
          <p:nvPr/>
        </p:nvSpPr>
        <p:spPr bwMode="auto">
          <a:xfrm>
            <a:off x="8063880" y="1124744"/>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1" name="Управляющая кнопка: домой 10">
            <a:hlinkClick r:id="rId5" action="ppaction://hlinksldjump" highlightClick="1"/>
          </p:cNvPr>
          <p:cNvSpPr/>
          <p:nvPr/>
        </p:nvSpPr>
        <p:spPr bwMode="auto">
          <a:xfrm>
            <a:off x="8028384"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1" y="188640"/>
            <a:ext cx="4464495" cy="6264696"/>
          </a:xfrm>
          <a:solidFill>
            <a:schemeClr val="accent1"/>
          </a:solidFill>
        </p:spPr>
        <p:txBody>
          <a:bodyPr/>
          <a:lstStyle/>
          <a:p>
            <a:r>
              <a:rPr lang="ru-RU" sz="2400" dirty="0"/>
              <a:t>Д</a:t>
            </a:r>
            <a:r>
              <a:rPr lang="ru-RU" sz="2400" dirty="0" smtClean="0">
                <a:solidFill>
                  <a:schemeClr val="tx2"/>
                </a:solidFill>
                <a:latin typeface="+mj-lt"/>
                <a:ea typeface="+mj-ea"/>
                <a:cs typeface="+mj-cs"/>
              </a:rPr>
              <a:t>олгое </a:t>
            </a:r>
            <a:r>
              <a:rPr lang="ru-RU" sz="2400" dirty="0">
                <a:solidFill>
                  <a:schemeClr val="tx2"/>
                </a:solidFill>
                <a:latin typeface="+mj-lt"/>
                <a:ea typeface="+mj-ea"/>
                <a:cs typeface="+mj-cs"/>
              </a:rPr>
              <a:t>время полученные результаты многими учеными считались сомнительными и лишь в 19 веке после появления трудов немецкого математика, механика, физика, астронома и </a:t>
            </a:r>
            <a:r>
              <a:rPr lang="ru-RU" sz="2400" dirty="0" smtClean="0">
                <a:solidFill>
                  <a:schemeClr val="tx2"/>
                </a:solidFill>
                <a:latin typeface="+mj-lt"/>
                <a:ea typeface="+mj-ea"/>
                <a:cs typeface="+mj-cs"/>
              </a:rPr>
              <a:t>геодезиста</a:t>
            </a:r>
            <a:br>
              <a:rPr lang="ru-RU" sz="2400" dirty="0" smtClean="0">
                <a:solidFill>
                  <a:schemeClr val="tx2"/>
                </a:solidFill>
                <a:latin typeface="+mj-lt"/>
                <a:ea typeface="+mj-ea"/>
                <a:cs typeface="+mj-cs"/>
              </a:rPr>
            </a:br>
            <a:r>
              <a:rPr lang="ru-RU" sz="2400" dirty="0" smtClean="0">
                <a:solidFill>
                  <a:schemeClr val="tx2"/>
                </a:solidFill>
                <a:latin typeface="+mj-lt"/>
                <a:ea typeface="+mj-ea"/>
                <a:cs typeface="+mj-cs"/>
              </a:rPr>
              <a:t> </a:t>
            </a:r>
            <a:r>
              <a:rPr lang="ru-RU" sz="2400" b="1" dirty="0">
                <a:solidFill>
                  <a:schemeClr val="tx2"/>
                </a:solidFill>
                <a:latin typeface="+mj-lt"/>
                <a:ea typeface="+mj-ea"/>
                <a:cs typeface="+mj-cs"/>
              </a:rPr>
              <a:t>Карла Фридриха Гаусса (1777 - 1855) </a:t>
            </a:r>
            <a:r>
              <a:rPr lang="ru-RU" sz="2400" b="1" dirty="0" smtClean="0">
                <a:solidFill>
                  <a:schemeClr val="tx2"/>
                </a:solidFill>
                <a:latin typeface="+mj-lt"/>
                <a:ea typeface="+mj-ea"/>
                <a:cs typeface="+mj-cs"/>
              </a:rPr>
              <a:t/>
            </a:r>
            <a:br>
              <a:rPr lang="ru-RU" sz="2400" b="1" dirty="0" smtClean="0">
                <a:solidFill>
                  <a:schemeClr val="tx2"/>
                </a:solidFill>
                <a:latin typeface="+mj-lt"/>
                <a:ea typeface="+mj-ea"/>
                <a:cs typeface="+mj-cs"/>
              </a:rPr>
            </a:br>
            <a:r>
              <a:rPr lang="ru-RU" sz="2400" dirty="0" smtClean="0">
                <a:solidFill>
                  <a:schemeClr val="tx2"/>
                </a:solidFill>
                <a:latin typeface="+mj-lt"/>
                <a:ea typeface="+mj-ea"/>
                <a:cs typeface="+mj-cs"/>
              </a:rPr>
              <a:t>существование </a:t>
            </a:r>
            <a:r>
              <a:rPr lang="ru-RU" sz="2400" dirty="0">
                <a:solidFill>
                  <a:schemeClr val="tx2"/>
                </a:solidFill>
                <a:latin typeface="+mj-lt"/>
                <a:ea typeface="+mj-ea"/>
                <a:cs typeface="+mj-cs"/>
              </a:rPr>
              <a:t>комплексных чисел стало общепризнанным.</a:t>
            </a:r>
            <a:endParaRPr lang="ru-RU" sz="2400" dirty="0"/>
          </a:p>
        </p:txBody>
      </p:sp>
      <p:pic>
        <p:nvPicPr>
          <p:cNvPr id="15361" name="Picture 1"/>
          <p:cNvPicPr>
            <a:picLocks noChangeAspect="1" noChangeArrowheads="1"/>
          </p:cNvPicPr>
          <p:nvPr/>
        </p:nvPicPr>
        <p:blipFill>
          <a:blip r:embed="rId3" cstate="print"/>
          <a:srcRect/>
          <a:stretch>
            <a:fillRect/>
          </a:stretch>
        </p:blipFill>
        <p:spPr bwMode="auto">
          <a:xfrm>
            <a:off x="4788024" y="1412775"/>
            <a:ext cx="2664296" cy="341514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Управляющая кнопка: назад 6">
            <a:hlinkClick r:id="" action="ppaction://hlinkshowjump?jump=previousslide" highlightClick="1"/>
          </p:cNvPr>
          <p:cNvSpPr/>
          <p:nvPr/>
        </p:nvSpPr>
        <p:spPr bwMode="auto">
          <a:xfrm>
            <a:off x="8028384" y="1988840"/>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8" name="Управляющая кнопка: далее 7">
            <a:hlinkClick r:id="" action="ppaction://hlinkshowjump?jump=nextslide" highlightClick="1"/>
          </p:cNvPr>
          <p:cNvSpPr/>
          <p:nvPr/>
        </p:nvSpPr>
        <p:spPr bwMode="auto">
          <a:xfrm>
            <a:off x="8063880" y="1124744"/>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4" action="ppaction://hlinksldjump" highlightClick="1"/>
          </p:cNvPr>
          <p:cNvSpPr/>
          <p:nvPr/>
        </p:nvSpPr>
        <p:spPr bwMode="auto">
          <a:xfrm>
            <a:off x="8028384" y="3068960"/>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1" y="188640"/>
            <a:ext cx="4176463" cy="6264696"/>
          </a:xfrm>
          <a:solidFill>
            <a:schemeClr val="accent1"/>
          </a:solidFill>
        </p:spPr>
        <p:txBody>
          <a:bodyPr/>
          <a:lstStyle/>
          <a:p>
            <a:r>
              <a:rPr lang="ru-RU" sz="2000" dirty="0">
                <a:solidFill>
                  <a:schemeClr val="tx2"/>
                </a:solidFill>
                <a:latin typeface="+mj-lt"/>
                <a:ea typeface="+mj-ea"/>
                <a:cs typeface="+mj-cs"/>
              </a:rPr>
              <a:t>Символ  для обозначения мнимой единицы предложил швейцарский, немецкий и российский математик и механик </a:t>
            </a:r>
            <a:r>
              <a:rPr lang="ru-RU" sz="2000" b="1" dirty="0">
                <a:solidFill>
                  <a:schemeClr val="tx2"/>
                </a:solidFill>
                <a:latin typeface="+mj-lt"/>
                <a:ea typeface="+mj-ea"/>
                <a:cs typeface="+mj-cs"/>
              </a:rPr>
              <a:t>Леонардо Эйлер </a:t>
            </a:r>
            <a:r>
              <a:rPr lang="ru-RU" sz="2000" b="1" dirty="0" smtClean="0">
                <a:solidFill>
                  <a:schemeClr val="tx2"/>
                </a:solidFill>
                <a:latin typeface="+mj-lt"/>
                <a:ea typeface="+mj-ea"/>
                <a:cs typeface="+mj-cs"/>
              </a:rPr>
              <a:t/>
            </a:r>
            <a:br>
              <a:rPr lang="ru-RU" sz="2000" b="1" dirty="0" smtClean="0">
                <a:solidFill>
                  <a:schemeClr val="tx2"/>
                </a:solidFill>
                <a:latin typeface="+mj-lt"/>
                <a:ea typeface="+mj-ea"/>
                <a:cs typeface="+mj-cs"/>
              </a:rPr>
            </a:br>
            <a:r>
              <a:rPr lang="ru-RU" sz="2000" dirty="0" smtClean="0"/>
              <a:t> </a:t>
            </a:r>
            <a:r>
              <a:rPr lang="ru-RU" sz="2000" b="1" dirty="0" smtClean="0"/>
              <a:t>(1707-1783) </a:t>
            </a:r>
            <a:r>
              <a:rPr lang="ru-RU" sz="2000" b="1" dirty="0" smtClean="0">
                <a:solidFill>
                  <a:schemeClr val="tx2"/>
                </a:solidFill>
                <a:latin typeface="+mj-lt"/>
                <a:ea typeface="+mj-ea"/>
                <a:cs typeface="+mj-cs"/>
              </a:rPr>
              <a:t/>
            </a:r>
            <a:br>
              <a:rPr lang="ru-RU" sz="2000" b="1" dirty="0" smtClean="0">
                <a:solidFill>
                  <a:schemeClr val="tx2"/>
                </a:solidFill>
                <a:latin typeface="+mj-lt"/>
                <a:ea typeface="+mj-ea"/>
                <a:cs typeface="+mj-cs"/>
              </a:rPr>
            </a:br>
            <a:r>
              <a:rPr lang="ru-RU" sz="2000" dirty="0" smtClean="0">
                <a:solidFill>
                  <a:schemeClr val="tx2"/>
                </a:solidFill>
                <a:latin typeface="+mj-lt"/>
                <a:ea typeface="+mj-ea"/>
                <a:cs typeface="+mj-cs"/>
              </a:rPr>
              <a:t>в </a:t>
            </a:r>
            <a:r>
              <a:rPr lang="ru-RU" sz="2000" dirty="0">
                <a:solidFill>
                  <a:schemeClr val="tx2"/>
                </a:solidFill>
                <a:latin typeface="+mj-lt"/>
                <a:ea typeface="+mj-ea"/>
                <a:cs typeface="+mj-cs"/>
              </a:rPr>
              <a:t>1777, взявший для этого первую букву латинского слова "imaginarius" - мнимый. Он же распространил все стандартные функции, включая логарифм, на комплексную область</a:t>
            </a:r>
            <a:r>
              <a:rPr lang="ru-RU" sz="2000" dirty="0" smtClean="0">
                <a:solidFill>
                  <a:schemeClr val="tx2"/>
                </a:solidFill>
                <a:latin typeface="+mj-lt"/>
                <a:ea typeface="+mj-ea"/>
                <a:cs typeface="+mj-cs"/>
              </a:rPr>
              <a:t>.</a:t>
            </a:r>
            <a:r>
              <a:rPr lang="en-US" sz="2000" dirty="0" smtClean="0">
                <a:solidFill>
                  <a:schemeClr val="tx2"/>
                </a:solidFill>
                <a:latin typeface="+mj-lt"/>
                <a:ea typeface="+mj-ea"/>
                <a:cs typeface="+mj-cs"/>
              </a:rPr>
              <a:t/>
            </a:r>
            <a:br>
              <a:rPr lang="en-US" sz="2000" dirty="0" smtClean="0">
                <a:solidFill>
                  <a:schemeClr val="tx2"/>
                </a:solidFill>
                <a:latin typeface="+mj-lt"/>
                <a:ea typeface="+mj-ea"/>
                <a:cs typeface="+mj-cs"/>
              </a:rPr>
            </a:br>
            <a:r>
              <a:rPr lang="en-US" sz="2000" dirty="0" smtClean="0">
                <a:solidFill>
                  <a:schemeClr val="tx2"/>
                </a:solidFill>
                <a:latin typeface="+mj-lt"/>
                <a:ea typeface="+mj-ea"/>
                <a:cs typeface="+mj-cs"/>
              </a:rPr>
              <a:t/>
            </a:r>
            <a:br>
              <a:rPr lang="en-US" sz="2000" dirty="0" smtClean="0">
                <a:solidFill>
                  <a:schemeClr val="tx2"/>
                </a:solidFill>
                <a:latin typeface="+mj-lt"/>
                <a:ea typeface="+mj-ea"/>
                <a:cs typeface="+mj-cs"/>
              </a:rPr>
            </a:br>
            <a:r>
              <a:rPr lang="ru-RU" sz="2000" dirty="0" smtClean="0">
                <a:solidFill>
                  <a:schemeClr val="tx2"/>
                </a:solidFill>
                <a:latin typeface="+mj-lt"/>
                <a:ea typeface="+mj-ea"/>
                <a:cs typeface="+mj-cs"/>
              </a:rPr>
              <a:t> </a:t>
            </a:r>
            <a:r>
              <a:rPr lang="ru-RU" sz="2000" dirty="0">
                <a:solidFill>
                  <a:schemeClr val="tx2"/>
                </a:solidFill>
                <a:latin typeface="+mj-lt"/>
                <a:ea typeface="+mj-ea"/>
                <a:cs typeface="+mj-cs"/>
              </a:rPr>
              <a:t> </a:t>
            </a:r>
            <a:br>
              <a:rPr lang="ru-RU" sz="2000" dirty="0">
                <a:solidFill>
                  <a:schemeClr val="tx2"/>
                </a:solidFill>
                <a:latin typeface="+mj-lt"/>
                <a:ea typeface="+mj-ea"/>
                <a:cs typeface="+mj-cs"/>
              </a:rPr>
            </a:br>
            <a:endParaRPr lang="ru-RU" sz="2000" dirty="0"/>
          </a:p>
        </p:txBody>
      </p:sp>
      <p:sp>
        <p:nvSpPr>
          <p:cNvPr id="41986"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41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08025" cy="182563"/>
          </a:xfrm>
          <a:prstGeom prst="rect">
            <a:avLst/>
          </a:prstGeom>
          <a:noFill/>
        </p:spPr>
      </p:pic>
      <p:pic>
        <p:nvPicPr>
          <p:cNvPr id="48131" name="Picture 3"/>
          <p:cNvPicPr>
            <a:picLocks noChangeAspect="1" noChangeArrowheads="1"/>
          </p:cNvPicPr>
          <p:nvPr/>
        </p:nvPicPr>
        <p:blipFill>
          <a:blip r:embed="rId4" cstate="print"/>
          <a:srcRect/>
          <a:stretch>
            <a:fillRect/>
          </a:stretch>
        </p:blipFill>
        <p:spPr bwMode="auto">
          <a:xfrm>
            <a:off x="4716016" y="1556792"/>
            <a:ext cx="2941604" cy="34563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Управляющая кнопка: назад 8">
            <a:hlinkClick r:id="" action="ppaction://hlinkshowjump?jump=previousslide" highlightClick="1"/>
          </p:cNvPr>
          <p:cNvSpPr/>
          <p:nvPr/>
        </p:nvSpPr>
        <p:spPr bwMode="auto">
          <a:xfrm>
            <a:off x="8028384" y="1988840"/>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1" name="Управляющая кнопка: домой 10">
            <a:hlinkClick r:id="rId5" action="ppaction://hlinksldjump" highlightClick="1"/>
          </p:cNvPr>
          <p:cNvSpPr/>
          <p:nvPr/>
        </p:nvSpPr>
        <p:spPr bwMode="auto">
          <a:xfrm>
            <a:off x="8028384" y="3068960"/>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41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08025" cy="182563"/>
          </a:xfrm>
          <a:prstGeom prst="rect">
            <a:avLst/>
          </a:prstGeom>
          <a:noFill/>
        </p:spPr>
      </p:pic>
      <p:sp>
        <p:nvSpPr>
          <p:cNvPr id="6" name="Заголовок 5"/>
          <p:cNvSpPr>
            <a:spLocks noGrp="1"/>
          </p:cNvSpPr>
          <p:nvPr>
            <p:ph type="title"/>
          </p:nvPr>
        </p:nvSpPr>
        <p:spPr/>
        <p:txBody>
          <a:bodyPr/>
          <a:lstStyle/>
          <a:p>
            <a:endParaRPr lang="ru-RU"/>
          </a:p>
        </p:txBody>
      </p:sp>
      <p:pic>
        <p:nvPicPr>
          <p:cNvPr id="50178" name="Picture 2" descr="144.jpg"/>
          <p:cNvPicPr>
            <a:picLocks noChangeAspect="1" noChangeArrowheads="1"/>
          </p:cNvPicPr>
          <p:nvPr/>
        </p:nvPicPr>
        <p:blipFill>
          <a:blip r:embed="rId4" cstate="print"/>
          <a:srcRect/>
          <a:stretch>
            <a:fillRect/>
          </a:stretch>
        </p:blipFill>
        <p:spPr bwMode="auto">
          <a:xfrm>
            <a:off x="251520" y="188640"/>
            <a:ext cx="7128792" cy="5099831"/>
          </a:xfrm>
          <a:prstGeom prst="rect">
            <a:avLst/>
          </a:prstGeom>
          <a:noFill/>
        </p:spPr>
      </p:pic>
      <p:sp>
        <p:nvSpPr>
          <p:cNvPr id="7" name="Прямоугольник 6"/>
          <p:cNvSpPr/>
          <p:nvPr/>
        </p:nvSpPr>
        <p:spPr>
          <a:xfrm>
            <a:off x="179512" y="5301208"/>
            <a:ext cx="6840760" cy="1477328"/>
          </a:xfrm>
          <a:prstGeom prst="rect">
            <a:avLst/>
          </a:prstGeom>
        </p:spPr>
        <p:txBody>
          <a:bodyPr wrap="square">
            <a:spAutoFit/>
          </a:bodyPr>
          <a:lstStyle/>
          <a:p>
            <a:r>
              <a:rPr lang="ru-RU" b="1" dirty="0" smtClean="0">
                <a:solidFill>
                  <a:srgbClr val="C00000"/>
                </a:solidFill>
              </a:rPr>
              <a:t>Помимо и даже против воли того или другого математика, мнимые числа снова появляются на выкладках, и лишь постепенно, по мере того как обнаруживается польза от их употребления, они получают все более широкое распространение. (Ф.Клейн.) </a:t>
            </a:r>
            <a:endParaRPr lang="ru-RU" b="1" dirty="0">
              <a:solidFill>
                <a:srgbClr val="C00000"/>
              </a:solidFill>
            </a:endParaRPr>
          </a:p>
        </p:txBody>
      </p:sp>
      <p:sp>
        <p:nvSpPr>
          <p:cNvPr id="8" name="Управляющая кнопка: далее 7">
            <a:hlinkClick r:id="" action="ppaction://hlinkshowjump?jump=nextslide" highlightClick="1"/>
          </p:cNvPr>
          <p:cNvSpPr/>
          <p:nvPr/>
        </p:nvSpPr>
        <p:spPr bwMode="auto">
          <a:xfrm>
            <a:off x="7884368" y="1988840"/>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Управляющая кнопка: домой 8">
            <a:hlinkClick r:id="rId5" action="ppaction://hlinksldjump" highlightClick="1"/>
          </p:cNvPr>
          <p:cNvSpPr/>
          <p:nvPr/>
        </p:nvSpPr>
        <p:spPr bwMode="auto">
          <a:xfrm>
            <a:off x="7884368" y="2780928"/>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0178"/>
                                        </p:tgtEl>
                                        <p:attrNameLst>
                                          <p:attrName>r</p:attrName>
                                        </p:attrNameLst>
                                      </p:cBhvr>
                                    </p:animRot>
                                  </p:childTnLst>
                                </p:cTn>
                              </p:par>
                              <p:par>
                                <p:cTn id="7" presetID="27" presetClass="entr" presetSubtype="0" fill="hold" nodeType="withEffect">
                                  <p:stCondLst>
                                    <p:cond delay="0"/>
                                  </p:stCondLst>
                                  <p:iterate type="lt">
                                    <p:tmPct val="50000"/>
                                  </p:iterate>
                                  <p:childTnLst>
                                    <p:set>
                                      <p:cBhvr>
                                        <p:cTn id="8"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9"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1"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pic>
        <p:nvPicPr>
          <p:cNvPr id="41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08025" cy="182563"/>
          </a:xfrm>
          <a:prstGeom prst="rect">
            <a:avLst/>
          </a:prstGeom>
          <a:noFill/>
        </p:spPr>
      </p:pic>
      <p:sp>
        <p:nvSpPr>
          <p:cNvPr id="6" name="Заголовок 5"/>
          <p:cNvSpPr>
            <a:spLocks noGrp="1"/>
          </p:cNvSpPr>
          <p:nvPr>
            <p:ph type="title"/>
          </p:nvPr>
        </p:nvSpPr>
        <p:spPr/>
        <p:txBody>
          <a:bodyPr/>
          <a:lstStyle/>
          <a:p>
            <a:endParaRPr lang="ru-RU" dirty="0"/>
          </a:p>
        </p:txBody>
      </p:sp>
      <p:pic>
        <p:nvPicPr>
          <p:cNvPr id="51202" name="Picture 2" descr="145.jpg"/>
          <p:cNvPicPr>
            <a:picLocks noChangeAspect="1" noChangeArrowheads="1"/>
          </p:cNvPicPr>
          <p:nvPr/>
        </p:nvPicPr>
        <p:blipFill>
          <a:blip r:embed="rId4" cstate="print"/>
          <a:srcRect/>
          <a:stretch>
            <a:fillRect/>
          </a:stretch>
        </p:blipFill>
        <p:spPr bwMode="auto">
          <a:xfrm>
            <a:off x="251520" y="260648"/>
            <a:ext cx="6912767" cy="4823762"/>
          </a:xfrm>
          <a:prstGeom prst="rect">
            <a:avLst/>
          </a:prstGeom>
          <a:noFill/>
        </p:spPr>
      </p:pic>
      <p:sp>
        <p:nvSpPr>
          <p:cNvPr id="7" name="Прямоугольник 6"/>
          <p:cNvSpPr/>
          <p:nvPr/>
        </p:nvSpPr>
        <p:spPr>
          <a:xfrm>
            <a:off x="179512" y="5157192"/>
            <a:ext cx="6840760" cy="1477328"/>
          </a:xfrm>
          <a:prstGeom prst="rect">
            <a:avLst/>
          </a:prstGeom>
        </p:spPr>
        <p:txBody>
          <a:bodyPr wrap="square">
            <a:spAutoFit/>
          </a:bodyPr>
          <a:lstStyle/>
          <a:p>
            <a:r>
              <a:rPr lang="ru-RU" b="1" dirty="0" smtClean="0">
                <a:solidFill>
                  <a:srgbClr val="C00000"/>
                </a:solidFill>
              </a:rPr>
              <a:t>«Джентльмены, это, наверно, правда, но она абсолютно парадоксальна, мы не можем понять </a:t>
            </a:r>
            <a:r>
              <a:rPr lang="ru-RU" b="1" dirty="0" err="1" smtClean="0">
                <a:solidFill>
                  <a:srgbClr val="C00000"/>
                </a:solidFill>
              </a:rPr>
              <a:t>еѐ</a:t>
            </a:r>
            <a:r>
              <a:rPr lang="ru-RU" b="1" dirty="0" smtClean="0">
                <a:solidFill>
                  <a:srgbClr val="C00000"/>
                </a:solidFill>
              </a:rPr>
              <a:t>, и мы не знаем, что она значит, но мы доказали </a:t>
            </a:r>
            <a:r>
              <a:rPr lang="ru-RU" b="1" dirty="0" err="1" smtClean="0">
                <a:solidFill>
                  <a:srgbClr val="C00000"/>
                </a:solidFill>
              </a:rPr>
              <a:t>еѐ</a:t>
            </a:r>
            <a:r>
              <a:rPr lang="ru-RU" b="1" dirty="0" smtClean="0">
                <a:solidFill>
                  <a:srgbClr val="C00000"/>
                </a:solidFill>
              </a:rPr>
              <a:t>, и потому мы знаем, что она должна быть достоверной.» </a:t>
            </a:r>
            <a:endParaRPr lang="ru-RU" b="1" dirty="0" smtClean="0">
              <a:solidFill>
                <a:srgbClr val="C00000"/>
              </a:solidFill>
            </a:endParaRPr>
          </a:p>
          <a:p>
            <a:r>
              <a:rPr lang="ru-RU" b="1" dirty="0" err="1" smtClean="0">
                <a:solidFill>
                  <a:srgbClr val="C00000"/>
                </a:solidFill>
              </a:rPr>
              <a:t>Бенджамин</a:t>
            </a:r>
            <a:r>
              <a:rPr lang="ru-RU" b="1" dirty="0" smtClean="0">
                <a:solidFill>
                  <a:srgbClr val="C00000"/>
                </a:solidFill>
              </a:rPr>
              <a:t> </a:t>
            </a:r>
            <a:r>
              <a:rPr lang="ru-RU" b="1" dirty="0" smtClean="0">
                <a:solidFill>
                  <a:srgbClr val="C00000"/>
                </a:solidFill>
              </a:rPr>
              <a:t>Пирс о формуле Эйлера  </a:t>
            </a:r>
            <a:endParaRPr lang="ru-RU" b="1" dirty="0">
              <a:solidFill>
                <a:srgbClr val="C00000"/>
              </a:solidFill>
            </a:endParaRPr>
          </a:p>
        </p:txBody>
      </p:sp>
      <p:pic>
        <p:nvPicPr>
          <p:cNvPr id="6146" name="Picture 2"/>
          <p:cNvPicPr>
            <a:picLocks noChangeAspect="1" noChangeArrowheads="1"/>
          </p:cNvPicPr>
          <p:nvPr/>
        </p:nvPicPr>
        <p:blipFill>
          <a:blip r:embed="rId5" cstate="print"/>
          <a:srcRect/>
          <a:stretch>
            <a:fillRect/>
          </a:stretch>
        </p:blipFill>
        <p:spPr bwMode="auto">
          <a:xfrm>
            <a:off x="5796135" y="6093296"/>
            <a:ext cx="2220637" cy="577974"/>
          </a:xfrm>
          <a:prstGeom prst="rect">
            <a:avLst/>
          </a:prstGeom>
          <a:noFill/>
          <a:ln w="9525">
            <a:noFill/>
            <a:miter lim="800000"/>
            <a:headEnd/>
            <a:tailEnd/>
          </a:ln>
        </p:spPr>
      </p:pic>
      <p:sp>
        <p:nvSpPr>
          <p:cNvPr id="8" name="Управляющая кнопка: домой 7">
            <a:hlinkClick r:id="rId6" action="ppaction://hlinksldjump" highlightClick="1"/>
          </p:cNvPr>
          <p:cNvSpPr/>
          <p:nvPr/>
        </p:nvSpPr>
        <p:spPr bwMode="auto">
          <a:xfrm>
            <a:off x="8028384" y="299695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9" name="Управляющая кнопка: назад 8">
            <a:hlinkClick r:id="" action="ppaction://hlinkshowjump?jump=previousslide" highlightClick="1"/>
          </p:cNvPr>
          <p:cNvSpPr/>
          <p:nvPr/>
        </p:nvSpPr>
        <p:spPr bwMode="auto">
          <a:xfrm>
            <a:off x="8028384" y="1988840"/>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0" name="Управляющая кнопка: далее 9">
            <a:hlinkClick r:id="" action="ppaction://hlinkshowjump?jump=nextslide" highlightClick="1"/>
          </p:cNvPr>
          <p:cNvSpPr/>
          <p:nvPr/>
        </p:nvSpPr>
        <p:spPr bwMode="auto">
          <a:xfrm>
            <a:off x="8028384" y="1124744"/>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1202"/>
                                        </p:tgtEl>
                                        <p:attrNameLst>
                                          <p:attrName>r</p:attrName>
                                        </p:attrNameLst>
                                      </p:cBhvr>
                                    </p:animRot>
                                  </p:childTnLst>
                                </p:cTn>
                              </p:par>
                              <p:par>
                                <p:cTn id="7" presetID="27" presetClass="entr" presetSubtype="0" fill="hold" grpId="0" nodeType="withEffect">
                                  <p:stCondLst>
                                    <p:cond delay="0"/>
                                  </p:stCondLst>
                                  <p:iterate type="lt">
                                    <p:tmPct val="50000"/>
                                  </p:iterate>
                                  <p:childTnLst>
                                    <p:set>
                                      <p:cBhvr>
                                        <p:cTn id="8" dur="1" fill="hold">
                                          <p:stCondLst>
                                            <p:cond delay="0"/>
                                          </p:stCondLst>
                                        </p:cTn>
                                        <p:tgtEl>
                                          <p:spTgt spid="7"/>
                                        </p:tgtEl>
                                        <p:attrNameLst>
                                          <p:attrName>style.visibility</p:attrName>
                                        </p:attrNameLst>
                                      </p:cBhvr>
                                      <p:to>
                                        <p:strVal val="visible"/>
                                      </p:to>
                                    </p:set>
                                    <p:anim calcmode="discrete" valueType="clr">
                                      <p:cBhvr override="childStyle">
                                        <p:cTn id="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0" dur="80"/>
                                        <p:tgtEl>
                                          <p:spTgt spid="7"/>
                                        </p:tgtEl>
                                        <p:attrNameLst>
                                          <p:attrName>fillcolor</p:attrName>
                                        </p:attrNameLst>
                                      </p:cBhvr>
                                      <p:tavLst>
                                        <p:tav tm="0">
                                          <p:val>
                                            <p:clrVal>
                                              <a:schemeClr val="accent2"/>
                                            </p:clrVal>
                                          </p:val>
                                        </p:tav>
                                        <p:tav tm="50000">
                                          <p:val>
                                            <p:clrVal>
                                              <a:schemeClr val="hlink"/>
                                            </p:clrVal>
                                          </p:val>
                                        </p:tav>
                                      </p:tavLst>
                                    </p:anim>
                                    <p:set>
                                      <p:cBhvr>
                                        <p:cTn id="11" dur="80"/>
                                        <p:tgtEl>
                                          <p:spTgt spid="7"/>
                                        </p:tgtEl>
                                        <p:attrNameLst>
                                          <p:attrName>fill.type</p:attrName>
                                        </p:attrNameLst>
                                      </p:cBhvr>
                                      <p:to>
                                        <p:strVal val="solid"/>
                                      </p:to>
                                    </p:set>
                                  </p:childTnLst>
                                </p:cTn>
                              </p:par>
                            </p:childTnLst>
                          </p:cTn>
                        </p:par>
                        <p:par>
                          <p:cTn id="12" fill="hold">
                            <p:stCondLst>
                              <p:cond delay="7560"/>
                            </p:stCondLst>
                            <p:childTnLst>
                              <p:par>
                                <p:cTn id="13" presetID="4" presetClass="entr" presetSubtype="16"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box(in)">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536" y="3501008"/>
            <a:ext cx="6624215" cy="2448272"/>
          </a:xfrm>
        </p:spPr>
        <p:txBody>
          <a:bodyPr/>
          <a:lstStyle/>
          <a:p>
            <a:r>
              <a:rPr lang="ru-RU" sz="3200" dirty="0" smtClean="0">
                <a:solidFill>
                  <a:srgbClr val="C00000"/>
                </a:solidFill>
              </a:rPr>
              <a:t>Комплексные числа помогают из-за обратной стороны зеркала справиться с недостатками вещественных чисел</a:t>
            </a:r>
            <a:r>
              <a:rPr lang="ru-RU" sz="3200" dirty="0" smtClean="0">
                <a:solidFill>
                  <a:srgbClr val="C00000"/>
                </a:solidFill>
              </a:rPr>
              <a:t>.</a:t>
            </a:r>
            <a:br>
              <a:rPr lang="ru-RU" sz="3200" dirty="0" smtClean="0">
                <a:solidFill>
                  <a:srgbClr val="C00000"/>
                </a:solidFill>
              </a:rPr>
            </a:br>
            <a:r>
              <a:rPr lang="ru-RU" sz="3200" b="1" dirty="0" smtClean="0">
                <a:solidFill>
                  <a:srgbClr val="C00000"/>
                </a:solidFill>
              </a:rPr>
              <a:t> Хорхе </a:t>
            </a:r>
            <a:r>
              <a:rPr lang="ru-RU" sz="3200" b="1" dirty="0" err="1" smtClean="0">
                <a:solidFill>
                  <a:srgbClr val="C00000"/>
                </a:solidFill>
              </a:rPr>
              <a:t>Вагенсберг</a:t>
            </a:r>
            <a:endParaRPr lang="ru-RU" sz="3200" dirty="0">
              <a:solidFill>
                <a:srgbClr val="C00000"/>
              </a:solidFill>
            </a:endParaRPr>
          </a:p>
        </p:txBody>
      </p:sp>
      <p:pic>
        <p:nvPicPr>
          <p:cNvPr id="7170" name="Picture 2"/>
          <p:cNvPicPr>
            <a:picLocks noChangeAspect="1" noChangeArrowheads="1"/>
          </p:cNvPicPr>
          <p:nvPr/>
        </p:nvPicPr>
        <p:blipFill>
          <a:blip r:embed="rId3" cstate="print"/>
          <a:srcRect/>
          <a:stretch>
            <a:fillRect/>
          </a:stretch>
        </p:blipFill>
        <p:spPr bwMode="auto">
          <a:xfrm>
            <a:off x="251519" y="188640"/>
            <a:ext cx="3612605" cy="2664296"/>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139952" y="188640"/>
            <a:ext cx="3270072" cy="2723778"/>
          </a:xfrm>
          <a:prstGeom prst="rect">
            <a:avLst/>
          </a:prstGeom>
          <a:noFill/>
          <a:ln w="9525">
            <a:noFill/>
            <a:miter lim="800000"/>
            <a:headEnd/>
            <a:tailEnd/>
          </a:ln>
        </p:spPr>
      </p:pic>
      <p:sp>
        <p:nvSpPr>
          <p:cNvPr id="7" name="Управляющая кнопка: домой 6">
            <a:hlinkClick r:id="rId5" action="ppaction://hlinksldjump" highlightClick="1"/>
          </p:cNvPr>
          <p:cNvSpPr/>
          <p:nvPr/>
        </p:nvSpPr>
        <p:spPr bwMode="auto">
          <a:xfrm>
            <a:off x="8100392" y="263691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170"/>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7171"/>
                                        </p:tgtEl>
                                        <p:attrNameLst>
                                          <p:attrName>r</p:attrName>
                                        </p:attrNameLst>
                                      </p:cBhvr>
                                    </p:animRot>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13314"/>
                                        </p:tgtEl>
                                        <p:attrNameLst>
                                          <p:attrName>style.visibility</p:attrName>
                                        </p:attrNameLst>
                                      </p:cBhvr>
                                      <p:to>
                                        <p:strVal val="visible"/>
                                      </p:to>
                                    </p:set>
                                    <p:anim calcmode="discrete" valueType="clr">
                                      <p:cBhvr override="childStyle">
                                        <p:cTn id="11" dur="80"/>
                                        <p:tgtEl>
                                          <p:spTgt spid="1331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3314"/>
                                        </p:tgtEl>
                                        <p:attrNameLst>
                                          <p:attrName>fillcolor</p:attrName>
                                        </p:attrNameLst>
                                      </p:cBhvr>
                                      <p:tavLst>
                                        <p:tav tm="0">
                                          <p:val>
                                            <p:clrVal>
                                              <a:schemeClr val="accent2"/>
                                            </p:clrVal>
                                          </p:val>
                                        </p:tav>
                                        <p:tav tm="50000">
                                          <p:val>
                                            <p:clrVal>
                                              <a:schemeClr val="hlink"/>
                                            </p:clrVal>
                                          </p:val>
                                        </p:tav>
                                      </p:tavLst>
                                    </p:anim>
                                    <p:set>
                                      <p:cBhvr>
                                        <p:cTn id="13" dur="80"/>
                                        <p:tgtEl>
                                          <p:spTgt spid="133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6779096" cy="706090"/>
          </a:xfrm>
        </p:spPr>
        <p:txBody>
          <a:bodyPr/>
          <a:lstStyle/>
          <a:p>
            <a:r>
              <a:rPr lang="ru-RU" sz="2400" b="1" dirty="0">
                <a:solidFill>
                  <a:srgbClr val="0033CC"/>
                </a:solidFill>
              </a:rPr>
              <a:t>Используемые ресурсы</a:t>
            </a:r>
          </a:p>
        </p:txBody>
      </p:sp>
      <p:sp>
        <p:nvSpPr>
          <p:cNvPr id="12291" name="Rectangle 3"/>
          <p:cNvSpPr>
            <a:spLocks noGrp="1" noChangeArrowheads="1"/>
          </p:cNvSpPr>
          <p:nvPr>
            <p:ph type="body" idx="1"/>
          </p:nvPr>
        </p:nvSpPr>
        <p:spPr>
          <a:xfrm>
            <a:off x="323528" y="836712"/>
            <a:ext cx="6696744" cy="5760640"/>
          </a:xfrm>
          <a:solidFill>
            <a:srgbClr val="ABF3C3"/>
          </a:solidFill>
        </p:spPr>
        <p:txBody>
          <a:bodyPr/>
          <a:lstStyle/>
          <a:p>
            <a:r>
              <a:rPr lang="ru-RU" sz="1800" b="1" dirty="0">
                <a:solidFill>
                  <a:srgbClr val="C00000"/>
                </a:solidFill>
                <a:hlinkClick r:id="rId3"/>
              </a:rPr>
              <a:t>http://www.globallab.ru/mim/mim/intro/all.2476.ru.htm</a:t>
            </a:r>
            <a:endParaRPr lang="en-US" sz="1800" b="1" dirty="0">
              <a:solidFill>
                <a:srgbClr val="C00000"/>
              </a:solidFill>
            </a:endParaRPr>
          </a:p>
          <a:p>
            <a:r>
              <a:rPr lang="ru-RU" sz="1800" b="1" dirty="0">
                <a:solidFill>
                  <a:srgbClr val="C00000"/>
                </a:solidFill>
                <a:hlinkClick r:id="rId4"/>
              </a:rPr>
              <a:t>http://dreaminginjavascript.wordpress.com/2008/07/15/javascript-numbers-can-bite</a:t>
            </a:r>
            <a:r>
              <a:rPr lang="ru-RU" sz="1800" b="1" dirty="0" smtClean="0">
                <a:solidFill>
                  <a:srgbClr val="C00000"/>
                </a:solidFill>
                <a:hlinkClick r:id="rId4"/>
              </a:rPr>
              <a:t>/</a:t>
            </a:r>
            <a:endParaRPr lang="ru-RU" sz="1800" b="1" dirty="0" smtClean="0">
              <a:solidFill>
                <a:srgbClr val="C00000"/>
              </a:solidFill>
            </a:endParaRPr>
          </a:p>
          <a:p>
            <a:r>
              <a:rPr lang="en-US" sz="1800" b="1" dirty="0" smtClean="0">
                <a:solidFill>
                  <a:srgbClr val="C00000"/>
                </a:solidFill>
                <a:hlinkClick r:id="rId5"/>
              </a:rPr>
              <a:t>https://ru.wikipedia.org/</a:t>
            </a:r>
            <a:endParaRPr lang="ru-RU" sz="1800" b="1" dirty="0" smtClean="0">
              <a:solidFill>
                <a:srgbClr val="C00000"/>
              </a:solidFill>
            </a:endParaRPr>
          </a:p>
          <a:p>
            <a:r>
              <a:rPr lang="en-US" sz="1800" b="1" dirty="0" smtClean="0">
                <a:solidFill>
                  <a:srgbClr val="C00000"/>
                </a:solidFill>
                <a:hlinkClick r:id="rId6"/>
              </a:rPr>
              <a:t>http://sernam.ru/</a:t>
            </a:r>
            <a:endParaRPr lang="ru-RU" sz="1800" b="1" dirty="0" smtClean="0">
              <a:solidFill>
                <a:srgbClr val="C00000"/>
              </a:solidFill>
            </a:endParaRPr>
          </a:p>
          <a:p>
            <a:r>
              <a:rPr lang="en-US" sz="1800" b="1" dirty="0" smtClean="0">
                <a:solidFill>
                  <a:srgbClr val="C00000"/>
                </a:solidFill>
                <a:hlinkClick r:id="rId7"/>
              </a:rPr>
              <a:t>http://project.1september.ru</a:t>
            </a:r>
            <a:r>
              <a:rPr lang="en-US" sz="1800" b="1" dirty="0" smtClean="0">
                <a:solidFill>
                  <a:srgbClr val="C00000"/>
                </a:solidFill>
                <a:hlinkClick r:id="rId7"/>
              </a:rPr>
              <a:t>/</a:t>
            </a:r>
            <a:endParaRPr lang="ru-RU" sz="1800" b="1" dirty="0" smtClean="0">
              <a:solidFill>
                <a:srgbClr val="C00000"/>
              </a:solidFill>
            </a:endParaRPr>
          </a:p>
          <a:p>
            <a:r>
              <a:rPr lang="en-US" sz="1800" b="1" dirty="0" smtClean="0">
                <a:solidFill>
                  <a:srgbClr val="C00000"/>
                </a:solidFill>
                <a:hlinkClick r:id="rId8"/>
              </a:rPr>
              <a:t>http://pedsovet.su/</a:t>
            </a:r>
            <a:r>
              <a:rPr lang="en-US" sz="1800" b="1" dirty="0" smtClean="0">
                <a:solidFill>
                  <a:srgbClr val="C00000"/>
                </a:solidFill>
              </a:rPr>
              <a:t> </a:t>
            </a:r>
            <a:r>
              <a:rPr lang="ru-RU" sz="1800" b="1" dirty="0" smtClean="0">
                <a:solidFill>
                  <a:srgbClr val="C00000"/>
                </a:solidFill>
              </a:rPr>
              <a:t>, </a:t>
            </a:r>
            <a:r>
              <a:rPr lang="ru-RU" sz="1800" b="1" dirty="0" smtClean="0">
                <a:solidFill>
                  <a:srgbClr val="7030A0"/>
                </a:solidFill>
              </a:rPr>
              <a:t>шаблон презентации, автор </a:t>
            </a:r>
            <a:r>
              <a:rPr lang="ru-RU" sz="1800" b="1" dirty="0" err="1" smtClean="0">
                <a:solidFill>
                  <a:srgbClr val="7030A0"/>
                </a:solidFill>
              </a:rPr>
              <a:t>Шумарина</a:t>
            </a:r>
            <a:r>
              <a:rPr lang="ru-RU" sz="1800" b="1" dirty="0" smtClean="0">
                <a:solidFill>
                  <a:srgbClr val="7030A0"/>
                </a:solidFill>
              </a:rPr>
              <a:t> Вера </a:t>
            </a:r>
            <a:r>
              <a:rPr lang="ru-RU" sz="1800" b="1" dirty="0" err="1" smtClean="0">
                <a:solidFill>
                  <a:srgbClr val="7030A0"/>
                </a:solidFill>
              </a:rPr>
              <a:t>Алексеевна,учитель</a:t>
            </a:r>
            <a:r>
              <a:rPr lang="ru-RU" sz="1800" b="1" dirty="0" smtClean="0">
                <a:solidFill>
                  <a:srgbClr val="7030A0"/>
                </a:solidFill>
              </a:rPr>
              <a:t> </a:t>
            </a:r>
            <a:r>
              <a:rPr lang="ru-RU" sz="1800" b="1" dirty="0" smtClean="0">
                <a:solidFill>
                  <a:srgbClr val="7030A0"/>
                </a:solidFill>
              </a:rPr>
              <a:t>ГКС(К)ОУ С(К)ОШ №11 </a:t>
            </a:r>
            <a:r>
              <a:rPr lang="en-US" sz="1800" b="1" dirty="0" smtClean="0">
                <a:solidFill>
                  <a:srgbClr val="7030A0"/>
                </a:solidFill>
              </a:rPr>
              <a:t>VIII</a:t>
            </a:r>
            <a:r>
              <a:rPr lang="ru-RU" sz="1800" b="1" dirty="0" smtClean="0">
                <a:solidFill>
                  <a:srgbClr val="7030A0"/>
                </a:solidFill>
              </a:rPr>
              <a:t>вида. г. </a:t>
            </a:r>
            <a:r>
              <a:rPr lang="ru-RU" sz="1800" b="1" dirty="0" smtClean="0">
                <a:solidFill>
                  <a:srgbClr val="7030A0"/>
                </a:solidFill>
              </a:rPr>
              <a:t>Балашов</a:t>
            </a:r>
          </a:p>
          <a:p>
            <a:r>
              <a:rPr lang="ru-RU" sz="1800" b="1" dirty="0" smtClean="0">
                <a:solidFill>
                  <a:srgbClr val="7030A0"/>
                </a:solidFill>
              </a:rPr>
              <a:t>Энциклопедический словарь юного математика, М.: Педагогика, 1989</a:t>
            </a:r>
          </a:p>
          <a:p>
            <a:pPr lvl="0"/>
            <a:r>
              <a:rPr lang="ru-RU" sz="1800" b="1" dirty="0" err="1" smtClean="0">
                <a:solidFill>
                  <a:srgbClr val="7030A0"/>
                </a:solidFill>
              </a:rPr>
              <a:t>Валуцэ</a:t>
            </a:r>
            <a:r>
              <a:rPr lang="ru-RU" sz="1800" b="1" dirty="0" smtClean="0">
                <a:solidFill>
                  <a:srgbClr val="7030A0"/>
                </a:solidFill>
              </a:rPr>
              <a:t> И. И. , </a:t>
            </a:r>
            <a:r>
              <a:rPr lang="ru-RU" sz="1800" b="1" dirty="0" err="1" smtClean="0">
                <a:solidFill>
                  <a:srgbClr val="7030A0"/>
                </a:solidFill>
              </a:rPr>
              <a:t>Дилигул</a:t>
            </a:r>
            <a:r>
              <a:rPr lang="ru-RU" sz="1800" b="1" dirty="0" smtClean="0">
                <a:solidFill>
                  <a:srgbClr val="7030A0"/>
                </a:solidFill>
              </a:rPr>
              <a:t> Г. Д. Математика для техникумов. – М.: Наука, 1989</a:t>
            </a:r>
          </a:p>
          <a:p>
            <a:pPr lvl="0"/>
            <a:r>
              <a:rPr lang="ru-RU" sz="1800" b="1" dirty="0" err="1" smtClean="0">
                <a:solidFill>
                  <a:srgbClr val="7030A0"/>
                </a:solidFill>
              </a:rPr>
              <a:t>Демидович</a:t>
            </a:r>
            <a:r>
              <a:rPr lang="ru-RU" sz="1800" b="1" dirty="0" smtClean="0">
                <a:solidFill>
                  <a:srgbClr val="7030A0"/>
                </a:solidFill>
              </a:rPr>
              <a:t> Б. П., Кудрявцев В. А.  Краткий курс высшей математики. – М.: </a:t>
            </a:r>
            <a:r>
              <a:rPr lang="ru-RU" sz="1800" b="1" dirty="0" err="1" smtClean="0">
                <a:solidFill>
                  <a:srgbClr val="7030A0"/>
                </a:solidFill>
              </a:rPr>
              <a:t>Астрель</a:t>
            </a:r>
            <a:r>
              <a:rPr lang="ru-RU" sz="1800" b="1" dirty="0" smtClean="0">
                <a:solidFill>
                  <a:srgbClr val="7030A0"/>
                </a:solidFill>
              </a:rPr>
              <a:t> - АСТ, 2001</a:t>
            </a:r>
          </a:p>
          <a:p>
            <a:pPr lvl="0"/>
            <a:r>
              <a:rPr lang="ru-RU" sz="1800" b="1" dirty="0" err="1" smtClean="0">
                <a:solidFill>
                  <a:srgbClr val="7030A0"/>
                </a:solidFill>
              </a:rPr>
              <a:t>Лисичкин</a:t>
            </a:r>
            <a:r>
              <a:rPr lang="ru-RU" sz="1800" b="1" dirty="0" smtClean="0">
                <a:solidFill>
                  <a:srgbClr val="7030A0"/>
                </a:solidFill>
              </a:rPr>
              <a:t> В. Т., Соловейчик И. А. Математика – М.: </a:t>
            </a:r>
            <a:r>
              <a:rPr lang="en-US" sz="1800" b="1" dirty="0" smtClean="0">
                <a:solidFill>
                  <a:srgbClr val="7030A0"/>
                </a:solidFill>
              </a:rPr>
              <a:t>ABF</a:t>
            </a:r>
            <a:r>
              <a:rPr lang="ru-RU" sz="1800" b="1" dirty="0" smtClean="0">
                <a:solidFill>
                  <a:srgbClr val="7030A0"/>
                </a:solidFill>
              </a:rPr>
              <a:t>, 1995.</a:t>
            </a:r>
          </a:p>
          <a:p>
            <a:endParaRPr lang="ru-RU" sz="2000" dirty="0" smtClean="0">
              <a:solidFill>
                <a:srgbClr val="7030A0"/>
              </a:solidFill>
            </a:endParaRPr>
          </a:p>
          <a:p>
            <a:endParaRPr lang="ru-RU" sz="2000" dirty="0" smtClean="0">
              <a:solidFill>
                <a:srgbClr val="7030A0"/>
              </a:solidFill>
            </a:endParaRPr>
          </a:p>
          <a:p>
            <a:endParaRPr lang="ru-RU" sz="2000" dirty="0" smtClean="0"/>
          </a:p>
          <a:p>
            <a:endParaRPr lang="ru-RU" sz="2000" dirty="0" smtClean="0"/>
          </a:p>
          <a:p>
            <a:endParaRPr lang="ru-RU" sz="1400" dirty="0" smtClean="0"/>
          </a:p>
          <a:p>
            <a:endParaRPr lang="ru-RU" dirty="0" smtClean="0"/>
          </a:p>
          <a:p>
            <a:endParaRPr lang="ru-RU" dirty="0" smtClean="0"/>
          </a:p>
          <a:p>
            <a:endParaRPr lang="ru-RU" dirty="0"/>
          </a:p>
        </p:txBody>
      </p:sp>
    </p:spTree>
  </p:cSld>
  <p:clrMapOvr>
    <a:masterClrMapping/>
  </p:clrMapOvr>
  <p:transition>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13332" name="Picture 20"/>
          <p:cNvPicPr>
            <a:picLocks noChangeAspect="1" noChangeArrowheads="1"/>
          </p:cNvPicPr>
          <p:nvPr/>
        </p:nvPicPr>
        <p:blipFill>
          <a:blip r:embed="rId3" cstate="print"/>
          <a:srcRect/>
          <a:stretch>
            <a:fillRect/>
          </a:stretch>
        </p:blipFill>
        <p:spPr bwMode="auto">
          <a:xfrm>
            <a:off x="467544" y="476672"/>
            <a:ext cx="6480719" cy="6048672"/>
          </a:xfrm>
          <a:prstGeom prst="rect">
            <a:avLst/>
          </a:prstGeom>
          <a:noFill/>
          <a:ln w="9525" cap="flat" cmpd="sng" algn="ctr">
            <a:noFill/>
            <a:prstDash val="solid"/>
            <a:miter lim="800000"/>
            <a:headEnd/>
            <a:tailEnd/>
          </a:ln>
        </p:spPr>
      </p:pic>
      <p:sp>
        <p:nvSpPr>
          <p:cNvPr id="20" name="Управляющая кнопка: домой 19">
            <a:hlinkClick r:id="rId4" action="ppaction://hlinksldjump" highlightClick="1"/>
          </p:cNvPr>
          <p:cNvSpPr/>
          <p:nvPr/>
        </p:nvSpPr>
        <p:spPr bwMode="auto">
          <a:xfrm>
            <a:off x="8172400" y="227687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6" name="Управляющая кнопка: далее 5">
            <a:hlinkClick r:id="" action="ppaction://hlinkshowjump?jump=nextslide" highlightClick="1"/>
          </p:cNvPr>
          <p:cNvSpPr/>
          <p:nvPr/>
        </p:nvSpPr>
        <p:spPr bwMode="auto">
          <a:xfrm>
            <a:off x="8244408" y="1412776"/>
            <a:ext cx="756592" cy="720080"/>
          </a:xfrm>
          <a:prstGeom prst="actionButtonForwardNext">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332"/>
                                        </p:tgtEl>
                                        <p:attrNameLst>
                                          <p:attrName>style.visibility</p:attrName>
                                        </p:attrNameLst>
                                      </p:cBhvr>
                                      <p:to>
                                        <p:strVal val="visible"/>
                                      </p:to>
                                    </p:set>
                                    <p:animEffect transition="in" filter="wipe(down)">
                                      <p:cBhvr>
                                        <p:cTn id="7" dur="500"/>
                                        <p:tgtEl>
                                          <p:spTgt spid="13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29698" name="Picture 2"/>
          <p:cNvPicPr>
            <a:picLocks noChangeAspect="1" noChangeArrowheads="1"/>
          </p:cNvPicPr>
          <p:nvPr/>
        </p:nvPicPr>
        <p:blipFill>
          <a:blip r:embed="rId3" cstate="print"/>
          <a:srcRect/>
          <a:stretch>
            <a:fillRect/>
          </a:stretch>
        </p:blipFill>
        <p:spPr bwMode="auto">
          <a:xfrm>
            <a:off x="395537" y="548680"/>
            <a:ext cx="6480719" cy="5832648"/>
          </a:xfrm>
          <a:prstGeom prst="rect">
            <a:avLst/>
          </a:prstGeom>
          <a:noFill/>
          <a:ln w="9525" cap="flat" cmpd="sng" algn="ctr">
            <a:noFill/>
            <a:prstDash val="solid"/>
            <a:miter lim="800000"/>
            <a:headEnd/>
            <a:tailEnd/>
          </a:ln>
        </p:spPr>
      </p:pic>
      <p:sp>
        <p:nvSpPr>
          <p:cNvPr id="6" name="Управляющая кнопка: назад 5">
            <a:hlinkClick r:id="" action="ppaction://hlinkshowjump?jump=previousslide" highlightClick="1"/>
          </p:cNvPr>
          <p:cNvSpPr/>
          <p:nvPr/>
        </p:nvSpPr>
        <p:spPr bwMode="auto">
          <a:xfrm>
            <a:off x="8172400" y="2348880"/>
            <a:ext cx="792088" cy="836712"/>
          </a:xfrm>
          <a:prstGeom prst="actionButtonBackPrevious">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Управляющая кнопка: домой 6">
            <a:hlinkClick r:id="rId4" action="ppaction://hlinksldjump" highlightClick="1"/>
          </p:cNvPr>
          <p:cNvSpPr/>
          <p:nvPr/>
        </p:nvSpPr>
        <p:spPr bwMode="auto">
          <a:xfrm>
            <a:off x="8172400" y="335699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down)">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31749" name="Picture 5"/>
          <p:cNvPicPr>
            <a:picLocks noChangeAspect="1" noChangeArrowheads="1"/>
          </p:cNvPicPr>
          <p:nvPr/>
        </p:nvPicPr>
        <p:blipFill>
          <a:blip r:embed="rId3" cstate="print"/>
          <a:srcRect/>
          <a:stretch>
            <a:fillRect/>
          </a:stretch>
        </p:blipFill>
        <p:spPr bwMode="auto">
          <a:xfrm>
            <a:off x="0" y="188640"/>
            <a:ext cx="7128792" cy="6408712"/>
          </a:xfrm>
          <a:prstGeom prst="rect">
            <a:avLst/>
          </a:prstGeom>
          <a:noFill/>
          <a:ln w="9525" cap="flat" cmpd="sng" algn="ctr">
            <a:noFill/>
            <a:prstDash val="solid"/>
            <a:miter lim="800000"/>
            <a:headEnd/>
            <a:tailEnd/>
          </a:ln>
        </p:spPr>
      </p:pic>
      <p:sp>
        <p:nvSpPr>
          <p:cNvPr id="5" name="Управляющая кнопка: домой 4">
            <a:hlinkClick r:id="rId4" action="ppaction://hlinksldjump" highlightClick="1"/>
          </p:cNvPr>
          <p:cNvSpPr/>
          <p:nvPr/>
        </p:nvSpPr>
        <p:spPr bwMode="auto">
          <a:xfrm>
            <a:off x="8172400" y="227687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down)">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30725" name="Picture 5"/>
          <p:cNvPicPr>
            <a:picLocks noChangeAspect="1" noChangeArrowheads="1"/>
          </p:cNvPicPr>
          <p:nvPr/>
        </p:nvPicPr>
        <p:blipFill>
          <a:blip r:embed="rId3" cstate="print"/>
          <a:srcRect/>
          <a:stretch>
            <a:fillRect/>
          </a:stretch>
        </p:blipFill>
        <p:spPr bwMode="auto">
          <a:xfrm>
            <a:off x="179512" y="188640"/>
            <a:ext cx="6984776" cy="6480720"/>
          </a:xfrm>
          <a:prstGeom prst="rect">
            <a:avLst/>
          </a:prstGeom>
          <a:noFill/>
          <a:ln w="9525" cap="flat" cmpd="sng" algn="ctr">
            <a:noFill/>
            <a:prstDash val="solid"/>
            <a:miter lim="800000"/>
            <a:headEnd/>
            <a:tailEnd/>
          </a:ln>
        </p:spPr>
      </p:pic>
      <p:sp>
        <p:nvSpPr>
          <p:cNvPr id="5" name="Управляющая кнопка: домой 4">
            <a:hlinkClick r:id="rId4" action="ppaction://hlinksldjump" highlightClick="1"/>
          </p:cNvPr>
          <p:cNvSpPr/>
          <p:nvPr/>
        </p:nvSpPr>
        <p:spPr bwMode="auto">
          <a:xfrm>
            <a:off x="8172400" y="227687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wipe(down)">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32772" name="Picture 4"/>
          <p:cNvPicPr>
            <a:picLocks noChangeAspect="1" noChangeArrowheads="1"/>
          </p:cNvPicPr>
          <p:nvPr/>
        </p:nvPicPr>
        <p:blipFill>
          <a:blip r:embed="rId3" cstate="print"/>
          <a:srcRect/>
          <a:stretch>
            <a:fillRect/>
          </a:stretch>
        </p:blipFill>
        <p:spPr bwMode="auto">
          <a:xfrm>
            <a:off x="251520" y="548680"/>
            <a:ext cx="6624736" cy="5832648"/>
          </a:xfrm>
          <a:prstGeom prst="rect">
            <a:avLst/>
          </a:prstGeom>
          <a:noFill/>
          <a:ln w="9525" cap="flat" cmpd="sng" algn="ctr">
            <a:noFill/>
            <a:prstDash val="solid"/>
            <a:miter lim="800000"/>
            <a:headEnd/>
            <a:tailEnd/>
          </a:ln>
        </p:spPr>
      </p:pic>
      <p:sp>
        <p:nvSpPr>
          <p:cNvPr id="5" name="Управляющая кнопка: домой 4">
            <a:hlinkClick r:id="rId4" action="ppaction://hlinksldjump" highlightClick="1"/>
          </p:cNvPr>
          <p:cNvSpPr/>
          <p:nvPr/>
        </p:nvSpPr>
        <p:spPr bwMode="auto">
          <a:xfrm>
            <a:off x="8172400" y="2276872"/>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ipe(down)">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3284538"/>
            <a:ext cx="5113337" cy="1498600"/>
          </a:xfrm>
        </p:spPr>
        <p:txBody>
          <a:bodyPr/>
          <a:lstStyle/>
          <a:p>
            <a:endParaRPr lang="ru-RU" sz="4000" dirty="0"/>
          </a:p>
        </p:txBody>
      </p:sp>
      <p:pic>
        <p:nvPicPr>
          <p:cNvPr id="33794" name="Picture 2"/>
          <p:cNvPicPr>
            <a:picLocks noChangeAspect="1" noChangeArrowheads="1"/>
          </p:cNvPicPr>
          <p:nvPr/>
        </p:nvPicPr>
        <p:blipFill>
          <a:blip r:embed="rId3" cstate="print"/>
          <a:srcRect/>
          <a:stretch>
            <a:fillRect/>
          </a:stretch>
        </p:blipFill>
        <p:spPr bwMode="auto">
          <a:xfrm>
            <a:off x="179511" y="260648"/>
            <a:ext cx="6984777" cy="6264696"/>
          </a:xfrm>
          <a:prstGeom prst="rect">
            <a:avLst/>
          </a:prstGeom>
          <a:noFill/>
          <a:ln w="9525" cap="flat" cmpd="sng" algn="ctr">
            <a:noFill/>
            <a:prstDash val="solid"/>
            <a:miter lim="800000"/>
            <a:headEnd/>
            <a:tailEnd/>
          </a:ln>
        </p:spPr>
      </p:pic>
      <p:sp>
        <p:nvSpPr>
          <p:cNvPr id="5" name="Управляющая кнопка: домой 4">
            <a:hlinkClick r:id="rId4" action="ppaction://hlinksldjump" highlightClick="1"/>
          </p:cNvPr>
          <p:cNvSpPr/>
          <p:nvPr/>
        </p:nvSpPr>
        <p:spPr bwMode="auto">
          <a:xfrm>
            <a:off x="8172400" y="3212976"/>
            <a:ext cx="792088" cy="792088"/>
          </a:xfrm>
          <a:prstGeom prst="actionButtonHome">
            <a:avLst/>
          </a:prstGeom>
          <a:solidFill>
            <a:srgbClr val="9999FF"/>
          </a:solidFill>
          <a:ln w="9525" cap="flat" cmpd="sng" algn="ctr">
            <a:solidFill>
              <a:srgbClr val="9999FF"/>
            </a:solidFill>
            <a:prstDash val="solid"/>
            <a:round/>
            <a:headEnd type="none" w="med" len="med"/>
            <a:tailEnd type="none" w="med" len="med"/>
          </a:ln>
          <a:effectLst>
            <a:glow rad="228600">
              <a:schemeClr val="accent2">
                <a:satMod val="175000"/>
                <a:alpha val="40000"/>
              </a:schemeClr>
            </a:glow>
          </a:effectLst>
          <a:scene3d>
            <a:camera prst="orthographicFront"/>
            <a:lightRig rig="threePt" dir="t"/>
          </a:scene3d>
          <a:sp3d>
            <a:bevelT w="114300" prst="artDeco"/>
          </a:sp3d>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i="0" u="none" strike="noStrike" normalizeH="0" baseline="0" smtClean="0">
              <a:ln w="18415" cmpd="sng">
                <a:solidFill>
                  <a:srgbClr val="00B050"/>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ransition advClick="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down)">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1176</TotalTime>
  <Words>487</Words>
  <Application>Microsoft Office PowerPoint</Application>
  <PresentationFormat>Экран (4:3)</PresentationFormat>
  <Paragraphs>89</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Оформление по умолчанию</vt:lpstr>
      <vt:lpstr>Комплексные  числа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Из истории комплексных чисел</vt:lpstr>
      <vt:lpstr>Слайд 29</vt:lpstr>
      <vt:lpstr>Исторически комплексные числа впервые были введены в связи с выведением формулы вычисления корней кубического уравнения . Итальянский математик  Никколо Фонтана Тартальей  (1499 - 1557)  в первой половине 16 века получил выражение для корня такого уравнения через некоторые параметры, для нахождения которых составляется система. Но было выяснено, что такая система не для всех кубических уравнений имела решение в действительных числах. При решении уравнений возникал вопрос об извлечении квадратного корня из отрицательного числа</vt:lpstr>
      <vt:lpstr> В 1572 году  Рафаэль Бомбелли  (1526 - 1572),  оценил пользу комплексных чисел, в частности для решения уравнений третьей степени по формулам Кардано. При решении уравнения     по формулам Кардано получим  выполнив вычисления получим вещественный корень x = 4,  Эти разъяснения положили начало успешному применению в математике комплексных чисел. Бомбели установил правила выполнения арифметических действий над комплексными числами.  </vt:lpstr>
      <vt:lpstr>Выражения, появляющиеся при решении квадратных и кубических уравнений, стали называть "мнимыми" в 16-17 вв. с подачи французского философа, математика, механика, физика и физиолога  Рене Декарта (1596-1650),  который называл их так, отвергая их реальность. Одним из способов построения множества комплексных чисел состоит в том, что множество действительных чисел расширяют, присоединением к этому множеству корня уравнения        . </vt:lpstr>
      <vt:lpstr>Продолжительное время стоял вопрос, является ли множество комплексных чисел замкнутым, то есть все ли операции над комплексными числами приводят к комплексным или вещественным результатам, или, например, извлечение корня может привести к открытию ещё какого-то нового типа чисел. Задача о выражении корней n-ой степени из рассматриваемого комплексного числа была решена в работах английского математика  Абрахама де Муавра  (1667 - 1754)  в 1707 году  и английского математика и философа  Роджера Котса (1682 - 1716)  в 1722 году.   </vt:lpstr>
      <vt:lpstr>Долгое время полученные результаты многими учеными считались сомнительными и лишь в 19 веке после появления трудов немецкого математика, механика, физика, астронома и геодезиста  Карла Фридриха Гаусса (1777 - 1855)  существование комплексных чисел стало общепризнанным.</vt:lpstr>
      <vt:lpstr>Символ  для обозначения мнимой единицы предложил швейцарский, немецкий и российский математик и механик Леонардо Эйлер   (1707-1783)  в 1777, взявший для этого первую букву латинского слова "imaginarius" - мнимый. Он же распространил все стандартные функции, включая логарифм, на комплексную область.     </vt:lpstr>
      <vt:lpstr>Слайд 36</vt:lpstr>
      <vt:lpstr>Слайд 37</vt:lpstr>
      <vt:lpstr>Комплексные числа помогают из-за обратной стороны зеркала справиться с недостатками вещественных чисел.  Хорхе Вагенсберг</vt:lpstr>
      <vt:lpstr>Используемые ресурсы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RePack by Diakov</cp:lastModifiedBy>
  <cp:revision>115</cp:revision>
  <dcterms:created xsi:type="dcterms:W3CDTF">2012-09-03T18:23:50Z</dcterms:created>
  <dcterms:modified xsi:type="dcterms:W3CDTF">2015-01-25T20:31:33Z</dcterms:modified>
</cp:coreProperties>
</file>