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9" r:id="rId4"/>
    <p:sldId id="261" r:id="rId5"/>
    <p:sldId id="263" r:id="rId6"/>
    <p:sldId id="260" r:id="rId7"/>
    <p:sldId id="265" r:id="rId8"/>
    <p:sldId id="266" r:id="rId9"/>
    <p:sldId id="267" r:id="rId10"/>
    <p:sldId id="268" r:id="rId11"/>
    <p:sldId id="270" r:id="rId12"/>
    <p:sldId id="271" r:id="rId13"/>
    <p:sldId id="273" r:id="rId14"/>
    <p:sldId id="274" r:id="rId15"/>
    <p:sldId id="275" r:id="rId16"/>
    <p:sldId id="276" r:id="rId17"/>
    <p:sldId id="283" r:id="rId18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000"/>
    <a:srgbClr val="FFFF66"/>
    <a:srgbClr val="FF99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100" d="100"/>
          <a:sy n="100" d="100"/>
        </p:scale>
        <p:origin x="-4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 smtClean="0">
                  <a:latin typeface="Times New Roman" pitchFamily="18" charset="0"/>
                </a:endParaRPr>
              </a:p>
            </p:txBody>
          </p:sp>
        </p:grpSp>
      </p:grpSp>
      <p:sp>
        <p:nvSpPr>
          <p:cNvPr id="317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17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22BCA-2FF0-406B-BF34-65FB390797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5191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2A378-62AA-4F0C-A35D-519FBECCCC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0950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446EB-6BEC-4635-A45C-6579441486F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1868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BDBE1-4466-4ACB-904B-405AAD8B99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2612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21FC0-2EFC-477E-BCCE-500DA6C15D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2572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4B042-F85D-4A24-9B16-E576D45FC6F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1110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E6B73-7064-4F51-85E4-252A39E6F5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513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80E4A-0B8A-4285-AB39-234A4C2C8F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528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10A6-AA57-4438-8C76-D44EC04760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820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0CC28-206B-4651-9515-BDCD5D4846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193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17686-3443-4937-B579-16E7805C87C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1430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85784-5BBA-423E-AB6F-CFA17E7DFB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758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7AEE0-2EAB-4A18-A801-B817FE585E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791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D9485-058E-4121-A625-5056EC5FD13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6833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6D63C82B-666C-4256-8225-FFD27ACC1A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z="2400" smtClean="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07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513" y="1828800"/>
            <a:ext cx="6796087" cy="2209800"/>
          </a:xfrm>
        </p:spPr>
        <p:txBody>
          <a:bodyPr/>
          <a:lstStyle/>
          <a:p>
            <a:pPr eaLnBrk="1" hangingPunct="1"/>
            <a:r>
              <a:rPr lang="ru-RU" altLang="ru-RU" sz="4600" dirty="0" smtClean="0"/>
              <a:t>Таблицы и исполнители алгоритмов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380312" y="3573015"/>
            <a:ext cx="15099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dirty="0" smtClean="0">
                <a:solidFill>
                  <a:schemeClr val="bg1"/>
                </a:solidFill>
              </a:rPr>
              <a:t>урок 1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260648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4259263" cy="5175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mtClean="0">
                <a:solidFill>
                  <a:srgbClr val="C00000"/>
                </a:solidFill>
              </a:rPr>
              <a:t>Главная диагональ :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539750" y="1557338"/>
            <a:ext cx="6264275" cy="151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>
              <a:spcBef>
                <a:spcPct val="0"/>
              </a:spcBef>
              <a:buClr>
                <a:srgbClr val="FF0000"/>
              </a:buClr>
              <a:buSzTx/>
              <a:buFont typeface="Symbol" pitchFamily="18" charset="2"/>
              <a:buChar char="·"/>
            </a:pPr>
            <a:r>
              <a:rPr lang="ru-RU" altLang="ru-RU" b="1" i="1">
                <a:solidFill>
                  <a:schemeClr val="bg2"/>
                </a:solidFill>
              </a:rPr>
              <a:t>На главной диагонали</a:t>
            </a:r>
            <a:r>
              <a:rPr lang="ru-RU" altLang="ru-RU" b="1">
                <a:solidFill>
                  <a:schemeClr val="bg2"/>
                </a:solidFill>
              </a:rPr>
              <a:t>:</a:t>
            </a:r>
            <a:r>
              <a:rPr lang="ru-RU" altLang="ru-RU" b="1">
                <a:solidFill>
                  <a:srgbClr val="FF0000"/>
                </a:solidFill>
              </a:rPr>
              <a:t> </a:t>
            </a:r>
            <a:r>
              <a:rPr lang="en-US" altLang="ru-RU" b="1" i="1">
                <a:solidFill>
                  <a:srgbClr val="C00000"/>
                </a:solidFill>
              </a:rPr>
              <a:t>i </a:t>
            </a:r>
            <a:r>
              <a:rPr lang="ru-RU" altLang="ru-RU" b="1" i="1">
                <a:solidFill>
                  <a:srgbClr val="C00000"/>
                </a:solidFill>
              </a:rPr>
              <a:t>=</a:t>
            </a:r>
            <a:r>
              <a:rPr lang="en-US" altLang="ru-RU" b="1" i="1">
                <a:solidFill>
                  <a:srgbClr val="C00000"/>
                </a:solidFill>
              </a:rPr>
              <a:t> j</a:t>
            </a:r>
            <a:r>
              <a:rPr lang="ru-RU" altLang="ru-RU" b="1" i="1">
                <a:solidFill>
                  <a:srgbClr val="C00000"/>
                </a:solidFill>
              </a:rPr>
              <a:t>;</a:t>
            </a:r>
          </a:p>
          <a:p>
            <a:pPr lvl="1" eaLnBrk="1" hangingPunct="1">
              <a:spcBef>
                <a:spcPct val="0"/>
              </a:spcBef>
              <a:buClr>
                <a:srgbClr val="FF0000"/>
              </a:buClr>
              <a:buSzTx/>
              <a:buFont typeface="Symbol" pitchFamily="18" charset="2"/>
              <a:buChar char="·"/>
            </a:pPr>
            <a:r>
              <a:rPr lang="ru-RU" altLang="ru-RU" b="1" i="1">
                <a:solidFill>
                  <a:schemeClr val="bg2"/>
                </a:solidFill>
              </a:rPr>
              <a:t>Над главной диагональю</a:t>
            </a:r>
            <a:r>
              <a:rPr lang="ru-RU" altLang="ru-RU" b="1" i="1">
                <a:solidFill>
                  <a:srgbClr val="FF0000"/>
                </a:solidFill>
              </a:rPr>
              <a:t> </a:t>
            </a:r>
            <a:r>
              <a:rPr lang="en-US" altLang="ru-RU" b="1" i="1">
                <a:solidFill>
                  <a:srgbClr val="C00000"/>
                </a:solidFill>
              </a:rPr>
              <a:t>i</a:t>
            </a:r>
            <a:r>
              <a:rPr lang="ru-RU" altLang="ru-RU" b="1" i="1">
                <a:solidFill>
                  <a:srgbClr val="C00000"/>
                </a:solidFill>
              </a:rPr>
              <a:t>&lt;</a:t>
            </a:r>
            <a:r>
              <a:rPr lang="en-US" altLang="ru-RU" b="1" i="1">
                <a:solidFill>
                  <a:srgbClr val="C00000"/>
                </a:solidFill>
              </a:rPr>
              <a:t>j</a:t>
            </a:r>
            <a:r>
              <a:rPr lang="ru-RU" altLang="ru-RU" b="1" i="1">
                <a:solidFill>
                  <a:srgbClr val="C00000"/>
                </a:solidFill>
              </a:rPr>
              <a:t>;</a:t>
            </a:r>
          </a:p>
          <a:p>
            <a:pPr lvl="1" eaLnBrk="1" hangingPunct="1">
              <a:spcBef>
                <a:spcPct val="0"/>
              </a:spcBef>
              <a:buClr>
                <a:srgbClr val="FF0000"/>
              </a:buClr>
              <a:buSzTx/>
              <a:buFont typeface="Symbol" pitchFamily="18" charset="2"/>
              <a:buChar char="·"/>
            </a:pPr>
            <a:r>
              <a:rPr lang="ru-RU" altLang="ru-RU" b="1" i="1">
                <a:solidFill>
                  <a:schemeClr val="bg2"/>
                </a:solidFill>
              </a:rPr>
              <a:t>Под главной диагональю</a:t>
            </a:r>
            <a:r>
              <a:rPr lang="ru-RU" altLang="ru-RU" b="1" i="1">
                <a:solidFill>
                  <a:srgbClr val="FF0000"/>
                </a:solidFill>
              </a:rPr>
              <a:t> </a:t>
            </a:r>
            <a:r>
              <a:rPr lang="en-US" altLang="ru-RU" b="1" i="1">
                <a:solidFill>
                  <a:srgbClr val="C00000"/>
                </a:solidFill>
              </a:rPr>
              <a:t>i</a:t>
            </a:r>
            <a:r>
              <a:rPr lang="ru-RU" altLang="ru-RU" b="1" i="1">
                <a:solidFill>
                  <a:srgbClr val="C00000"/>
                </a:solidFill>
              </a:rPr>
              <a:t>&gt;</a:t>
            </a:r>
            <a:r>
              <a:rPr lang="en-US" altLang="ru-RU" b="1" i="1">
                <a:solidFill>
                  <a:srgbClr val="C00000"/>
                </a:solidFill>
              </a:rPr>
              <a:t>j</a:t>
            </a:r>
            <a:r>
              <a:rPr lang="ru-RU" altLang="ru-RU" b="1" i="1">
                <a:solidFill>
                  <a:srgbClr val="C00000"/>
                </a:solidFill>
              </a:rPr>
              <a:t>.</a:t>
            </a:r>
            <a:endParaRPr lang="ru-RU" altLang="ru-RU" b="1">
              <a:solidFill>
                <a:srgbClr val="C00000"/>
              </a:solidFill>
            </a:endParaRP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900113" y="3357563"/>
            <a:ext cx="5903912" cy="517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ru-RU" altLang="ru-RU">
                <a:solidFill>
                  <a:srgbClr val="C00000"/>
                </a:solidFill>
              </a:rPr>
              <a:t>Побочная диагональ :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982663" y="4222750"/>
            <a:ext cx="7261225" cy="1511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>
                <a:solidFill>
                  <a:schemeClr val="bg2"/>
                </a:solidFill>
              </a:rPr>
              <a:t>На побочной  диагонали</a:t>
            </a:r>
            <a:r>
              <a:rPr lang="ru-RU" altLang="ru-RU" b="1">
                <a:solidFill>
                  <a:schemeClr val="bg2"/>
                </a:solidFill>
              </a:rPr>
              <a:t> </a:t>
            </a:r>
            <a:r>
              <a:rPr lang="en-US" altLang="ru-RU" b="1" i="1">
                <a:solidFill>
                  <a:srgbClr val="C00000"/>
                </a:solidFill>
              </a:rPr>
              <a:t>i</a:t>
            </a:r>
            <a:r>
              <a:rPr lang="ru-RU" altLang="ru-RU" b="1" i="1">
                <a:solidFill>
                  <a:srgbClr val="C00000"/>
                </a:solidFill>
              </a:rPr>
              <a:t>= </a:t>
            </a:r>
            <a:r>
              <a:rPr lang="en-US" altLang="ru-RU" b="1" i="1">
                <a:solidFill>
                  <a:srgbClr val="C00000"/>
                </a:solidFill>
              </a:rPr>
              <a:t>N</a:t>
            </a:r>
            <a:r>
              <a:rPr lang="ru-RU" altLang="ru-RU" b="1" i="1">
                <a:solidFill>
                  <a:srgbClr val="C00000"/>
                </a:solidFill>
              </a:rPr>
              <a:t>-</a:t>
            </a:r>
            <a:r>
              <a:rPr lang="en-US" altLang="ru-RU" b="1" i="1">
                <a:solidFill>
                  <a:srgbClr val="C00000"/>
                </a:solidFill>
              </a:rPr>
              <a:t>j</a:t>
            </a:r>
            <a:r>
              <a:rPr lang="ru-RU" altLang="ru-RU" b="1" i="1">
                <a:solidFill>
                  <a:srgbClr val="C00000"/>
                </a:solidFill>
              </a:rPr>
              <a:t>+1;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>
                <a:solidFill>
                  <a:schemeClr val="bg2"/>
                </a:solidFill>
              </a:rPr>
              <a:t>Над побочной диагональю </a:t>
            </a:r>
            <a:r>
              <a:rPr lang="en-US" altLang="ru-RU" b="1" i="1">
                <a:solidFill>
                  <a:srgbClr val="C00000"/>
                </a:solidFill>
              </a:rPr>
              <a:t>i</a:t>
            </a:r>
            <a:r>
              <a:rPr lang="ru-RU" altLang="ru-RU" b="1" i="1">
                <a:solidFill>
                  <a:srgbClr val="C00000"/>
                </a:solidFill>
              </a:rPr>
              <a:t>&lt; </a:t>
            </a:r>
            <a:r>
              <a:rPr lang="en-US" altLang="ru-RU" b="1" i="1">
                <a:solidFill>
                  <a:srgbClr val="C00000"/>
                </a:solidFill>
              </a:rPr>
              <a:t>N</a:t>
            </a:r>
            <a:r>
              <a:rPr lang="ru-RU" altLang="ru-RU" b="1" i="1">
                <a:solidFill>
                  <a:srgbClr val="C00000"/>
                </a:solidFill>
              </a:rPr>
              <a:t>-</a:t>
            </a:r>
            <a:r>
              <a:rPr lang="en-US" altLang="ru-RU" b="1" i="1">
                <a:solidFill>
                  <a:srgbClr val="C00000"/>
                </a:solidFill>
              </a:rPr>
              <a:t>j</a:t>
            </a:r>
            <a:r>
              <a:rPr lang="ru-RU" altLang="ru-RU" b="1" i="1">
                <a:solidFill>
                  <a:srgbClr val="C00000"/>
                </a:solidFill>
              </a:rPr>
              <a:t>+1;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i="1">
                <a:solidFill>
                  <a:schemeClr val="bg2"/>
                </a:solidFill>
              </a:rPr>
              <a:t>Под побочной диагональю </a:t>
            </a:r>
            <a:r>
              <a:rPr lang="en-US" altLang="ru-RU" b="1">
                <a:solidFill>
                  <a:srgbClr val="C00000"/>
                </a:solidFill>
              </a:rPr>
              <a:t>i</a:t>
            </a:r>
            <a:r>
              <a:rPr lang="ru-RU" altLang="ru-RU" b="1">
                <a:solidFill>
                  <a:srgbClr val="C00000"/>
                </a:solidFill>
              </a:rPr>
              <a:t>&gt; </a:t>
            </a:r>
            <a:r>
              <a:rPr lang="en-US" altLang="ru-RU" b="1">
                <a:solidFill>
                  <a:srgbClr val="C00000"/>
                </a:solidFill>
              </a:rPr>
              <a:t>N</a:t>
            </a:r>
            <a:r>
              <a:rPr lang="ru-RU" altLang="ru-RU" b="1">
                <a:solidFill>
                  <a:srgbClr val="C00000"/>
                </a:solidFill>
              </a:rPr>
              <a:t>-</a:t>
            </a:r>
            <a:r>
              <a:rPr lang="en-US" altLang="ru-RU" b="1">
                <a:solidFill>
                  <a:srgbClr val="C00000"/>
                </a:solidFill>
              </a:rPr>
              <a:t>j</a:t>
            </a:r>
            <a:r>
              <a:rPr lang="ru-RU" altLang="ru-RU" b="1">
                <a:solidFill>
                  <a:srgbClr val="C00000"/>
                </a:solidFill>
              </a:rPr>
              <a:t>+1.</a:t>
            </a:r>
            <a:r>
              <a:rPr lang="ru-RU" altLang="ru-RU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/>
      <p:bldP spid="57348" grpId="0" animBg="1"/>
      <p:bldP spid="57349" grpId="0" build="p"/>
      <p:bldP spid="573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771775" y="3860800"/>
            <a:ext cx="57451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endParaRPr lang="ru-RU" altLang="ru-RU" b="1" i="1">
              <a:solidFill>
                <a:srgbClr val="000066"/>
              </a:solidFill>
            </a:endParaRPr>
          </a:p>
        </p:txBody>
      </p:sp>
      <p:graphicFrame>
        <p:nvGraphicFramePr>
          <p:cNvPr id="59396" name="Group 4"/>
          <p:cNvGraphicFramePr>
            <a:graphicFrameLocks noGrp="1"/>
          </p:cNvGraphicFramePr>
          <p:nvPr>
            <p:ph idx="1"/>
          </p:nvPr>
        </p:nvGraphicFramePr>
        <p:xfrm>
          <a:off x="2268538" y="1628775"/>
          <a:ext cx="4475162" cy="3668712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00100"/>
                <a:gridCol w="989012"/>
                <a:gridCol w="895350"/>
              </a:tblGrid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ru-RU" altLang="ru-RU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28" name="Rectangle 36"/>
          <p:cNvSpPr>
            <a:spLocks noChangeArrowheads="1"/>
          </p:cNvSpPr>
          <p:nvPr/>
        </p:nvSpPr>
        <p:spPr bwMode="auto">
          <a:xfrm>
            <a:off x="539750" y="2924175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</a:rPr>
              <a:t>А  =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7575550" y="40973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4932363" y="4581525"/>
            <a:ext cx="86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31" name="Rectangle 39"/>
          <p:cNvSpPr>
            <a:spLocks noChangeArrowheads="1"/>
          </p:cNvSpPr>
          <p:nvPr/>
        </p:nvSpPr>
        <p:spPr bwMode="auto">
          <a:xfrm>
            <a:off x="2339975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32" name="Rectangle 40"/>
          <p:cNvSpPr>
            <a:spLocks noChangeArrowheads="1"/>
          </p:cNvSpPr>
          <p:nvPr/>
        </p:nvSpPr>
        <p:spPr bwMode="auto">
          <a:xfrm>
            <a:off x="3276600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33" name="Rectangle 41"/>
          <p:cNvSpPr>
            <a:spLocks noChangeArrowheads="1"/>
          </p:cNvSpPr>
          <p:nvPr/>
        </p:nvSpPr>
        <p:spPr bwMode="auto">
          <a:xfrm>
            <a:off x="4140200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34" name="Rectangle 42"/>
          <p:cNvSpPr>
            <a:spLocks noChangeArrowheads="1"/>
          </p:cNvSpPr>
          <p:nvPr/>
        </p:nvSpPr>
        <p:spPr bwMode="auto">
          <a:xfrm>
            <a:off x="4932363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35" name="Rectangle 43"/>
          <p:cNvSpPr>
            <a:spLocks noChangeArrowheads="1"/>
          </p:cNvSpPr>
          <p:nvPr/>
        </p:nvSpPr>
        <p:spPr bwMode="auto">
          <a:xfrm>
            <a:off x="5940425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36" name="Rectangle 44"/>
          <p:cNvSpPr>
            <a:spLocks noChangeArrowheads="1"/>
          </p:cNvSpPr>
          <p:nvPr/>
        </p:nvSpPr>
        <p:spPr bwMode="auto">
          <a:xfrm>
            <a:off x="2339975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37" name="Rectangle 45"/>
          <p:cNvSpPr>
            <a:spLocks noChangeArrowheads="1"/>
          </p:cNvSpPr>
          <p:nvPr/>
        </p:nvSpPr>
        <p:spPr bwMode="auto">
          <a:xfrm>
            <a:off x="3203575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38" name="Rectangle 46"/>
          <p:cNvSpPr>
            <a:spLocks noChangeArrowheads="1"/>
          </p:cNvSpPr>
          <p:nvPr/>
        </p:nvSpPr>
        <p:spPr bwMode="auto">
          <a:xfrm>
            <a:off x="4140200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39" name="Rectangle 47"/>
          <p:cNvSpPr>
            <a:spLocks noChangeArrowheads="1"/>
          </p:cNvSpPr>
          <p:nvPr/>
        </p:nvSpPr>
        <p:spPr bwMode="auto">
          <a:xfrm>
            <a:off x="4932363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0" name="Rectangle 48"/>
          <p:cNvSpPr>
            <a:spLocks noChangeArrowheads="1"/>
          </p:cNvSpPr>
          <p:nvPr/>
        </p:nvSpPr>
        <p:spPr bwMode="auto">
          <a:xfrm>
            <a:off x="5940425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1" name="Rectangle 49"/>
          <p:cNvSpPr>
            <a:spLocks noChangeArrowheads="1"/>
          </p:cNvSpPr>
          <p:nvPr/>
        </p:nvSpPr>
        <p:spPr bwMode="auto">
          <a:xfrm>
            <a:off x="2339975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2" name="Rectangle 50"/>
          <p:cNvSpPr>
            <a:spLocks noChangeArrowheads="1"/>
          </p:cNvSpPr>
          <p:nvPr/>
        </p:nvSpPr>
        <p:spPr bwMode="auto">
          <a:xfrm>
            <a:off x="3276600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3" name="Rectangle 51"/>
          <p:cNvSpPr>
            <a:spLocks noChangeArrowheads="1"/>
          </p:cNvSpPr>
          <p:nvPr/>
        </p:nvSpPr>
        <p:spPr bwMode="auto">
          <a:xfrm>
            <a:off x="4140200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4" name="Rectangle 52"/>
          <p:cNvSpPr>
            <a:spLocks noChangeArrowheads="1"/>
          </p:cNvSpPr>
          <p:nvPr/>
        </p:nvSpPr>
        <p:spPr bwMode="auto">
          <a:xfrm>
            <a:off x="4932363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5" name="Rectangle 53"/>
          <p:cNvSpPr>
            <a:spLocks noChangeArrowheads="1"/>
          </p:cNvSpPr>
          <p:nvPr/>
        </p:nvSpPr>
        <p:spPr bwMode="auto">
          <a:xfrm>
            <a:off x="5940425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6" name="Rectangle 54"/>
          <p:cNvSpPr>
            <a:spLocks noChangeArrowheads="1"/>
          </p:cNvSpPr>
          <p:nvPr/>
        </p:nvSpPr>
        <p:spPr bwMode="auto">
          <a:xfrm>
            <a:off x="2339975" y="45085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7" name="Rectangle 55"/>
          <p:cNvSpPr>
            <a:spLocks noChangeArrowheads="1"/>
          </p:cNvSpPr>
          <p:nvPr/>
        </p:nvSpPr>
        <p:spPr bwMode="auto">
          <a:xfrm>
            <a:off x="3276600" y="45085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8" name="Rectangle 56"/>
          <p:cNvSpPr>
            <a:spLocks noChangeArrowheads="1"/>
          </p:cNvSpPr>
          <p:nvPr/>
        </p:nvSpPr>
        <p:spPr bwMode="auto">
          <a:xfrm>
            <a:off x="4140200" y="45085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49" name="Rectangle 57"/>
          <p:cNvSpPr>
            <a:spLocks noChangeArrowheads="1"/>
          </p:cNvSpPr>
          <p:nvPr/>
        </p:nvSpPr>
        <p:spPr bwMode="auto">
          <a:xfrm>
            <a:off x="4932363" y="45085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9450" name="Rectangle 58"/>
          <p:cNvSpPr>
            <a:spLocks noChangeArrowheads="1"/>
          </p:cNvSpPr>
          <p:nvPr/>
        </p:nvSpPr>
        <p:spPr bwMode="auto">
          <a:xfrm>
            <a:off x="5940425" y="45085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4395" name="Text Box 59"/>
          <p:cNvSpPr txBox="1">
            <a:spLocks noChangeArrowheads="1"/>
          </p:cNvSpPr>
          <p:nvPr/>
        </p:nvSpPr>
        <p:spPr bwMode="auto">
          <a:xfrm>
            <a:off x="539750" y="1412875"/>
            <a:ext cx="139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chemeClr val="bg2"/>
                </a:solidFill>
              </a:rPr>
              <a:t>А) </a:t>
            </a:r>
            <a:r>
              <a:rPr lang="ru-RU" altLang="ru-RU" sz="1800">
                <a:solidFill>
                  <a:schemeClr val="bg2"/>
                </a:solidFill>
              </a:rPr>
              <a:t>А[</a:t>
            </a:r>
            <a:r>
              <a:rPr lang="en-US" altLang="ru-RU" sz="1800">
                <a:solidFill>
                  <a:schemeClr val="bg2"/>
                </a:solidFill>
              </a:rPr>
              <a:t>i,j] = ij</a:t>
            </a:r>
            <a:endParaRPr lang="ru-RU" altLang="ru-RU" sz="1800">
              <a:solidFill>
                <a:schemeClr val="bg2"/>
              </a:solidFill>
            </a:endParaRPr>
          </a:p>
        </p:txBody>
      </p:sp>
      <p:sp>
        <p:nvSpPr>
          <p:cNvPr id="29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5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59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59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59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59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59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59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59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59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59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59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59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9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59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59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59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59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59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59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59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59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  <p:bldP spid="59428" grpId="0"/>
      <p:bldP spid="59431" grpId="0" animBg="1"/>
      <p:bldP spid="59432" grpId="0" animBg="1"/>
      <p:bldP spid="59433" grpId="0" animBg="1"/>
      <p:bldP spid="59434" grpId="0" animBg="1"/>
      <p:bldP spid="59435" grpId="0" animBg="1"/>
      <p:bldP spid="59436" grpId="0" animBg="1"/>
      <p:bldP spid="59437" grpId="0" animBg="1"/>
      <p:bldP spid="59438" grpId="0" animBg="1"/>
      <p:bldP spid="59439" grpId="0" animBg="1"/>
      <p:bldP spid="59440" grpId="0" animBg="1"/>
      <p:bldP spid="59441" grpId="0" animBg="1"/>
      <p:bldP spid="59442" grpId="0" animBg="1"/>
      <p:bldP spid="59443" grpId="0" animBg="1"/>
      <p:bldP spid="59444" grpId="0" animBg="1"/>
      <p:bldP spid="59445" grpId="0" animBg="1"/>
      <p:bldP spid="59446" grpId="0" animBg="1"/>
      <p:bldP spid="59447" grpId="0" animBg="1"/>
      <p:bldP spid="59448" grpId="0" animBg="1"/>
      <p:bldP spid="59449" grpId="0" animBg="1"/>
      <p:bldP spid="594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2771775" y="3860800"/>
            <a:ext cx="57451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endParaRPr lang="ru-RU" altLang="ru-RU" b="1" i="1">
              <a:solidFill>
                <a:srgbClr val="000066"/>
              </a:solidFill>
            </a:endParaRPr>
          </a:p>
        </p:txBody>
      </p:sp>
      <p:graphicFrame>
        <p:nvGraphicFramePr>
          <p:cNvPr id="60478" name="Group 62"/>
          <p:cNvGraphicFramePr>
            <a:graphicFrameLocks noGrp="1"/>
          </p:cNvGraphicFramePr>
          <p:nvPr>
            <p:ph idx="1"/>
          </p:nvPr>
        </p:nvGraphicFramePr>
        <p:xfrm>
          <a:off x="2268538" y="1628775"/>
          <a:ext cx="4475162" cy="3559175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00100"/>
                <a:gridCol w="989012"/>
                <a:gridCol w="895350"/>
              </a:tblGrid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52" name="Rectangle 36"/>
          <p:cNvSpPr>
            <a:spLocks noChangeArrowheads="1"/>
          </p:cNvSpPr>
          <p:nvPr/>
        </p:nvSpPr>
        <p:spPr bwMode="auto">
          <a:xfrm>
            <a:off x="539750" y="2924175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</a:rPr>
              <a:t>А  =</a:t>
            </a:r>
          </a:p>
        </p:txBody>
      </p:sp>
      <p:sp>
        <p:nvSpPr>
          <p:cNvPr id="15397" name="Text Box 37"/>
          <p:cNvSpPr txBox="1">
            <a:spLocks noChangeArrowheads="1"/>
          </p:cNvSpPr>
          <p:nvPr/>
        </p:nvSpPr>
        <p:spPr bwMode="auto">
          <a:xfrm>
            <a:off x="7575550" y="40973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5398" name="Text Box 38"/>
          <p:cNvSpPr txBox="1">
            <a:spLocks noChangeArrowheads="1"/>
          </p:cNvSpPr>
          <p:nvPr/>
        </p:nvSpPr>
        <p:spPr bwMode="auto">
          <a:xfrm>
            <a:off x="4932363" y="4581525"/>
            <a:ext cx="86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55" name="Rectangle 39"/>
          <p:cNvSpPr>
            <a:spLocks noChangeArrowheads="1"/>
          </p:cNvSpPr>
          <p:nvPr/>
        </p:nvSpPr>
        <p:spPr bwMode="auto">
          <a:xfrm>
            <a:off x="2268538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56" name="Rectangle 40"/>
          <p:cNvSpPr>
            <a:spLocks noChangeArrowheads="1"/>
          </p:cNvSpPr>
          <p:nvPr/>
        </p:nvSpPr>
        <p:spPr bwMode="auto">
          <a:xfrm>
            <a:off x="3276600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57" name="Rectangle 41"/>
          <p:cNvSpPr>
            <a:spLocks noChangeArrowheads="1"/>
          </p:cNvSpPr>
          <p:nvPr/>
        </p:nvSpPr>
        <p:spPr bwMode="auto">
          <a:xfrm>
            <a:off x="4140200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58" name="Rectangle 42"/>
          <p:cNvSpPr>
            <a:spLocks noChangeArrowheads="1"/>
          </p:cNvSpPr>
          <p:nvPr/>
        </p:nvSpPr>
        <p:spPr bwMode="auto">
          <a:xfrm>
            <a:off x="4932363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59" name="Rectangle 43"/>
          <p:cNvSpPr>
            <a:spLocks noChangeArrowheads="1"/>
          </p:cNvSpPr>
          <p:nvPr/>
        </p:nvSpPr>
        <p:spPr bwMode="auto">
          <a:xfrm>
            <a:off x="5940425" y="170021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0" name="Rectangle 44"/>
          <p:cNvSpPr>
            <a:spLocks noChangeArrowheads="1"/>
          </p:cNvSpPr>
          <p:nvPr/>
        </p:nvSpPr>
        <p:spPr bwMode="auto">
          <a:xfrm>
            <a:off x="2339975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1" name="Rectangle 45"/>
          <p:cNvSpPr>
            <a:spLocks noChangeArrowheads="1"/>
          </p:cNvSpPr>
          <p:nvPr/>
        </p:nvSpPr>
        <p:spPr bwMode="auto">
          <a:xfrm>
            <a:off x="3203575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2" name="Rectangle 46"/>
          <p:cNvSpPr>
            <a:spLocks noChangeArrowheads="1"/>
          </p:cNvSpPr>
          <p:nvPr/>
        </p:nvSpPr>
        <p:spPr bwMode="auto">
          <a:xfrm>
            <a:off x="4140200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3" name="Rectangle 47"/>
          <p:cNvSpPr>
            <a:spLocks noChangeArrowheads="1"/>
          </p:cNvSpPr>
          <p:nvPr/>
        </p:nvSpPr>
        <p:spPr bwMode="auto">
          <a:xfrm>
            <a:off x="4932363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4" name="Rectangle 48"/>
          <p:cNvSpPr>
            <a:spLocks noChangeArrowheads="1"/>
          </p:cNvSpPr>
          <p:nvPr/>
        </p:nvSpPr>
        <p:spPr bwMode="auto">
          <a:xfrm>
            <a:off x="5940425" y="25654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5" name="Rectangle 49"/>
          <p:cNvSpPr>
            <a:spLocks noChangeArrowheads="1"/>
          </p:cNvSpPr>
          <p:nvPr/>
        </p:nvSpPr>
        <p:spPr bwMode="auto">
          <a:xfrm>
            <a:off x="2339975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6" name="Rectangle 50"/>
          <p:cNvSpPr>
            <a:spLocks noChangeArrowheads="1"/>
          </p:cNvSpPr>
          <p:nvPr/>
        </p:nvSpPr>
        <p:spPr bwMode="auto">
          <a:xfrm>
            <a:off x="3276600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7" name="Rectangle 51"/>
          <p:cNvSpPr>
            <a:spLocks noChangeArrowheads="1"/>
          </p:cNvSpPr>
          <p:nvPr/>
        </p:nvSpPr>
        <p:spPr bwMode="auto">
          <a:xfrm>
            <a:off x="4140200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8" name="Rectangle 52"/>
          <p:cNvSpPr>
            <a:spLocks noChangeArrowheads="1"/>
          </p:cNvSpPr>
          <p:nvPr/>
        </p:nvSpPr>
        <p:spPr bwMode="auto">
          <a:xfrm>
            <a:off x="4932363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69" name="Rectangle 53"/>
          <p:cNvSpPr>
            <a:spLocks noChangeArrowheads="1"/>
          </p:cNvSpPr>
          <p:nvPr/>
        </p:nvSpPr>
        <p:spPr bwMode="auto">
          <a:xfrm>
            <a:off x="5940425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70" name="Rectangle 54"/>
          <p:cNvSpPr>
            <a:spLocks noChangeArrowheads="1"/>
          </p:cNvSpPr>
          <p:nvPr/>
        </p:nvSpPr>
        <p:spPr bwMode="auto">
          <a:xfrm>
            <a:off x="2339975" y="4365625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71" name="Rectangle 55"/>
          <p:cNvSpPr>
            <a:spLocks noChangeArrowheads="1"/>
          </p:cNvSpPr>
          <p:nvPr/>
        </p:nvSpPr>
        <p:spPr bwMode="auto">
          <a:xfrm>
            <a:off x="3348038" y="4365625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72" name="Rectangle 56"/>
          <p:cNvSpPr>
            <a:spLocks noChangeArrowheads="1"/>
          </p:cNvSpPr>
          <p:nvPr/>
        </p:nvSpPr>
        <p:spPr bwMode="auto">
          <a:xfrm>
            <a:off x="4067175" y="4365625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73" name="Rectangle 57"/>
          <p:cNvSpPr>
            <a:spLocks noChangeArrowheads="1"/>
          </p:cNvSpPr>
          <p:nvPr/>
        </p:nvSpPr>
        <p:spPr bwMode="auto">
          <a:xfrm>
            <a:off x="5003800" y="4365625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0474" name="Rectangle 58"/>
          <p:cNvSpPr>
            <a:spLocks noChangeArrowheads="1"/>
          </p:cNvSpPr>
          <p:nvPr/>
        </p:nvSpPr>
        <p:spPr bwMode="auto">
          <a:xfrm>
            <a:off x="5940425" y="443706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5419" name="Text Box 59"/>
          <p:cNvSpPr txBox="1">
            <a:spLocks noChangeArrowheads="1"/>
          </p:cNvSpPr>
          <p:nvPr/>
        </p:nvSpPr>
        <p:spPr bwMode="auto">
          <a:xfrm>
            <a:off x="539750" y="1412875"/>
            <a:ext cx="172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400" b="1">
                <a:solidFill>
                  <a:schemeClr val="bg2"/>
                </a:solidFill>
              </a:rPr>
              <a:t>B</a:t>
            </a:r>
            <a:r>
              <a:rPr lang="ru-RU" altLang="ru-RU" sz="2400" b="1">
                <a:solidFill>
                  <a:schemeClr val="bg2"/>
                </a:solidFill>
              </a:rPr>
              <a:t>) </a:t>
            </a:r>
            <a:r>
              <a:rPr lang="ru-RU" altLang="ru-RU" sz="2400">
                <a:solidFill>
                  <a:schemeClr val="bg2"/>
                </a:solidFill>
              </a:rPr>
              <a:t>А[</a:t>
            </a:r>
            <a:r>
              <a:rPr lang="en-US" altLang="ru-RU" sz="2400">
                <a:solidFill>
                  <a:schemeClr val="bg2"/>
                </a:solidFill>
              </a:rPr>
              <a:t>i,j] = i</a:t>
            </a:r>
            <a:endParaRPr lang="ru-RU" altLang="ru-RU" sz="2400">
              <a:solidFill>
                <a:schemeClr val="bg2"/>
              </a:solidFill>
            </a:endParaRPr>
          </a:p>
        </p:txBody>
      </p:sp>
      <p:sp>
        <p:nvSpPr>
          <p:cNvPr id="29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6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60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60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60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60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60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60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60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60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60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60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60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60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60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60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60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60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60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604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60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60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  <p:bldP spid="60452" grpId="0"/>
      <p:bldP spid="60455" grpId="0" animBg="1"/>
      <p:bldP spid="60456" grpId="0" animBg="1"/>
      <p:bldP spid="60457" grpId="0" animBg="1"/>
      <p:bldP spid="60458" grpId="0" animBg="1"/>
      <p:bldP spid="60459" grpId="0" animBg="1"/>
      <p:bldP spid="60460" grpId="0" animBg="1"/>
      <p:bldP spid="60461" grpId="0" animBg="1"/>
      <p:bldP spid="60462" grpId="0" animBg="1"/>
      <p:bldP spid="60463" grpId="0" animBg="1"/>
      <p:bldP spid="60464" grpId="0" animBg="1"/>
      <p:bldP spid="60465" grpId="0" animBg="1"/>
      <p:bldP spid="60466" grpId="0" animBg="1"/>
      <p:bldP spid="60467" grpId="0" animBg="1"/>
      <p:bldP spid="60468" grpId="0" animBg="1"/>
      <p:bldP spid="60469" grpId="0" animBg="1"/>
      <p:bldP spid="60470" grpId="0" animBg="1"/>
      <p:bldP spid="60471" grpId="0" animBg="1"/>
      <p:bldP spid="60472" grpId="0" animBg="1"/>
      <p:bldP spid="60473" grpId="0" animBg="1"/>
      <p:bldP spid="6047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2771775" y="3860800"/>
            <a:ext cx="57451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endParaRPr lang="ru-RU" altLang="ru-RU" b="1" i="1">
              <a:solidFill>
                <a:srgbClr val="000066"/>
              </a:solidFill>
            </a:endParaRPr>
          </a:p>
        </p:txBody>
      </p:sp>
      <p:graphicFrame>
        <p:nvGraphicFramePr>
          <p:cNvPr id="62504" name="Group 40"/>
          <p:cNvGraphicFramePr>
            <a:graphicFrameLocks noGrp="1"/>
          </p:cNvGraphicFramePr>
          <p:nvPr>
            <p:ph idx="1"/>
          </p:nvPr>
        </p:nvGraphicFramePr>
        <p:xfrm>
          <a:off x="2268538" y="2565400"/>
          <a:ext cx="4475162" cy="3487738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00100"/>
                <a:gridCol w="989012"/>
                <a:gridCol w="895350"/>
              </a:tblGrid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500" name="Rectangle 36"/>
          <p:cNvSpPr>
            <a:spLocks noChangeArrowheads="1"/>
          </p:cNvSpPr>
          <p:nvPr/>
        </p:nvSpPr>
        <p:spPr bwMode="auto">
          <a:xfrm>
            <a:off x="539750" y="2924175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</a:rPr>
              <a:t>А  =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7575550" y="40973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4787900" y="5589588"/>
            <a:ext cx="86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539750" y="1412875"/>
            <a:ext cx="33845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400" b="1">
                <a:solidFill>
                  <a:schemeClr val="bg2"/>
                </a:solidFill>
              </a:rPr>
              <a:t>D</a:t>
            </a:r>
            <a:r>
              <a:rPr lang="ru-RU" altLang="ru-RU" sz="2400">
                <a:solidFill>
                  <a:schemeClr val="bg2"/>
                </a:solidFill>
              </a:rPr>
              <a:t>) </a:t>
            </a:r>
            <a:r>
              <a:rPr lang="ru-RU" altLang="ru-RU" sz="2400" b="1">
                <a:solidFill>
                  <a:schemeClr val="bg2"/>
                </a:solidFill>
              </a:rPr>
              <a:t>А[</a:t>
            </a:r>
            <a:r>
              <a:rPr lang="en-US" altLang="ru-RU" sz="2400" b="1">
                <a:solidFill>
                  <a:schemeClr val="bg2"/>
                </a:solidFill>
              </a:rPr>
              <a:t>i,j] = max {i, j };</a:t>
            </a:r>
            <a:endParaRPr lang="ru-RU" altLang="ru-RU" sz="2400" b="1">
              <a:solidFill>
                <a:schemeClr val="bg2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b="1">
              <a:solidFill>
                <a:schemeClr val="bg2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62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2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  <p:bldP spid="6250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2771775" y="3860800"/>
            <a:ext cx="57451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endParaRPr lang="ru-RU" altLang="ru-RU" b="1" i="1">
              <a:solidFill>
                <a:srgbClr val="000066"/>
              </a:solidFill>
            </a:endParaRPr>
          </a:p>
        </p:txBody>
      </p:sp>
      <p:graphicFrame>
        <p:nvGraphicFramePr>
          <p:cNvPr id="63492" name="Group 4"/>
          <p:cNvGraphicFramePr>
            <a:graphicFrameLocks noGrp="1"/>
          </p:cNvGraphicFramePr>
          <p:nvPr>
            <p:ph idx="1"/>
          </p:nvPr>
        </p:nvGraphicFramePr>
        <p:xfrm>
          <a:off x="2268538" y="2565400"/>
          <a:ext cx="4475162" cy="3487738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00100"/>
                <a:gridCol w="989012"/>
                <a:gridCol w="895350"/>
              </a:tblGrid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524" name="Rectangle 36"/>
          <p:cNvSpPr>
            <a:spLocks noChangeArrowheads="1"/>
          </p:cNvSpPr>
          <p:nvPr/>
        </p:nvSpPr>
        <p:spPr bwMode="auto">
          <a:xfrm>
            <a:off x="539750" y="2924175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</a:rPr>
              <a:t>А  =</a:t>
            </a:r>
          </a:p>
        </p:txBody>
      </p:sp>
      <p:sp>
        <p:nvSpPr>
          <p:cNvPr id="18469" name="Text Box 37"/>
          <p:cNvSpPr txBox="1">
            <a:spLocks noChangeArrowheads="1"/>
          </p:cNvSpPr>
          <p:nvPr/>
        </p:nvSpPr>
        <p:spPr bwMode="auto">
          <a:xfrm>
            <a:off x="7575550" y="40973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4787900" y="5589588"/>
            <a:ext cx="86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8471" name="Text Box 39"/>
          <p:cNvSpPr txBox="1">
            <a:spLocks noChangeArrowheads="1"/>
          </p:cNvSpPr>
          <p:nvPr/>
        </p:nvSpPr>
        <p:spPr bwMode="auto">
          <a:xfrm>
            <a:off x="539750" y="1412875"/>
            <a:ext cx="33845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400" b="1">
                <a:solidFill>
                  <a:schemeClr val="bg2"/>
                </a:solidFill>
              </a:rPr>
              <a:t>E</a:t>
            </a:r>
            <a:r>
              <a:rPr lang="ru-RU" altLang="ru-RU" sz="2400">
                <a:solidFill>
                  <a:schemeClr val="bg2"/>
                </a:solidFill>
              </a:rPr>
              <a:t>) </a:t>
            </a:r>
            <a:r>
              <a:rPr lang="ru-RU" altLang="ru-RU" sz="2400" b="1">
                <a:solidFill>
                  <a:schemeClr val="bg2"/>
                </a:solidFill>
              </a:rPr>
              <a:t>А[</a:t>
            </a:r>
            <a:r>
              <a:rPr lang="en-US" altLang="ru-RU" sz="2400" b="1">
                <a:solidFill>
                  <a:schemeClr val="bg2"/>
                </a:solidFill>
              </a:rPr>
              <a:t>i,j] = min {i, j };</a:t>
            </a:r>
            <a:endParaRPr lang="ru-RU" altLang="ru-RU" sz="2400" b="1">
              <a:solidFill>
                <a:schemeClr val="bg2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b="1">
              <a:solidFill>
                <a:schemeClr val="bg2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63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  <p:bldP spid="635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2771775" y="3860800"/>
            <a:ext cx="57451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endParaRPr lang="ru-RU" altLang="ru-RU" b="1" i="1">
              <a:solidFill>
                <a:srgbClr val="000066"/>
              </a:solidFill>
            </a:endParaRPr>
          </a:p>
        </p:txBody>
      </p:sp>
      <p:graphicFrame>
        <p:nvGraphicFramePr>
          <p:cNvPr id="64516" name="Group 4"/>
          <p:cNvGraphicFramePr>
            <a:graphicFrameLocks noGrp="1"/>
          </p:cNvGraphicFramePr>
          <p:nvPr>
            <p:ph idx="1"/>
          </p:nvPr>
        </p:nvGraphicFramePr>
        <p:xfrm>
          <a:off x="2268538" y="2565400"/>
          <a:ext cx="4475162" cy="3487738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00100"/>
                <a:gridCol w="989012"/>
                <a:gridCol w="895350"/>
              </a:tblGrid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48" name="Rectangle 36"/>
          <p:cNvSpPr>
            <a:spLocks noChangeArrowheads="1"/>
          </p:cNvSpPr>
          <p:nvPr/>
        </p:nvSpPr>
        <p:spPr bwMode="auto">
          <a:xfrm>
            <a:off x="539750" y="2924175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</a:rPr>
              <a:t>А  =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7575550" y="40973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4284663" y="5661025"/>
            <a:ext cx="86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539750" y="1412875"/>
            <a:ext cx="33845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400" b="1">
                <a:solidFill>
                  <a:schemeClr val="bg2"/>
                </a:solidFill>
              </a:rPr>
              <a:t>F</a:t>
            </a:r>
            <a:r>
              <a:rPr lang="ru-RU" altLang="ru-RU" sz="2400">
                <a:solidFill>
                  <a:schemeClr val="bg2"/>
                </a:solidFill>
              </a:rPr>
              <a:t>) </a:t>
            </a:r>
            <a:r>
              <a:rPr lang="ru-RU" altLang="ru-RU" sz="2400" b="1">
                <a:solidFill>
                  <a:schemeClr val="bg2"/>
                </a:solidFill>
              </a:rPr>
              <a:t>А[</a:t>
            </a:r>
            <a:r>
              <a:rPr lang="en-US" altLang="ru-RU" sz="2400" b="1">
                <a:solidFill>
                  <a:schemeClr val="bg2"/>
                </a:solidFill>
              </a:rPr>
              <a:t>i,j] = |i-j|;</a:t>
            </a:r>
            <a:endParaRPr lang="ru-RU" altLang="ru-RU" sz="2400" b="1">
              <a:solidFill>
                <a:schemeClr val="bg2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b="1">
              <a:solidFill>
                <a:schemeClr val="bg2"/>
              </a:solidFill>
            </a:endParaRPr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64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  <p:bldP spid="645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2771775" y="3860800"/>
            <a:ext cx="57451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endParaRPr lang="ru-RU" altLang="ru-RU" b="1" i="1">
              <a:solidFill>
                <a:srgbClr val="000066"/>
              </a:solidFill>
            </a:endParaRPr>
          </a:p>
        </p:txBody>
      </p:sp>
      <p:graphicFrame>
        <p:nvGraphicFramePr>
          <p:cNvPr id="65540" name="Group 4"/>
          <p:cNvGraphicFramePr>
            <a:graphicFrameLocks noGrp="1"/>
          </p:cNvGraphicFramePr>
          <p:nvPr>
            <p:ph idx="1"/>
          </p:nvPr>
        </p:nvGraphicFramePr>
        <p:xfrm>
          <a:off x="2268538" y="2565400"/>
          <a:ext cx="4475162" cy="3487738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00100"/>
                <a:gridCol w="989012"/>
                <a:gridCol w="895350"/>
              </a:tblGrid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0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572" name="Rectangle 36"/>
          <p:cNvSpPr>
            <a:spLocks noChangeArrowheads="1"/>
          </p:cNvSpPr>
          <p:nvPr/>
        </p:nvSpPr>
        <p:spPr bwMode="auto">
          <a:xfrm>
            <a:off x="539750" y="2924175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</a:rPr>
              <a:t>А  =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7575550" y="40973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4284663" y="5661025"/>
            <a:ext cx="86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539750" y="1412875"/>
            <a:ext cx="4608513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400" b="1">
                <a:solidFill>
                  <a:schemeClr val="bg2"/>
                </a:solidFill>
              </a:rPr>
              <a:t>G</a:t>
            </a:r>
            <a:r>
              <a:rPr lang="ru-RU" altLang="ru-RU" sz="2400">
                <a:solidFill>
                  <a:schemeClr val="bg2"/>
                </a:solidFill>
              </a:rPr>
              <a:t>) </a:t>
            </a:r>
            <a:r>
              <a:rPr lang="en-US" altLang="ru-RU" sz="2400">
                <a:solidFill>
                  <a:schemeClr val="bg2"/>
                </a:solidFill>
              </a:rPr>
              <a:t>          </a:t>
            </a:r>
            <a:r>
              <a:rPr lang="ru-RU" altLang="ru-RU" sz="2400" b="1">
                <a:solidFill>
                  <a:schemeClr val="bg2"/>
                </a:solidFill>
              </a:rPr>
              <a:t>1, если </a:t>
            </a:r>
            <a:r>
              <a:rPr lang="en-US" altLang="ru-RU" sz="2400" b="1">
                <a:solidFill>
                  <a:schemeClr val="bg2"/>
                </a:solidFill>
              </a:rPr>
              <a:t>i</a:t>
            </a:r>
            <a:r>
              <a:rPr lang="ru-RU" altLang="ru-RU" sz="2400" b="1">
                <a:solidFill>
                  <a:schemeClr val="bg2"/>
                </a:solidFill>
              </a:rPr>
              <a:t> </a:t>
            </a:r>
            <a:r>
              <a:rPr lang="en-US" altLang="ru-RU" sz="2400" b="1">
                <a:solidFill>
                  <a:schemeClr val="bg2"/>
                </a:solidFill>
              </a:rPr>
              <a:t>≤</a:t>
            </a:r>
            <a:r>
              <a:rPr lang="ru-RU" altLang="ru-RU" sz="2400" b="1">
                <a:solidFill>
                  <a:schemeClr val="bg2"/>
                </a:solidFill>
              </a:rPr>
              <a:t> </a:t>
            </a:r>
            <a:r>
              <a:rPr lang="en-US" altLang="ru-RU" sz="2400" b="1">
                <a:solidFill>
                  <a:schemeClr val="bg2"/>
                </a:solidFill>
              </a:rPr>
              <a:t>j;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solidFill>
                  <a:schemeClr val="bg2"/>
                </a:solidFill>
              </a:rPr>
              <a:t>А[</a:t>
            </a:r>
            <a:r>
              <a:rPr lang="en-US" altLang="ru-RU" sz="2400" b="1">
                <a:solidFill>
                  <a:schemeClr val="bg2"/>
                </a:solidFill>
              </a:rPr>
              <a:t>i,j] =    0</a:t>
            </a:r>
            <a:r>
              <a:rPr lang="ru-RU" altLang="ru-RU" sz="2400" b="1">
                <a:solidFill>
                  <a:schemeClr val="bg2"/>
                </a:solidFill>
              </a:rPr>
              <a:t>, если </a:t>
            </a:r>
            <a:r>
              <a:rPr lang="en-US" altLang="ru-RU" sz="2400" b="1">
                <a:solidFill>
                  <a:schemeClr val="bg2"/>
                </a:solidFill>
              </a:rPr>
              <a:t>i</a:t>
            </a:r>
            <a:r>
              <a:rPr lang="ru-RU" altLang="ru-RU" sz="2400" b="1">
                <a:solidFill>
                  <a:schemeClr val="bg2"/>
                </a:solidFill>
              </a:rPr>
              <a:t> </a:t>
            </a:r>
            <a:r>
              <a:rPr lang="en-US" altLang="ru-RU" sz="2400" b="1">
                <a:solidFill>
                  <a:schemeClr val="bg2"/>
                </a:solidFill>
              </a:rPr>
              <a:t>&gt;</a:t>
            </a:r>
            <a:r>
              <a:rPr lang="ru-RU" altLang="ru-RU" sz="2400" b="1">
                <a:solidFill>
                  <a:schemeClr val="bg2"/>
                </a:solidFill>
              </a:rPr>
              <a:t> </a:t>
            </a:r>
            <a:r>
              <a:rPr lang="en-US" altLang="ru-RU" sz="2400" b="1">
                <a:solidFill>
                  <a:schemeClr val="bg2"/>
                </a:solidFill>
              </a:rPr>
              <a:t>j.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AutoNum type="alphaUcPeriod" startAt="7"/>
            </a:pPr>
            <a:endParaRPr lang="ru-RU" altLang="ru-RU" sz="2400" b="1">
              <a:solidFill>
                <a:schemeClr val="bg2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400" b="1">
              <a:solidFill>
                <a:schemeClr val="bg2"/>
              </a:solidFill>
            </a:endParaRPr>
          </a:p>
        </p:txBody>
      </p:sp>
      <p:sp>
        <p:nvSpPr>
          <p:cNvPr id="20520" name="AutoShape 40"/>
          <p:cNvSpPr>
            <a:spLocks/>
          </p:cNvSpPr>
          <p:nvPr/>
        </p:nvSpPr>
        <p:spPr bwMode="auto">
          <a:xfrm>
            <a:off x="1763713" y="1412875"/>
            <a:ext cx="71437" cy="863600"/>
          </a:xfrm>
          <a:prstGeom prst="leftBrace">
            <a:avLst>
              <a:gd name="adj1" fmla="val 10074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  <p:bldP spid="6557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988840"/>
            <a:ext cx="8229600" cy="1371600"/>
          </a:xfrm>
        </p:spPr>
        <p:txBody>
          <a:bodyPr/>
          <a:lstStyle/>
          <a:p>
            <a:pPr eaLnBrk="1" hangingPunct="1"/>
            <a:r>
              <a:rPr lang="ru-RU" altLang="ru-RU" dirty="0" smtClean="0"/>
              <a:t>Спасибо за урок!</a:t>
            </a:r>
            <a:br>
              <a:rPr lang="ru-RU" altLang="ru-RU" dirty="0" smtClean="0"/>
            </a:br>
            <a:endParaRPr lang="ru-RU" altLang="ru-RU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908050"/>
            <a:ext cx="8075612" cy="920750"/>
          </a:xfrm>
        </p:spPr>
        <p:txBody>
          <a:bodyPr/>
          <a:lstStyle/>
          <a:p>
            <a:pPr marL="1619250" indent="-1619250" eaLnBrk="1" hangingPunct="1"/>
            <a:r>
              <a:rPr lang="ru-RU" altLang="ru-RU" sz="2800" b="1" smtClean="0">
                <a:solidFill>
                  <a:srgbClr val="C00000"/>
                </a:solidFill>
              </a:rPr>
              <a:t>Задача1.  </a:t>
            </a:r>
            <a:r>
              <a:rPr lang="ru-RU" altLang="ru-RU" sz="2800" i="1" smtClean="0">
                <a:solidFill>
                  <a:srgbClr val="C00000"/>
                </a:solidFill>
              </a:rPr>
              <a:t>Определить, как выглядит таблица А, состоящая из 4 строк и 5 столбцов, если для любых </a:t>
            </a:r>
            <a:r>
              <a:rPr lang="en-US" altLang="ru-RU" sz="2800" i="1" smtClean="0">
                <a:solidFill>
                  <a:srgbClr val="C00000"/>
                </a:solidFill>
              </a:rPr>
              <a:t>i</a:t>
            </a:r>
            <a:r>
              <a:rPr lang="ru-RU" altLang="ru-RU" sz="2800" i="1" smtClean="0">
                <a:solidFill>
                  <a:srgbClr val="C00000"/>
                </a:solidFill>
              </a:rPr>
              <a:t> и </a:t>
            </a:r>
            <a:r>
              <a:rPr lang="en-US" altLang="ru-RU" sz="2800" i="1" smtClean="0">
                <a:solidFill>
                  <a:srgbClr val="C00000"/>
                </a:solidFill>
              </a:rPr>
              <a:t>j</a:t>
            </a:r>
            <a:r>
              <a:rPr lang="ru-RU" altLang="ru-RU" sz="2800" i="1" smtClean="0">
                <a:solidFill>
                  <a:srgbClr val="C00000"/>
                </a:solidFill>
              </a:rPr>
              <a:t>:</a:t>
            </a:r>
            <a:br>
              <a:rPr lang="ru-RU" altLang="ru-RU" sz="2800" i="1" smtClean="0">
                <a:solidFill>
                  <a:srgbClr val="C00000"/>
                </a:solidFill>
              </a:rPr>
            </a:br>
            <a:endParaRPr lang="ru-RU" altLang="ru-RU" sz="2800" b="1" i="1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0" y="1981200"/>
            <a:ext cx="7067550" cy="46164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dirty="0" smtClean="0">
                <a:solidFill>
                  <a:schemeClr val="bg2"/>
                </a:solidFill>
              </a:rPr>
              <a:t>А[</a:t>
            </a:r>
            <a:r>
              <a:rPr lang="en-US" altLang="ru-RU" dirty="0" err="1" smtClean="0">
                <a:solidFill>
                  <a:schemeClr val="bg2"/>
                </a:solidFill>
              </a:rPr>
              <a:t>i,j</a:t>
            </a:r>
            <a:r>
              <a:rPr lang="en-US" altLang="ru-RU" dirty="0" smtClean="0">
                <a:solidFill>
                  <a:schemeClr val="bg2"/>
                </a:solidFill>
              </a:rPr>
              <a:t>] = </a:t>
            </a:r>
            <a:r>
              <a:rPr lang="en-US" altLang="ru-RU" dirty="0" err="1" smtClean="0">
                <a:solidFill>
                  <a:schemeClr val="bg2"/>
                </a:solidFill>
              </a:rPr>
              <a:t>ij</a:t>
            </a:r>
            <a:r>
              <a:rPr lang="en-US" altLang="ru-RU" dirty="0" smtClean="0">
                <a:solidFill>
                  <a:schemeClr val="bg2"/>
                </a:solidFill>
              </a:rPr>
              <a:t>;</a:t>
            </a:r>
            <a:endParaRPr lang="ru-RU" altLang="ru-RU" dirty="0" smtClean="0">
              <a:solidFill>
                <a:schemeClr val="bg2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dirty="0" smtClean="0">
                <a:solidFill>
                  <a:schemeClr val="bg2"/>
                </a:solidFill>
              </a:rPr>
              <a:t>А[</a:t>
            </a:r>
            <a:r>
              <a:rPr lang="en-US" altLang="ru-RU" dirty="0" err="1" smtClean="0">
                <a:solidFill>
                  <a:schemeClr val="bg2"/>
                </a:solidFill>
              </a:rPr>
              <a:t>i,j</a:t>
            </a:r>
            <a:r>
              <a:rPr lang="en-US" altLang="ru-RU" dirty="0" smtClean="0">
                <a:solidFill>
                  <a:schemeClr val="bg2"/>
                </a:solidFill>
              </a:rPr>
              <a:t>] = </a:t>
            </a:r>
            <a:r>
              <a:rPr lang="en-US" altLang="ru-RU" dirty="0" err="1" smtClean="0">
                <a:solidFill>
                  <a:schemeClr val="bg2"/>
                </a:solidFill>
              </a:rPr>
              <a:t>i</a:t>
            </a:r>
            <a:r>
              <a:rPr lang="en-US" altLang="ru-RU" dirty="0" smtClean="0">
                <a:solidFill>
                  <a:schemeClr val="bg2"/>
                </a:solidFill>
              </a:rPr>
              <a:t>;</a:t>
            </a:r>
            <a:endParaRPr lang="ru-RU" altLang="ru-RU" dirty="0" smtClean="0">
              <a:solidFill>
                <a:schemeClr val="bg2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dirty="0" smtClean="0">
                <a:solidFill>
                  <a:schemeClr val="bg2"/>
                </a:solidFill>
              </a:rPr>
              <a:t>А[</a:t>
            </a:r>
            <a:r>
              <a:rPr lang="en-US" altLang="ru-RU" dirty="0" err="1" smtClean="0">
                <a:solidFill>
                  <a:schemeClr val="bg2"/>
                </a:solidFill>
              </a:rPr>
              <a:t>i,j</a:t>
            </a:r>
            <a:r>
              <a:rPr lang="en-US" altLang="ru-RU" dirty="0" smtClean="0">
                <a:solidFill>
                  <a:schemeClr val="bg2"/>
                </a:solidFill>
              </a:rPr>
              <a:t>] = max {</a:t>
            </a:r>
            <a:r>
              <a:rPr lang="en-US" altLang="ru-RU" dirty="0" err="1" smtClean="0">
                <a:solidFill>
                  <a:schemeClr val="bg2"/>
                </a:solidFill>
              </a:rPr>
              <a:t>i</a:t>
            </a:r>
            <a:r>
              <a:rPr lang="en-US" altLang="ru-RU" dirty="0" smtClean="0">
                <a:solidFill>
                  <a:schemeClr val="bg2"/>
                </a:solidFill>
              </a:rPr>
              <a:t>, j };</a:t>
            </a:r>
            <a:endParaRPr lang="ru-RU" altLang="ru-RU" dirty="0" smtClean="0">
              <a:solidFill>
                <a:schemeClr val="bg2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dirty="0" smtClean="0">
                <a:solidFill>
                  <a:schemeClr val="bg2"/>
                </a:solidFill>
              </a:rPr>
              <a:t>А[</a:t>
            </a:r>
            <a:r>
              <a:rPr lang="en-US" altLang="ru-RU" dirty="0" err="1" smtClean="0">
                <a:solidFill>
                  <a:schemeClr val="bg2"/>
                </a:solidFill>
              </a:rPr>
              <a:t>i,j</a:t>
            </a:r>
            <a:r>
              <a:rPr lang="en-US" altLang="ru-RU" dirty="0" smtClean="0">
                <a:solidFill>
                  <a:schemeClr val="bg2"/>
                </a:solidFill>
              </a:rPr>
              <a:t>] = min {</a:t>
            </a:r>
            <a:r>
              <a:rPr lang="en-US" altLang="ru-RU" dirty="0" err="1" smtClean="0">
                <a:solidFill>
                  <a:schemeClr val="bg2"/>
                </a:solidFill>
              </a:rPr>
              <a:t>i</a:t>
            </a:r>
            <a:r>
              <a:rPr lang="en-US" altLang="ru-RU" dirty="0" smtClean="0">
                <a:solidFill>
                  <a:schemeClr val="bg2"/>
                </a:solidFill>
              </a:rPr>
              <a:t>, j };</a:t>
            </a:r>
            <a:endParaRPr lang="ru-RU" altLang="ru-RU" dirty="0" smtClean="0">
              <a:solidFill>
                <a:schemeClr val="bg2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lphaUcPeriod"/>
            </a:pPr>
            <a:r>
              <a:rPr lang="ru-RU" altLang="ru-RU" dirty="0" smtClean="0">
                <a:solidFill>
                  <a:schemeClr val="bg2"/>
                </a:solidFill>
              </a:rPr>
              <a:t>А[</a:t>
            </a:r>
            <a:r>
              <a:rPr lang="en-US" altLang="ru-RU" dirty="0" err="1" smtClean="0">
                <a:solidFill>
                  <a:schemeClr val="bg2"/>
                </a:solidFill>
              </a:rPr>
              <a:t>i,j</a:t>
            </a:r>
            <a:r>
              <a:rPr lang="en-US" altLang="ru-RU" dirty="0" smtClean="0">
                <a:solidFill>
                  <a:schemeClr val="bg2"/>
                </a:solidFill>
              </a:rPr>
              <a:t>] = |</a:t>
            </a:r>
            <a:r>
              <a:rPr lang="en-US" altLang="ru-RU" dirty="0" err="1" smtClean="0">
                <a:solidFill>
                  <a:schemeClr val="bg2"/>
                </a:solidFill>
              </a:rPr>
              <a:t>i</a:t>
            </a:r>
            <a:r>
              <a:rPr lang="en-US" altLang="ru-RU" dirty="0" smtClean="0">
                <a:solidFill>
                  <a:schemeClr val="bg2"/>
                </a:solidFill>
              </a:rPr>
              <a:t>-j|;</a:t>
            </a:r>
            <a:endParaRPr lang="ru-RU" altLang="ru-RU" dirty="0" smtClean="0">
              <a:solidFill>
                <a:schemeClr val="bg2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ru-RU" dirty="0" smtClean="0">
                <a:solidFill>
                  <a:schemeClr val="bg2"/>
                </a:solidFill>
              </a:rPr>
              <a:t>			  </a:t>
            </a:r>
            <a:r>
              <a:rPr lang="ru-RU" altLang="ru-RU" dirty="0" smtClean="0">
                <a:solidFill>
                  <a:schemeClr val="bg2"/>
                </a:solidFill>
              </a:rPr>
              <a:t>1, если </a:t>
            </a:r>
            <a:r>
              <a:rPr lang="en-US" altLang="ru-RU" dirty="0" err="1" smtClean="0">
                <a:solidFill>
                  <a:schemeClr val="bg2"/>
                </a:solidFill>
              </a:rPr>
              <a:t>i</a:t>
            </a:r>
            <a:r>
              <a:rPr lang="ru-RU" altLang="ru-RU" dirty="0" smtClean="0">
                <a:solidFill>
                  <a:schemeClr val="bg2"/>
                </a:solidFill>
              </a:rPr>
              <a:t> </a:t>
            </a:r>
            <a:r>
              <a:rPr lang="en-US" altLang="ru-RU" dirty="0" smtClean="0">
                <a:solidFill>
                  <a:schemeClr val="bg2"/>
                </a:solidFill>
              </a:rPr>
              <a:t>≤</a:t>
            </a:r>
            <a:r>
              <a:rPr lang="ru-RU" altLang="ru-RU" dirty="0" smtClean="0">
                <a:solidFill>
                  <a:schemeClr val="bg2"/>
                </a:solidFill>
              </a:rPr>
              <a:t> </a:t>
            </a:r>
            <a:r>
              <a:rPr lang="en-US" altLang="ru-RU" dirty="0" smtClean="0">
                <a:solidFill>
                  <a:schemeClr val="bg2"/>
                </a:solidFill>
              </a:rPr>
              <a:t>j;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lphaUcPeriod" startAt="7"/>
            </a:pPr>
            <a:r>
              <a:rPr lang="ru-RU" altLang="ru-RU" dirty="0" smtClean="0">
                <a:solidFill>
                  <a:schemeClr val="bg2"/>
                </a:solidFill>
              </a:rPr>
              <a:t>А[</a:t>
            </a:r>
            <a:r>
              <a:rPr lang="en-US" altLang="ru-RU" dirty="0" err="1" smtClean="0">
                <a:solidFill>
                  <a:schemeClr val="bg2"/>
                </a:solidFill>
              </a:rPr>
              <a:t>i,j</a:t>
            </a:r>
            <a:r>
              <a:rPr lang="en-US" altLang="ru-RU" dirty="0" smtClean="0">
                <a:solidFill>
                  <a:schemeClr val="bg2"/>
                </a:solidFill>
              </a:rPr>
              <a:t>] =    0</a:t>
            </a:r>
            <a:r>
              <a:rPr lang="ru-RU" altLang="ru-RU" dirty="0" smtClean="0">
                <a:solidFill>
                  <a:schemeClr val="bg2"/>
                </a:solidFill>
              </a:rPr>
              <a:t>, если </a:t>
            </a:r>
            <a:r>
              <a:rPr lang="en-US" altLang="ru-RU" dirty="0" err="1" smtClean="0">
                <a:solidFill>
                  <a:schemeClr val="bg2"/>
                </a:solidFill>
              </a:rPr>
              <a:t>i</a:t>
            </a:r>
            <a:r>
              <a:rPr lang="ru-RU" altLang="ru-RU" dirty="0" smtClean="0">
                <a:solidFill>
                  <a:schemeClr val="bg2"/>
                </a:solidFill>
              </a:rPr>
              <a:t> </a:t>
            </a:r>
            <a:r>
              <a:rPr lang="en-US" altLang="ru-RU" dirty="0" smtClean="0">
                <a:solidFill>
                  <a:schemeClr val="bg2"/>
                </a:solidFill>
              </a:rPr>
              <a:t>&gt;</a:t>
            </a:r>
            <a:r>
              <a:rPr lang="ru-RU" altLang="ru-RU" dirty="0" smtClean="0">
                <a:solidFill>
                  <a:schemeClr val="bg2"/>
                </a:solidFill>
              </a:rPr>
              <a:t> </a:t>
            </a:r>
            <a:r>
              <a:rPr lang="en-US" altLang="ru-RU" dirty="0" smtClean="0">
                <a:solidFill>
                  <a:schemeClr val="bg2"/>
                </a:solidFill>
              </a:rPr>
              <a:t>j.</a:t>
            </a:r>
          </a:p>
        </p:txBody>
      </p:sp>
      <p:sp>
        <p:nvSpPr>
          <p:cNvPr id="4100" name="AutoShape 4"/>
          <p:cNvSpPr>
            <a:spLocks/>
          </p:cNvSpPr>
          <p:nvPr/>
        </p:nvSpPr>
        <p:spPr bwMode="auto">
          <a:xfrm>
            <a:off x="3492500" y="5229225"/>
            <a:ext cx="287338" cy="1295400"/>
          </a:xfrm>
          <a:prstGeom prst="leftBrace">
            <a:avLst>
              <a:gd name="adj1" fmla="val 37569"/>
              <a:gd name="adj2" fmla="val 50000"/>
            </a:avLst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4101" name="AutoShape 5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667625" y="6092825"/>
            <a:ext cx="576263" cy="4318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92150"/>
            <a:ext cx="8229600" cy="2020888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3213" y="1412875"/>
            <a:ext cx="5745162" cy="936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b="1" i="1" smtClean="0">
                <a:solidFill>
                  <a:srgbClr val="000066"/>
                </a:solidFill>
              </a:rPr>
              <a:t>заполнение таблицы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714500" indent="-1714500" eaLnBrk="1" hangingPunct="1"/>
            <a:r>
              <a:rPr lang="ru-RU" altLang="ru-RU" sz="4000" smtClean="0">
                <a:solidFill>
                  <a:srgbClr val="C00000"/>
                </a:solidFill>
              </a:rPr>
              <a:t>Линейная таблица </a:t>
            </a:r>
            <a:r>
              <a:rPr lang="ru-RU" altLang="ru-RU" sz="4000" smtClean="0"/>
              <a:t>– </a:t>
            </a:r>
            <a:r>
              <a:rPr lang="ru-RU" altLang="ru-RU" sz="4000" smtClean="0">
                <a:solidFill>
                  <a:schemeClr val="bg2"/>
                </a:solidFill>
              </a:rPr>
              <a:t>таблица, состоящая из одной строки.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002588" cy="2743200"/>
          </a:xfrm>
        </p:spPr>
        <p:txBody>
          <a:bodyPr/>
          <a:lstStyle/>
          <a:p>
            <a:pPr marL="1165225" indent="-116522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800" smtClean="0">
                <a:solidFill>
                  <a:srgbClr val="FF0000"/>
                </a:solidFill>
              </a:rPr>
              <a:t> </a:t>
            </a:r>
            <a:r>
              <a:rPr lang="ru-RU" altLang="ru-RU" sz="4800" b="1" smtClean="0">
                <a:solidFill>
                  <a:srgbClr val="C00000"/>
                </a:solidFill>
              </a:rPr>
              <a:t>А</a:t>
            </a:r>
            <a:r>
              <a:rPr lang="en-US" altLang="ru-RU" sz="4800" b="1" smtClean="0">
                <a:solidFill>
                  <a:srgbClr val="C00000"/>
                </a:solidFill>
              </a:rPr>
              <a:t>[ i</a:t>
            </a:r>
            <a:r>
              <a:rPr lang="ru-RU" altLang="ru-RU" sz="4800" b="1" smtClean="0">
                <a:solidFill>
                  <a:srgbClr val="C00000"/>
                </a:solidFill>
              </a:rPr>
              <a:t> </a:t>
            </a:r>
            <a:r>
              <a:rPr lang="en-US" altLang="ru-RU" sz="4800" b="1" smtClean="0">
                <a:solidFill>
                  <a:srgbClr val="C00000"/>
                </a:solidFill>
              </a:rPr>
              <a:t>]</a:t>
            </a:r>
            <a:r>
              <a:rPr lang="en-US" altLang="ru-RU" sz="4800" smtClean="0">
                <a:solidFill>
                  <a:srgbClr val="C00000"/>
                </a:solidFill>
              </a:rPr>
              <a:t> </a:t>
            </a:r>
            <a:r>
              <a:rPr lang="en-US" altLang="ru-RU" sz="4800" smtClean="0">
                <a:solidFill>
                  <a:srgbClr val="FF0000"/>
                </a:solidFill>
              </a:rPr>
              <a:t>–</a:t>
            </a:r>
            <a:r>
              <a:rPr lang="en-US" altLang="ru-RU" sz="4800" smtClean="0"/>
              <a:t> </a:t>
            </a:r>
            <a:r>
              <a:rPr lang="ru-RU" altLang="ru-RU" sz="4400" smtClean="0">
                <a:solidFill>
                  <a:schemeClr val="bg2"/>
                </a:solidFill>
              </a:rPr>
              <a:t>элемент линейной таблицы, расположенный на </a:t>
            </a:r>
            <a:r>
              <a:rPr lang="en-US" altLang="ru-RU" sz="4400" smtClean="0">
                <a:solidFill>
                  <a:schemeClr val="bg2"/>
                </a:solidFill>
              </a:rPr>
              <a:t>i-</a:t>
            </a:r>
            <a:r>
              <a:rPr lang="ru-RU" altLang="ru-RU" sz="4400" smtClean="0">
                <a:solidFill>
                  <a:schemeClr val="bg2"/>
                </a:solidFill>
              </a:rPr>
              <a:t>том месте.</a:t>
            </a:r>
          </a:p>
        </p:txBody>
      </p:sp>
      <p:graphicFrame>
        <p:nvGraphicFramePr>
          <p:cNvPr id="48146" name="Group 18"/>
          <p:cNvGraphicFramePr>
            <a:graphicFrameLocks noGrp="1"/>
          </p:cNvGraphicFramePr>
          <p:nvPr>
            <p:ph sz="half" idx="2"/>
          </p:nvPr>
        </p:nvGraphicFramePr>
        <p:xfrm>
          <a:off x="2339975" y="5084763"/>
          <a:ext cx="5184775" cy="960437"/>
        </p:xfrm>
        <a:graphic>
          <a:graphicData uri="http://schemas.openxmlformats.org/drawingml/2006/table">
            <a:tbl>
              <a:tblPr/>
              <a:tblGrid>
                <a:gridCol w="1036638"/>
                <a:gridCol w="1036637"/>
                <a:gridCol w="1038225"/>
                <a:gridCol w="1036638"/>
                <a:gridCol w="1036637"/>
              </a:tblGrid>
              <a:tr h="9604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7200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7200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7200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7200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7200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827088" y="5229225"/>
            <a:ext cx="9890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C00000"/>
                </a:solidFill>
              </a:rPr>
              <a:t>А =</a:t>
            </a: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686800" cy="2466975"/>
          </a:xfrm>
        </p:spPr>
        <p:txBody>
          <a:bodyPr/>
          <a:lstStyle/>
          <a:p>
            <a:pPr marL="1714500" indent="-1714500" eaLnBrk="1" hangingPunct="1"/>
            <a:r>
              <a:rPr lang="ru-RU" altLang="ru-RU" sz="4000" smtClean="0">
                <a:solidFill>
                  <a:srgbClr val="C00000"/>
                </a:solidFill>
              </a:rPr>
              <a:t>Прямоугольная таблица </a:t>
            </a:r>
            <a:r>
              <a:rPr lang="ru-RU" altLang="ru-RU" sz="4000" smtClean="0"/>
              <a:t>– </a:t>
            </a:r>
            <a:r>
              <a:rPr lang="ru-RU" altLang="ru-RU" sz="4000" smtClean="0">
                <a:solidFill>
                  <a:schemeClr val="bg2"/>
                </a:solidFill>
              </a:rPr>
              <a:t>таблица, состоящая из нескольких строк одинаковой длины.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924175"/>
            <a:ext cx="7632700" cy="2455863"/>
          </a:xfrm>
        </p:spPr>
        <p:txBody>
          <a:bodyPr/>
          <a:lstStyle/>
          <a:p>
            <a:pPr marL="1165225" indent="-1165225" eaLnBrk="1" hangingPunct="1">
              <a:buFont typeface="Wingdings" pitchFamily="2" charset="2"/>
              <a:buNone/>
            </a:pPr>
            <a:r>
              <a:rPr lang="ru-RU" altLang="ru-RU" smtClean="0">
                <a:solidFill>
                  <a:srgbClr val="FF0000"/>
                </a:solidFill>
              </a:rPr>
              <a:t> </a:t>
            </a:r>
            <a:r>
              <a:rPr lang="ru-RU" altLang="ru-RU" smtClean="0">
                <a:solidFill>
                  <a:srgbClr val="C00000"/>
                </a:solidFill>
              </a:rPr>
              <a:t>А</a:t>
            </a:r>
            <a:r>
              <a:rPr lang="en-US" altLang="ru-RU" smtClean="0">
                <a:solidFill>
                  <a:srgbClr val="C00000"/>
                </a:solidFill>
              </a:rPr>
              <a:t>[ i, j ] </a:t>
            </a:r>
            <a:r>
              <a:rPr lang="en-US" altLang="ru-RU" smtClean="0">
                <a:solidFill>
                  <a:srgbClr val="FF0000"/>
                </a:solidFill>
              </a:rPr>
              <a:t>–</a:t>
            </a:r>
            <a:r>
              <a:rPr lang="en-US" altLang="ru-RU" smtClean="0"/>
              <a:t> </a:t>
            </a:r>
            <a:r>
              <a:rPr lang="ru-RU" altLang="ru-RU" smtClean="0">
                <a:solidFill>
                  <a:schemeClr val="bg2"/>
                </a:solidFill>
              </a:rPr>
              <a:t>элемент прямоугольной  таблицы, расположенный на пересечении </a:t>
            </a:r>
            <a:r>
              <a:rPr lang="en-US" altLang="ru-RU" smtClean="0">
                <a:solidFill>
                  <a:schemeClr val="bg2"/>
                </a:solidFill>
              </a:rPr>
              <a:t>i-</a:t>
            </a:r>
            <a:r>
              <a:rPr lang="ru-RU" altLang="ru-RU" smtClean="0">
                <a:solidFill>
                  <a:schemeClr val="bg2"/>
                </a:solidFill>
              </a:rPr>
              <a:t>той строки и          </a:t>
            </a:r>
            <a:r>
              <a:rPr lang="en-US" altLang="ru-RU" smtClean="0">
                <a:solidFill>
                  <a:schemeClr val="bg2"/>
                </a:solidFill>
              </a:rPr>
              <a:t>j</a:t>
            </a:r>
            <a:r>
              <a:rPr lang="ru-RU" altLang="ru-RU" smtClean="0">
                <a:solidFill>
                  <a:schemeClr val="bg2"/>
                </a:solidFill>
              </a:rPr>
              <a:t> </a:t>
            </a:r>
            <a:r>
              <a:rPr lang="en-US" altLang="ru-RU" smtClean="0">
                <a:solidFill>
                  <a:schemeClr val="bg2"/>
                </a:solidFill>
              </a:rPr>
              <a:t>-</a:t>
            </a:r>
            <a:r>
              <a:rPr lang="ru-RU" altLang="ru-RU" smtClean="0">
                <a:solidFill>
                  <a:schemeClr val="bg2"/>
                </a:solidFill>
              </a:rPr>
              <a:t> того столбца.</a:t>
            </a:r>
          </a:p>
        </p:txBody>
      </p:sp>
      <p:graphicFrame>
        <p:nvGraphicFramePr>
          <p:cNvPr id="51204" name="Group 4"/>
          <p:cNvGraphicFramePr>
            <a:graphicFrameLocks noGrp="1"/>
          </p:cNvGraphicFramePr>
          <p:nvPr/>
        </p:nvGraphicFramePr>
        <p:xfrm>
          <a:off x="6804025" y="4508500"/>
          <a:ext cx="2027238" cy="2006601"/>
        </p:xfrm>
        <a:graphic>
          <a:graphicData uri="http://schemas.openxmlformats.org/drawingml/2006/table">
            <a:tbl>
              <a:tblPr/>
              <a:tblGrid>
                <a:gridCol w="676275"/>
                <a:gridCol w="674688"/>
                <a:gridCol w="676275"/>
              </a:tblGrid>
              <a:tr h="668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en-US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5580063" y="5078413"/>
            <a:ext cx="669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2800" b="1">
                <a:solidFill>
                  <a:srgbClr val="C00000"/>
                </a:solidFill>
              </a:rPr>
              <a:t>A=</a:t>
            </a:r>
            <a:endParaRPr lang="ru-RU" altLang="ru-RU" sz="2800" b="1">
              <a:solidFill>
                <a:srgbClr val="C00000"/>
              </a:solidFill>
            </a:endParaRP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315913"/>
            <a:ext cx="8229600" cy="2179638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chemeClr val="bg2"/>
                </a:solidFill>
              </a:rPr>
              <a:t>Таблица А</a:t>
            </a:r>
            <a:r>
              <a:rPr lang="en-US" altLang="ru-RU" smtClean="0">
                <a:solidFill>
                  <a:schemeClr val="bg2"/>
                </a:solidFill>
              </a:rPr>
              <a:t>[</a:t>
            </a:r>
            <a:r>
              <a:rPr lang="ru-RU" altLang="ru-RU" smtClean="0">
                <a:solidFill>
                  <a:schemeClr val="bg2"/>
                </a:solidFill>
              </a:rPr>
              <a:t>4,5</a:t>
            </a:r>
            <a:r>
              <a:rPr lang="en-US" altLang="ru-RU" smtClean="0">
                <a:solidFill>
                  <a:schemeClr val="bg2"/>
                </a:solidFill>
              </a:rPr>
              <a:t>]</a:t>
            </a:r>
            <a:endParaRPr lang="ru-RU" altLang="ru-RU" smtClean="0">
              <a:solidFill>
                <a:schemeClr val="bg2"/>
              </a:solidFill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8038" y="1700213"/>
            <a:ext cx="3394075" cy="6492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mtClean="0">
                <a:solidFill>
                  <a:srgbClr val="FF0000"/>
                </a:solidFill>
              </a:rPr>
              <a:t>номер строки</a:t>
            </a: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3614738" y="1052513"/>
            <a:ext cx="153987" cy="576262"/>
          </a:xfrm>
          <a:prstGeom prst="downArrow">
            <a:avLst>
              <a:gd name="adj1" fmla="val 50000"/>
              <a:gd name="adj2" fmla="val 935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>
            <a:off x="4067175" y="1125538"/>
            <a:ext cx="144463" cy="1511300"/>
          </a:xfrm>
          <a:prstGeom prst="downArrow">
            <a:avLst>
              <a:gd name="adj1" fmla="val 50000"/>
              <a:gd name="adj2" fmla="val 2615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3924300" y="2781300"/>
            <a:ext cx="339407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ru-RU" altLang="ru-RU">
                <a:solidFill>
                  <a:srgbClr val="FF0000"/>
                </a:solidFill>
              </a:rPr>
              <a:t>номер столбца</a:t>
            </a: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971550" y="3284538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4000" b="1" dirty="0" smtClean="0">
                <a:solidFill>
                  <a:srgbClr val="00B050"/>
                </a:solidFill>
              </a:rPr>
              <a:t>А</a:t>
            </a:r>
            <a:r>
              <a:rPr lang="en-US" altLang="ru-RU" sz="4000" b="1" dirty="0" smtClean="0">
                <a:solidFill>
                  <a:srgbClr val="00B050"/>
                </a:solidFill>
              </a:rPr>
              <a:t>[ </a:t>
            </a:r>
            <a:r>
              <a:rPr lang="en-US" altLang="ru-RU" sz="4000" b="1" dirty="0" err="1" smtClean="0">
                <a:solidFill>
                  <a:srgbClr val="FF0000"/>
                </a:solidFill>
              </a:rPr>
              <a:t>i</a:t>
            </a:r>
            <a:r>
              <a:rPr lang="ru-RU" altLang="ru-RU" sz="4000" b="1" dirty="0" smtClean="0">
                <a:solidFill>
                  <a:srgbClr val="FF0000"/>
                </a:solidFill>
              </a:rPr>
              <a:t> </a:t>
            </a:r>
            <a:r>
              <a:rPr lang="en-US" altLang="ru-RU" sz="4000" b="1" dirty="0" smtClean="0">
                <a:solidFill>
                  <a:srgbClr val="00B050"/>
                </a:solidFill>
              </a:rPr>
              <a:t>,</a:t>
            </a:r>
            <a:r>
              <a:rPr lang="en-US" altLang="ru-RU" sz="4000" b="1" dirty="0" smtClean="0">
                <a:solidFill>
                  <a:srgbClr val="FF0000"/>
                </a:solidFill>
              </a:rPr>
              <a:t> </a:t>
            </a:r>
            <a:r>
              <a:rPr lang="en-US" altLang="ru-RU" sz="4000" b="1" dirty="0" smtClean="0">
                <a:solidFill>
                  <a:schemeClr val="bg2">
                    <a:lumMod val="75000"/>
                  </a:schemeClr>
                </a:solidFill>
              </a:rPr>
              <a:t>j </a:t>
            </a:r>
            <a:r>
              <a:rPr lang="en-US" altLang="ru-RU" sz="4000" b="1" dirty="0" smtClean="0">
                <a:solidFill>
                  <a:srgbClr val="00B050"/>
                </a:solidFill>
              </a:rPr>
              <a:t>]</a:t>
            </a:r>
            <a:endParaRPr lang="ru-RU" altLang="ru-RU" sz="4000" b="1" dirty="0" smtClean="0">
              <a:solidFill>
                <a:srgbClr val="00B050"/>
              </a:solidFill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530225" y="4724400"/>
            <a:ext cx="2097088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ru-RU" altLang="ru-RU" sz="2800">
                <a:solidFill>
                  <a:srgbClr val="FF0000"/>
                </a:solidFill>
              </a:rPr>
              <a:t>номер строки</a:t>
            </a:r>
          </a:p>
        </p:txBody>
      </p:sp>
      <p:sp>
        <p:nvSpPr>
          <p:cNvPr id="47113" name="AutoShape 9"/>
          <p:cNvSpPr>
            <a:spLocks noChangeArrowheads="1"/>
          </p:cNvSpPr>
          <p:nvPr/>
        </p:nvSpPr>
        <p:spPr bwMode="auto">
          <a:xfrm rot="1839482" flipH="1">
            <a:off x="1436688" y="4025900"/>
            <a:ext cx="152400" cy="903288"/>
          </a:xfrm>
          <a:prstGeom prst="downArrow">
            <a:avLst>
              <a:gd name="adj1" fmla="val 50000"/>
              <a:gd name="adj2" fmla="val 93324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47115" name="Rectangle 11"/>
          <p:cNvSpPr>
            <a:spLocks noChangeArrowheads="1"/>
          </p:cNvSpPr>
          <p:nvPr/>
        </p:nvSpPr>
        <p:spPr bwMode="auto">
          <a:xfrm>
            <a:off x="2255838" y="4894263"/>
            <a:ext cx="216058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altLang="ru-RU" sz="2800" dirty="0" smtClean="0">
                <a:solidFill>
                  <a:schemeClr val="bg2">
                    <a:lumMod val="75000"/>
                  </a:schemeClr>
                </a:solidFill>
              </a:rPr>
              <a:t>номер столбца</a:t>
            </a: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 rot="1839482" flipH="1">
            <a:off x="1436688" y="4025900"/>
            <a:ext cx="152400" cy="903288"/>
          </a:xfrm>
          <a:prstGeom prst="downArrow">
            <a:avLst>
              <a:gd name="adj1" fmla="val 50000"/>
              <a:gd name="adj2" fmla="val 93324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 rot="20703172" flipH="1">
            <a:off x="2381250" y="4051300"/>
            <a:ext cx="131763" cy="927100"/>
          </a:xfrm>
          <a:prstGeom prst="downArrow">
            <a:avLst>
              <a:gd name="adj1" fmla="val 50000"/>
              <a:gd name="adj2" fmla="val 93359"/>
            </a:avLst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7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  <p:bldP spid="47108" grpId="0" animBg="1"/>
      <p:bldP spid="47109" grpId="0" animBg="1"/>
      <p:bldP spid="47110" grpId="0" build="p"/>
      <p:bldP spid="47111" grpId="0"/>
      <p:bldP spid="47112" grpId="0" build="p"/>
      <p:bldP spid="47113" grpId="0" animBg="1"/>
      <p:bldP spid="47115" grpId="0" build="p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2771775" y="3860800"/>
            <a:ext cx="57451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endParaRPr lang="ru-RU" altLang="ru-RU" b="1" i="1">
              <a:solidFill>
                <a:srgbClr val="000066"/>
              </a:solidFill>
            </a:endParaRPr>
          </a:p>
        </p:txBody>
      </p:sp>
      <p:graphicFrame>
        <p:nvGraphicFramePr>
          <p:cNvPr id="53294" name="Group 46"/>
          <p:cNvGraphicFramePr>
            <a:graphicFrameLocks noGrp="1"/>
          </p:cNvGraphicFramePr>
          <p:nvPr>
            <p:ph idx="1"/>
          </p:nvPr>
        </p:nvGraphicFramePr>
        <p:xfrm>
          <a:off x="2268538" y="1628775"/>
          <a:ext cx="4475162" cy="3668712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00100"/>
                <a:gridCol w="989012"/>
                <a:gridCol w="895350"/>
              </a:tblGrid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1,1</a:t>
                      </a: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4,5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88" name="Rectangle 40"/>
          <p:cNvSpPr>
            <a:spLocks noChangeArrowheads="1"/>
          </p:cNvSpPr>
          <p:nvPr/>
        </p:nvSpPr>
        <p:spPr bwMode="auto">
          <a:xfrm>
            <a:off x="539750" y="2924175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</a:rPr>
              <a:t>А  =</a:t>
            </a:r>
          </a:p>
        </p:txBody>
      </p:sp>
      <p:sp>
        <p:nvSpPr>
          <p:cNvPr id="10277" name="Text Box 47"/>
          <p:cNvSpPr txBox="1">
            <a:spLocks noChangeArrowheads="1"/>
          </p:cNvSpPr>
          <p:nvPr/>
        </p:nvSpPr>
        <p:spPr bwMode="auto">
          <a:xfrm>
            <a:off x="7575550" y="40973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0278" name="Text Box 48"/>
          <p:cNvSpPr txBox="1">
            <a:spLocks noChangeArrowheads="1"/>
          </p:cNvSpPr>
          <p:nvPr/>
        </p:nvSpPr>
        <p:spPr bwMode="auto">
          <a:xfrm>
            <a:off x="4932363" y="4581525"/>
            <a:ext cx="86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297" name="Rectangle 49"/>
          <p:cNvSpPr>
            <a:spLocks noChangeArrowheads="1"/>
          </p:cNvSpPr>
          <p:nvPr/>
        </p:nvSpPr>
        <p:spPr bwMode="auto">
          <a:xfrm>
            <a:off x="2339975" y="17732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298" name="Rectangle 50"/>
          <p:cNvSpPr>
            <a:spLocks noChangeArrowheads="1"/>
          </p:cNvSpPr>
          <p:nvPr/>
        </p:nvSpPr>
        <p:spPr bwMode="auto">
          <a:xfrm>
            <a:off x="3276600" y="17732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299" name="Rectangle 51"/>
          <p:cNvSpPr>
            <a:spLocks noChangeArrowheads="1"/>
          </p:cNvSpPr>
          <p:nvPr/>
        </p:nvSpPr>
        <p:spPr bwMode="auto">
          <a:xfrm>
            <a:off x="4140200" y="17732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00" name="Rectangle 52"/>
          <p:cNvSpPr>
            <a:spLocks noChangeArrowheads="1"/>
          </p:cNvSpPr>
          <p:nvPr/>
        </p:nvSpPr>
        <p:spPr bwMode="auto">
          <a:xfrm>
            <a:off x="4932363" y="17732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01" name="Rectangle 53"/>
          <p:cNvSpPr>
            <a:spLocks noChangeArrowheads="1"/>
          </p:cNvSpPr>
          <p:nvPr/>
        </p:nvSpPr>
        <p:spPr bwMode="auto">
          <a:xfrm>
            <a:off x="5940425" y="17732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02" name="Rectangle 54"/>
          <p:cNvSpPr>
            <a:spLocks noChangeArrowheads="1"/>
          </p:cNvSpPr>
          <p:nvPr/>
        </p:nvSpPr>
        <p:spPr bwMode="auto">
          <a:xfrm>
            <a:off x="2339975" y="26368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03" name="Rectangle 55"/>
          <p:cNvSpPr>
            <a:spLocks noChangeArrowheads="1"/>
          </p:cNvSpPr>
          <p:nvPr/>
        </p:nvSpPr>
        <p:spPr bwMode="auto">
          <a:xfrm>
            <a:off x="3203575" y="26368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04" name="Rectangle 56"/>
          <p:cNvSpPr>
            <a:spLocks noChangeArrowheads="1"/>
          </p:cNvSpPr>
          <p:nvPr/>
        </p:nvSpPr>
        <p:spPr bwMode="auto">
          <a:xfrm>
            <a:off x="4140200" y="26368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05" name="Rectangle 57"/>
          <p:cNvSpPr>
            <a:spLocks noChangeArrowheads="1"/>
          </p:cNvSpPr>
          <p:nvPr/>
        </p:nvSpPr>
        <p:spPr bwMode="auto">
          <a:xfrm>
            <a:off x="4932363" y="26368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06" name="Rectangle 58"/>
          <p:cNvSpPr>
            <a:spLocks noChangeArrowheads="1"/>
          </p:cNvSpPr>
          <p:nvPr/>
        </p:nvSpPr>
        <p:spPr bwMode="auto">
          <a:xfrm>
            <a:off x="5940425" y="26368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09" name="Rectangle 61"/>
          <p:cNvSpPr>
            <a:spLocks noChangeArrowheads="1"/>
          </p:cNvSpPr>
          <p:nvPr/>
        </p:nvSpPr>
        <p:spPr bwMode="auto">
          <a:xfrm>
            <a:off x="2339975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10" name="Rectangle 62"/>
          <p:cNvSpPr>
            <a:spLocks noChangeArrowheads="1"/>
          </p:cNvSpPr>
          <p:nvPr/>
        </p:nvSpPr>
        <p:spPr bwMode="auto">
          <a:xfrm>
            <a:off x="3276600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11" name="Rectangle 63"/>
          <p:cNvSpPr>
            <a:spLocks noChangeArrowheads="1"/>
          </p:cNvSpPr>
          <p:nvPr/>
        </p:nvSpPr>
        <p:spPr bwMode="auto">
          <a:xfrm>
            <a:off x="4140200" y="357346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12" name="Rectangle 64"/>
          <p:cNvSpPr>
            <a:spLocks noChangeArrowheads="1"/>
          </p:cNvSpPr>
          <p:nvPr/>
        </p:nvSpPr>
        <p:spPr bwMode="auto">
          <a:xfrm>
            <a:off x="4932363" y="3500438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13" name="Rectangle 65"/>
          <p:cNvSpPr>
            <a:spLocks noChangeArrowheads="1"/>
          </p:cNvSpPr>
          <p:nvPr/>
        </p:nvSpPr>
        <p:spPr bwMode="auto">
          <a:xfrm>
            <a:off x="5940425" y="3573463"/>
            <a:ext cx="647700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14" name="Rectangle 66"/>
          <p:cNvSpPr>
            <a:spLocks noChangeArrowheads="1"/>
          </p:cNvSpPr>
          <p:nvPr/>
        </p:nvSpPr>
        <p:spPr bwMode="auto">
          <a:xfrm>
            <a:off x="2339975" y="45085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15" name="Rectangle 67"/>
          <p:cNvSpPr>
            <a:spLocks noChangeArrowheads="1"/>
          </p:cNvSpPr>
          <p:nvPr/>
        </p:nvSpPr>
        <p:spPr bwMode="auto">
          <a:xfrm>
            <a:off x="3276600" y="4581525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16" name="Rectangle 68"/>
          <p:cNvSpPr>
            <a:spLocks noChangeArrowheads="1"/>
          </p:cNvSpPr>
          <p:nvPr/>
        </p:nvSpPr>
        <p:spPr bwMode="auto">
          <a:xfrm>
            <a:off x="4140200" y="45085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17" name="Rectangle 69"/>
          <p:cNvSpPr>
            <a:spLocks noChangeArrowheads="1"/>
          </p:cNvSpPr>
          <p:nvPr/>
        </p:nvSpPr>
        <p:spPr bwMode="auto">
          <a:xfrm>
            <a:off x="4932363" y="4581525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318" name="Rectangle 70"/>
          <p:cNvSpPr>
            <a:spLocks noChangeArrowheads="1"/>
          </p:cNvSpPr>
          <p:nvPr/>
        </p:nvSpPr>
        <p:spPr bwMode="auto">
          <a:xfrm>
            <a:off x="5940425" y="4508500"/>
            <a:ext cx="647700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2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53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53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53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53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53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53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53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53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53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53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53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53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3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53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53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53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53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53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53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5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53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build="p"/>
      <p:bldP spid="53288" grpId="0"/>
      <p:bldP spid="53297" grpId="0" animBg="1"/>
      <p:bldP spid="53298" grpId="0" animBg="1"/>
      <p:bldP spid="53299" grpId="0" animBg="1"/>
      <p:bldP spid="53300" grpId="0" animBg="1"/>
      <p:bldP spid="53301" grpId="0" animBg="1"/>
      <p:bldP spid="53302" grpId="0" animBg="1"/>
      <p:bldP spid="53303" grpId="0" animBg="1"/>
      <p:bldP spid="53304" grpId="0" animBg="1"/>
      <p:bldP spid="53305" grpId="0" animBg="1"/>
      <p:bldP spid="53306" grpId="0" animBg="1"/>
      <p:bldP spid="53309" grpId="0" animBg="1"/>
      <p:bldP spid="53310" grpId="0" animBg="1"/>
      <p:bldP spid="53311" grpId="0" animBg="1"/>
      <p:bldP spid="53312" grpId="0" animBg="1"/>
      <p:bldP spid="53313" grpId="0" animBg="1"/>
      <p:bldP spid="53314" grpId="0" animBg="1"/>
      <p:bldP spid="53315" grpId="0" animBg="1"/>
      <p:bldP spid="53316" grpId="0" animBg="1"/>
      <p:bldP spid="53317" grpId="0" animBg="1"/>
      <p:bldP spid="533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graphicFrame>
        <p:nvGraphicFramePr>
          <p:cNvPr id="55379" name="Group 83"/>
          <p:cNvGraphicFramePr>
            <a:graphicFrameLocks noGrp="1"/>
          </p:cNvGraphicFramePr>
          <p:nvPr>
            <p:ph idx="1"/>
          </p:nvPr>
        </p:nvGraphicFramePr>
        <p:xfrm>
          <a:off x="2268538" y="1628775"/>
          <a:ext cx="4475162" cy="3668712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00100"/>
                <a:gridCol w="989012"/>
                <a:gridCol w="895350"/>
              </a:tblGrid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1,1</a:t>
                      </a: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4,5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01" name="Rectangle 36"/>
          <p:cNvSpPr>
            <a:spLocks noChangeArrowheads="1"/>
          </p:cNvSpPr>
          <p:nvPr/>
        </p:nvSpPr>
        <p:spPr bwMode="auto">
          <a:xfrm>
            <a:off x="539750" y="2924175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</a:rPr>
              <a:t>А  =</a:t>
            </a:r>
          </a:p>
        </p:txBody>
      </p:sp>
      <p:sp>
        <p:nvSpPr>
          <p:cNvPr id="11302" name="Text Box 37"/>
          <p:cNvSpPr txBox="1">
            <a:spLocks noChangeArrowheads="1"/>
          </p:cNvSpPr>
          <p:nvPr/>
        </p:nvSpPr>
        <p:spPr bwMode="auto">
          <a:xfrm>
            <a:off x="7575550" y="40973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1303" name="Text Box 38"/>
          <p:cNvSpPr txBox="1">
            <a:spLocks noChangeArrowheads="1"/>
          </p:cNvSpPr>
          <p:nvPr/>
        </p:nvSpPr>
        <p:spPr bwMode="auto">
          <a:xfrm>
            <a:off x="4932363" y="4581525"/>
            <a:ext cx="86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5380" name="Rectangle 84"/>
          <p:cNvSpPr>
            <a:spLocks noChangeArrowheads="1"/>
          </p:cNvSpPr>
          <p:nvPr/>
        </p:nvSpPr>
        <p:spPr bwMode="auto">
          <a:xfrm>
            <a:off x="4284663" y="5734050"/>
            <a:ext cx="403225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ru-RU" altLang="ru-RU">
                <a:solidFill>
                  <a:srgbClr val="FF0000"/>
                </a:solidFill>
              </a:rPr>
              <a:t>Главная диагональ</a:t>
            </a:r>
          </a:p>
        </p:txBody>
      </p:sp>
      <p:sp>
        <p:nvSpPr>
          <p:cNvPr id="55381" name="AutoShape 85"/>
          <p:cNvSpPr>
            <a:spLocks noChangeArrowheads="1"/>
          </p:cNvSpPr>
          <p:nvPr/>
        </p:nvSpPr>
        <p:spPr bwMode="auto">
          <a:xfrm>
            <a:off x="5364163" y="5300663"/>
            <a:ext cx="153987" cy="576262"/>
          </a:xfrm>
          <a:prstGeom prst="downArrow">
            <a:avLst>
              <a:gd name="adj1" fmla="val 50000"/>
              <a:gd name="adj2" fmla="val 935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80" grpId="0" build="p"/>
      <p:bldP spid="553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371600"/>
          </a:xfrm>
        </p:spPr>
        <p:txBody>
          <a:bodyPr/>
          <a:lstStyle/>
          <a:p>
            <a:pPr marL="2057400" indent="-2057400" eaLnBrk="1" hangingPunct="1"/>
            <a:r>
              <a:rPr lang="ru-RU" altLang="ru-RU" sz="4000" b="1" i="1" smtClean="0">
                <a:solidFill>
                  <a:srgbClr val="FF0000"/>
                </a:solidFill>
                <a:hlinkClick r:id="rId2" action="ppaction://hlinksldjump"/>
              </a:rPr>
              <a:t>Задача №1</a:t>
            </a: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r>
              <a:rPr lang="ru-RU" altLang="ru-RU" sz="4000" b="1" i="1" smtClean="0">
                <a:solidFill>
                  <a:srgbClr val="FF0000"/>
                </a:solidFill>
              </a:rPr>
              <a:t/>
            </a:r>
            <a:br>
              <a:rPr lang="ru-RU" altLang="ru-RU" sz="4000" b="1" i="1" smtClean="0">
                <a:solidFill>
                  <a:srgbClr val="FF0000"/>
                </a:solidFill>
              </a:rPr>
            </a:br>
            <a:endParaRPr lang="ru-RU" altLang="ru-RU" sz="4000" b="1" i="1" smtClean="0">
              <a:solidFill>
                <a:srgbClr val="FF0000"/>
              </a:solidFill>
            </a:endParaRPr>
          </a:p>
        </p:txBody>
      </p:sp>
      <p:graphicFrame>
        <p:nvGraphicFramePr>
          <p:cNvPr id="56369" name="Group 49"/>
          <p:cNvGraphicFramePr>
            <a:graphicFrameLocks noGrp="1"/>
          </p:cNvGraphicFramePr>
          <p:nvPr>
            <p:ph idx="1"/>
          </p:nvPr>
        </p:nvGraphicFramePr>
        <p:xfrm>
          <a:off x="2268538" y="1628775"/>
          <a:ext cx="4475162" cy="3668712"/>
        </p:xfrm>
        <a:graphic>
          <a:graphicData uri="http://schemas.openxmlformats.org/drawingml/2006/table">
            <a:tbl>
              <a:tblPr/>
              <a:tblGrid>
                <a:gridCol w="895350"/>
                <a:gridCol w="895350"/>
                <a:gridCol w="800100"/>
                <a:gridCol w="989012"/>
                <a:gridCol w="895350"/>
              </a:tblGrid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1,1</a:t>
                      </a:r>
                      <a:r>
                        <a:rPr kumimoji="0" lang="ru-RU" alt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1,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4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4,3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  <a:r>
                        <a:rPr kumimoji="0" lang="ru-RU" altLang="ru-RU" sz="28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4,5</a:t>
                      </a:r>
                    </a:p>
                  </a:txBody>
                  <a:tcPr marT="45721" marB="45721" horzOverflow="overflow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5" name="Rectangle 37"/>
          <p:cNvSpPr>
            <a:spLocks noChangeArrowheads="1"/>
          </p:cNvSpPr>
          <p:nvPr/>
        </p:nvSpPr>
        <p:spPr bwMode="auto">
          <a:xfrm>
            <a:off x="539750" y="2924175"/>
            <a:ext cx="1944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000" b="1">
                <a:solidFill>
                  <a:srgbClr val="FF0000"/>
                </a:solidFill>
              </a:rPr>
              <a:t>А  =</a:t>
            </a: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7575550" y="40973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4932363" y="4581525"/>
            <a:ext cx="86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6360" name="Rectangle 40"/>
          <p:cNvSpPr>
            <a:spLocks noChangeArrowheads="1"/>
          </p:cNvSpPr>
          <p:nvPr/>
        </p:nvSpPr>
        <p:spPr bwMode="auto">
          <a:xfrm>
            <a:off x="2051050" y="5805488"/>
            <a:ext cx="5040313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ru-RU" altLang="ru-RU">
                <a:solidFill>
                  <a:srgbClr val="FF0000"/>
                </a:solidFill>
              </a:rPr>
              <a:t>Побочная  диагональ</a:t>
            </a:r>
          </a:p>
        </p:txBody>
      </p:sp>
      <p:sp>
        <p:nvSpPr>
          <p:cNvPr id="56361" name="AutoShape 41"/>
          <p:cNvSpPr>
            <a:spLocks noChangeArrowheads="1"/>
          </p:cNvSpPr>
          <p:nvPr/>
        </p:nvSpPr>
        <p:spPr bwMode="auto">
          <a:xfrm>
            <a:off x="2484438" y="5157788"/>
            <a:ext cx="153987" cy="576262"/>
          </a:xfrm>
          <a:prstGeom prst="downArrow">
            <a:avLst>
              <a:gd name="adj1" fmla="val 50000"/>
              <a:gd name="adj2" fmla="val 935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84168" y="30907"/>
            <a:ext cx="2895600" cy="457200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Момотова Г.В.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60" grpId="0" build="p"/>
      <p:bldP spid="5636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e775d3e14ba208f5c66cdf554288bc6dd4d687"/>
</p:tagLst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446</TotalTime>
  <Words>694</Words>
  <Application>Microsoft Office PowerPoint</Application>
  <PresentationFormat>Экран (4:3)</PresentationFormat>
  <Paragraphs>271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Wingdings</vt:lpstr>
      <vt:lpstr>Calibri</vt:lpstr>
      <vt:lpstr>Arial Black</vt:lpstr>
      <vt:lpstr>Times New Roman</vt:lpstr>
      <vt:lpstr>Symbol</vt:lpstr>
      <vt:lpstr>Пиксел</vt:lpstr>
      <vt:lpstr>Таблицы и исполнители алгоритмов</vt:lpstr>
      <vt:lpstr>Задача1.  Определить, как выглядит таблица А, состоящая из 4 строк и 5 столбцов, если для любых i и j: </vt:lpstr>
      <vt:lpstr>Задача №1  </vt:lpstr>
      <vt:lpstr>Линейная таблица – таблица, состоящая из одной строки.</vt:lpstr>
      <vt:lpstr>Прямоугольная таблица – таблица, состоящая из нескольких строк одинаковой длины.</vt:lpstr>
      <vt:lpstr>Таблица А[4,5]</vt:lpstr>
      <vt:lpstr>Задача №1  </vt:lpstr>
      <vt:lpstr>Задача №1  </vt:lpstr>
      <vt:lpstr>Задача №1  </vt:lpstr>
      <vt:lpstr>Презентация PowerPoint</vt:lpstr>
      <vt:lpstr>Задача №1  </vt:lpstr>
      <vt:lpstr>Задача №1  </vt:lpstr>
      <vt:lpstr>Задача №1  </vt:lpstr>
      <vt:lpstr>Задача №1  </vt:lpstr>
      <vt:lpstr>Задача №1  </vt:lpstr>
      <vt:lpstr>Задача №1  </vt:lpstr>
      <vt:lpstr>Спасибо за урок! </vt:lpstr>
    </vt:vector>
  </TitlesOfParts>
  <Company>СГ-транс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решения задач на компьютере</dc:title>
  <dc:creator>МОУ_СОШ2</dc:creator>
  <cp:lastModifiedBy>integral</cp:lastModifiedBy>
  <cp:revision>37</cp:revision>
  <dcterms:created xsi:type="dcterms:W3CDTF">2007-10-08T17:41:54Z</dcterms:created>
  <dcterms:modified xsi:type="dcterms:W3CDTF">2015-01-30T19:47:41Z</dcterms:modified>
</cp:coreProperties>
</file>