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9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FFFF66"/>
    <a:srgbClr val="FF99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70" d="100"/>
          <a:sy n="70" d="100"/>
        </p:scale>
        <p:origin x="-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</p:grpSp>
      </p:grpSp>
      <p:sp>
        <p:nvSpPr>
          <p:cNvPr id="317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17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EF07-949D-4CE5-ACF2-DE87A82EB3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1829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49BE-D459-4BDF-A163-1300E81F63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1970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1656F-BD17-47D3-A7D4-094C56A539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271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199CB-F258-429E-BEEF-C21471DFD8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5089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8D2EF-36D6-4703-9C9C-1657D5FC45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490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8CF4E-E1B5-4314-BA16-D80C41D789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3436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C290E-E048-488E-9050-BB7622010F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5576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D1E28-5842-431B-9569-8A664ED9CE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237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A2E8D-0009-4B22-BF9E-2DCC50DB07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12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F37B7-36C3-4A41-99A0-33DF9F933B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728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82C4E-F510-41CB-8DB7-0FB377567D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787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ECEF1-F770-413B-8B2A-0F3E6B93A5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136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3F776-F58B-47AB-9C5A-18CEE61378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455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47234-5896-4985-9D56-958D2DDCF9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430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81E18F4-6829-47B3-887D-B136CF0459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1828800"/>
            <a:ext cx="6796087" cy="2209800"/>
          </a:xfrm>
        </p:spPr>
        <p:txBody>
          <a:bodyPr/>
          <a:lstStyle/>
          <a:p>
            <a:pPr eaLnBrk="1" hangingPunct="1"/>
            <a:r>
              <a:rPr lang="ru-RU" altLang="ru-RU" sz="4600" dirty="0" smtClean="0"/>
              <a:t>Таблицы и исполнители </a:t>
            </a:r>
            <a:r>
              <a:rPr lang="ru-RU" altLang="ru-RU" sz="4600" dirty="0" smtClean="0"/>
              <a:t>алгоритмов</a:t>
            </a:r>
            <a:endParaRPr lang="ru-RU" altLang="ru-RU" sz="4600" dirty="0" smtClean="0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260648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0312" y="3573015"/>
            <a:ext cx="15099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 smtClean="0">
                <a:solidFill>
                  <a:schemeClr val="bg1"/>
                </a:solidFill>
              </a:rPr>
              <a:t>урок 2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1075"/>
            <a:ext cx="8229600" cy="1371600"/>
          </a:xfrm>
        </p:spPr>
        <p:txBody>
          <a:bodyPr/>
          <a:lstStyle/>
          <a:p>
            <a:pPr marL="708025" indent="-708025" eaLnBrk="1" hangingPunct="1"/>
            <a:r>
              <a:rPr lang="ru-RU" altLang="ru-RU" sz="2400" b="1" i="1" smtClean="0">
                <a:solidFill>
                  <a:srgbClr val="C00000"/>
                </a:solidFill>
              </a:rPr>
              <a:t>Задача2.</a:t>
            </a:r>
            <a:r>
              <a:rPr lang="ru-RU" altLang="ru-RU" sz="2400" smtClean="0">
                <a:solidFill>
                  <a:srgbClr val="C00000"/>
                </a:solidFill>
              </a:rPr>
              <a:t> </a:t>
            </a:r>
            <a:r>
              <a:rPr lang="ru-RU" altLang="ru-RU" sz="2400" i="1" smtClean="0">
                <a:solidFill>
                  <a:srgbClr val="C00000"/>
                </a:solidFill>
              </a:rPr>
              <a:t>Определить, как </a:t>
            </a:r>
            <a:r>
              <a:rPr lang="en-US" altLang="ru-RU" sz="2400" i="1" smtClean="0">
                <a:solidFill>
                  <a:srgbClr val="C00000"/>
                </a:solidFill>
              </a:rPr>
              <a:t>  </a:t>
            </a:r>
            <a:r>
              <a:rPr lang="ru-RU" altLang="ru-RU" sz="2400" i="1" smtClean="0">
                <a:solidFill>
                  <a:srgbClr val="C00000"/>
                </a:solidFill>
              </a:rPr>
              <a:t>будет выглядеть таблица</a:t>
            </a:r>
            <a:r>
              <a:rPr lang="ru-RU" altLang="ru-RU" sz="2800" i="1" smtClean="0">
                <a:solidFill>
                  <a:srgbClr val="C00000"/>
                </a:solidFill>
              </a:rPr>
              <a:t> </a:t>
            </a:r>
            <a:r>
              <a:rPr lang="en-US" altLang="ru-RU" sz="2800" i="1" smtClean="0">
                <a:solidFill>
                  <a:srgbClr val="C00000"/>
                </a:solidFill>
              </a:rPr>
              <a:t>A</a:t>
            </a:r>
            <a:r>
              <a:rPr lang="ru-RU" altLang="ru-RU" sz="2800" i="1" smtClean="0">
                <a:solidFill>
                  <a:srgbClr val="C00000"/>
                </a:solidFill>
              </a:rPr>
              <a:t> после применения к ней следующего алгоритма:</a:t>
            </a:r>
            <a:r>
              <a:rPr lang="ru-RU" altLang="ru-RU" sz="2800" b="1" i="1" smtClean="0">
                <a:solidFill>
                  <a:srgbClr val="C00000"/>
                </a:solidFill>
              </a:rPr>
              <a:t/>
            </a:r>
            <a:br>
              <a:rPr lang="ru-RU" altLang="ru-RU" sz="2800" b="1" i="1" smtClean="0">
                <a:solidFill>
                  <a:srgbClr val="C00000"/>
                </a:solidFill>
              </a:rPr>
            </a:br>
            <a:r>
              <a:rPr lang="ru-RU" altLang="ru-RU" sz="3600" i="1" smtClean="0">
                <a:solidFill>
                  <a:srgbClr val="C00000"/>
                </a:solidFill>
              </a:rPr>
              <a:t/>
            </a:r>
            <a:br>
              <a:rPr lang="ru-RU" altLang="ru-RU" sz="3600" i="1" smtClean="0">
                <a:solidFill>
                  <a:srgbClr val="C00000"/>
                </a:solidFill>
              </a:rPr>
            </a:br>
            <a:endParaRPr lang="ru-RU" altLang="ru-RU" sz="3600" i="1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835525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i="1" dirty="0" smtClean="0"/>
              <a:t>   </a:t>
            </a:r>
            <a:r>
              <a:rPr lang="en-US" altLang="ru-RU" sz="2400" i="1" dirty="0" smtClean="0"/>
              <a:t>			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800" i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b="1" i="1" dirty="0" smtClean="0">
                <a:solidFill>
                  <a:schemeClr val="bg2"/>
                </a:solidFill>
              </a:rPr>
              <a:t>Алг </a:t>
            </a:r>
            <a:r>
              <a:rPr lang="en-US" altLang="ru-RU" sz="2400" b="1" i="1" dirty="0" err="1" smtClean="0">
                <a:solidFill>
                  <a:schemeClr val="bg2"/>
                </a:solidFill>
              </a:rPr>
              <a:t>zd</a:t>
            </a:r>
            <a:r>
              <a:rPr lang="ru-RU" altLang="ru-RU" sz="2400" b="1" i="1" dirty="0" smtClean="0">
                <a:solidFill>
                  <a:schemeClr val="bg2"/>
                </a:solidFill>
              </a:rPr>
              <a:t>;</a:t>
            </a:r>
            <a:endParaRPr lang="ru-RU" altLang="ru-RU" sz="2400" i="1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i="1" dirty="0" smtClean="0">
                <a:solidFill>
                  <a:schemeClr val="bg2"/>
                </a:solidFill>
              </a:rPr>
              <a:t>Начало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ввод А[3,3];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А[1,1]:=2;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А[2,1]:= А[2,3];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А[3,2]:= А[1,1]+А[1,2];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ω:= А[1,1]+А[1,2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]*А[1,3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];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вывод  А[3,3];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400" i="1" dirty="0" smtClean="0">
                <a:solidFill>
                  <a:schemeClr val="bg2"/>
                </a:solidFill>
              </a:rPr>
              <a:t>вывод ω;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i="1" dirty="0" smtClean="0">
                <a:solidFill>
                  <a:schemeClr val="bg2"/>
                </a:solidFill>
              </a:rPr>
              <a:t>Конец.</a:t>
            </a:r>
          </a:p>
        </p:txBody>
      </p:sp>
      <p:graphicFrame>
        <p:nvGraphicFramePr>
          <p:cNvPr id="34838" name="Group 22"/>
          <p:cNvGraphicFramePr>
            <a:graphicFrameLocks noGrp="1"/>
          </p:cNvGraphicFramePr>
          <p:nvPr>
            <p:ph sz="half" idx="2"/>
          </p:nvPr>
        </p:nvGraphicFramePr>
        <p:xfrm>
          <a:off x="6443663" y="3573463"/>
          <a:ext cx="2243137" cy="2293936"/>
        </p:xfrm>
        <a:graphic>
          <a:graphicData uri="http://schemas.openxmlformats.org/drawingml/2006/table">
            <a:tbl>
              <a:tblPr/>
              <a:tblGrid>
                <a:gridCol w="747712"/>
                <a:gridCol w="747713"/>
                <a:gridCol w="747712"/>
              </a:tblGrid>
              <a:tr h="7635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2" name="Text Box 24"/>
          <p:cNvSpPr txBox="1">
            <a:spLocks noChangeArrowheads="1"/>
          </p:cNvSpPr>
          <p:nvPr/>
        </p:nvSpPr>
        <p:spPr bwMode="auto">
          <a:xfrm>
            <a:off x="5364163" y="4365625"/>
            <a:ext cx="7413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>
                <a:solidFill>
                  <a:srgbClr val="FF0000"/>
                </a:solidFill>
              </a:rPr>
              <a:t>A=</a:t>
            </a:r>
            <a:endParaRPr lang="ru-RU" altLang="ru-RU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95288" y="2781300"/>
            <a:ext cx="82296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057400" indent="-20574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i="1">
                <a:solidFill>
                  <a:srgbClr val="FF0000"/>
                </a:solidFill>
                <a:hlinkClick r:id="rId2" action="ppaction://hlinksldjump"/>
              </a:rPr>
              <a:t>Задача №2</a:t>
            </a:r>
            <a:r>
              <a:rPr lang="ru-RU" altLang="ru-RU" sz="4000" b="1" i="1">
                <a:solidFill>
                  <a:srgbClr val="FF0000"/>
                </a:solidFill>
              </a:rPr>
              <a:t/>
            </a:r>
            <a:br>
              <a:rPr lang="ru-RU" altLang="ru-RU" sz="4000" b="1" i="1">
                <a:solidFill>
                  <a:srgbClr val="FF0000"/>
                </a:solidFill>
              </a:rPr>
            </a:br>
            <a:r>
              <a:rPr lang="ru-RU" altLang="ru-RU" sz="4000" b="1" i="1">
                <a:solidFill>
                  <a:srgbClr val="FF0000"/>
                </a:solidFill>
              </a:rPr>
              <a:t/>
            </a:r>
            <a:br>
              <a:rPr lang="ru-RU" altLang="ru-RU" sz="4000" b="1" i="1">
                <a:solidFill>
                  <a:srgbClr val="FF0000"/>
                </a:solidFill>
              </a:rPr>
            </a:br>
            <a:endParaRPr lang="ru-RU" altLang="ru-RU" sz="4000" b="1" i="1">
              <a:solidFill>
                <a:srgbClr val="FF0000"/>
              </a:solidFill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 b="1" i="1">
                <a:solidFill>
                  <a:srgbClr val="000066"/>
                </a:solidFill>
              </a:rPr>
              <a:t>изменение  таблицы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76250"/>
            <a:ext cx="4572000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800" b="1" i="1" dirty="0" smtClean="0">
                <a:solidFill>
                  <a:schemeClr val="bg2"/>
                </a:solidFill>
              </a:rPr>
              <a:t>Алг </a:t>
            </a:r>
            <a:r>
              <a:rPr lang="en-US" altLang="ru-RU" sz="2800" b="1" i="1" dirty="0" err="1" smtClean="0">
                <a:solidFill>
                  <a:schemeClr val="bg2"/>
                </a:solidFill>
              </a:rPr>
              <a:t>zd</a:t>
            </a:r>
            <a:r>
              <a:rPr lang="ru-RU" altLang="ru-RU" sz="2800" b="1" i="1" dirty="0" smtClean="0">
                <a:solidFill>
                  <a:schemeClr val="bg2"/>
                </a:solidFill>
              </a:rPr>
              <a:t>;</a:t>
            </a:r>
            <a:endParaRPr lang="ru-RU" altLang="ru-RU" sz="2800" i="1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dirty="0" smtClean="0">
                <a:solidFill>
                  <a:schemeClr val="bg2"/>
                </a:solidFill>
              </a:rPr>
              <a:t>Начало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ввод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А[1,1]:=2;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А[2,1]:= А[2,3];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А[3,2]:= А[1,1]+А[1,2];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ω:= А[1,1]+А[1,2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]*А[1,3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вывод 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вывод ω;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dirty="0" smtClean="0">
                <a:solidFill>
                  <a:schemeClr val="bg2"/>
                </a:solidFill>
              </a:rPr>
              <a:t>Конец.</a:t>
            </a:r>
            <a:endParaRPr lang="ru-RU" altLang="ru-RU" sz="2800" dirty="0" smtClean="0"/>
          </a:p>
        </p:txBody>
      </p:sp>
      <p:graphicFrame>
        <p:nvGraphicFramePr>
          <p:cNvPr id="67609" name="Group 25"/>
          <p:cNvGraphicFramePr>
            <a:graphicFrameLocks noGrp="1"/>
          </p:cNvGraphicFramePr>
          <p:nvPr>
            <p:ph sz="quarter" idx="2"/>
          </p:nvPr>
        </p:nvGraphicFramePr>
        <p:xfrm>
          <a:off x="4427538" y="692150"/>
          <a:ext cx="1579562" cy="1663701"/>
        </p:xfrm>
        <a:graphic>
          <a:graphicData uri="http://schemas.openxmlformats.org/drawingml/2006/table">
            <a:tbl>
              <a:tblPr/>
              <a:tblGrid>
                <a:gridCol w="527050"/>
                <a:gridCol w="525462"/>
                <a:gridCol w="527050"/>
              </a:tblGrid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9" name="Text Box 24"/>
          <p:cNvSpPr txBox="1">
            <a:spLocks noChangeArrowheads="1"/>
          </p:cNvSpPr>
          <p:nvPr/>
        </p:nvSpPr>
        <p:spPr bwMode="auto">
          <a:xfrm>
            <a:off x="7164388" y="1484313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7610" name="AutoShape 26"/>
          <p:cNvSpPr>
            <a:spLocks noChangeArrowheads="1"/>
          </p:cNvSpPr>
          <p:nvPr/>
        </p:nvSpPr>
        <p:spPr bwMode="auto">
          <a:xfrm>
            <a:off x="6156325" y="1125538"/>
            <a:ext cx="647700" cy="503237"/>
          </a:xfrm>
          <a:prstGeom prst="rightArrow">
            <a:avLst>
              <a:gd name="adj1" fmla="val 50000"/>
              <a:gd name="adj2" fmla="val 32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67631" name="Group 47"/>
          <p:cNvGraphicFramePr>
            <a:graphicFrameLocks noGrp="1"/>
          </p:cNvGraphicFramePr>
          <p:nvPr>
            <p:ph sz="quarter" idx="3"/>
          </p:nvPr>
        </p:nvGraphicFramePr>
        <p:xfrm>
          <a:off x="6948488" y="692150"/>
          <a:ext cx="1652587" cy="1574801"/>
        </p:xfrm>
        <a:graphic>
          <a:graphicData uri="http://schemas.openxmlformats.org/drawingml/2006/table">
            <a:tbl>
              <a:tblPr/>
              <a:tblGrid>
                <a:gridCol w="550862"/>
                <a:gridCol w="550863"/>
                <a:gridCol w="550862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51" name="AutoShape 67"/>
          <p:cNvSpPr>
            <a:spLocks noChangeArrowheads="1"/>
          </p:cNvSpPr>
          <p:nvPr/>
        </p:nvSpPr>
        <p:spPr bwMode="auto">
          <a:xfrm>
            <a:off x="8496300" y="1125538"/>
            <a:ext cx="647700" cy="503237"/>
          </a:xfrm>
          <a:prstGeom prst="rightArrow">
            <a:avLst>
              <a:gd name="adj1" fmla="val 50000"/>
              <a:gd name="adj2" fmla="val 32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67652" name="Group 68"/>
          <p:cNvGraphicFramePr>
            <a:graphicFrameLocks noGrp="1"/>
          </p:cNvGraphicFramePr>
          <p:nvPr/>
        </p:nvGraphicFramePr>
        <p:xfrm>
          <a:off x="4427538" y="2924175"/>
          <a:ext cx="1652587" cy="1574801"/>
        </p:xfrm>
        <a:graphic>
          <a:graphicData uri="http://schemas.openxmlformats.org/drawingml/2006/table">
            <a:tbl>
              <a:tblPr/>
              <a:tblGrid>
                <a:gridCol w="550862"/>
                <a:gridCol w="550863"/>
                <a:gridCol w="550862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70" name="AutoShape 86"/>
          <p:cNvSpPr>
            <a:spLocks noChangeArrowheads="1"/>
          </p:cNvSpPr>
          <p:nvPr/>
        </p:nvSpPr>
        <p:spPr bwMode="auto">
          <a:xfrm>
            <a:off x="6227763" y="3284538"/>
            <a:ext cx="647700" cy="503237"/>
          </a:xfrm>
          <a:prstGeom prst="rightArrow">
            <a:avLst>
              <a:gd name="adj1" fmla="val 50000"/>
              <a:gd name="adj2" fmla="val 32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67671" name="Group 87"/>
          <p:cNvGraphicFramePr>
            <a:graphicFrameLocks noGrp="1"/>
          </p:cNvGraphicFramePr>
          <p:nvPr/>
        </p:nvGraphicFramePr>
        <p:xfrm>
          <a:off x="7019925" y="2924175"/>
          <a:ext cx="1652588" cy="1574801"/>
        </p:xfrm>
        <a:graphic>
          <a:graphicData uri="http://schemas.openxmlformats.org/drawingml/2006/table">
            <a:tbl>
              <a:tblPr/>
              <a:tblGrid>
                <a:gridCol w="550863"/>
                <a:gridCol w="550862"/>
                <a:gridCol w="550863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89" name="Rectangle 105"/>
          <p:cNvSpPr>
            <a:spLocks noChangeArrowheads="1"/>
          </p:cNvSpPr>
          <p:nvPr/>
        </p:nvSpPr>
        <p:spPr bwMode="auto">
          <a:xfrm>
            <a:off x="4356100" y="5084763"/>
            <a:ext cx="4248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chemeClr val="bg2"/>
                </a:solidFill>
              </a:rPr>
              <a:t>ω:=</a:t>
            </a:r>
            <a:r>
              <a:rPr lang="en-US" altLang="ru-RU" sz="2400" b="1" i="1" dirty="0">
                <a:solidFill>
                  <a:schemeClr val="bg2"/>
                </a:solidFill>
              </a:rPr>
              <a:t> </a:t>
            </a:r>
            <a:r>
              <a:rPr lang="ru-RU" altLang="ru-RU" sz="2400" b="1" i="1" dirty="0">
                <a:solidFill>
                  <a:schemeClr val="bg2"/>
                </a:solidFill>
              </a:rPr>
              <a:t>А[1,1]+А[1,2</a:t>
            </a:r>
            <a:r>
              <a:rPr lang="ru-RU" altLang="ru-RU" sz="2400" b="1" i="1" dirty="0" smtClean="0">
                <a:solidFill>
                  <a:schemeClr val="bg2"/>
                </a:solidFill>
              </a:rPr>
              <a:t>]*А[1,3</a:t>
            </a:r>
            <a:r>
              <a:rPr lang="ru-RU" altLang="ru-RU" sz="2400" b="1" i="1" dirty="0">
                <a:solidFill>
                  <a:schemeClr val="bg2"/>
                </a:solidFill>
              </a:rPr>
              <a:t>];</a:t>
            </a:r>
            <a:endParaRPr lang="en-US" altLang="ru-RU" sz="2400" b="1" i="1" dirty="0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sz="2400" i="1" dirty="0">
              <a:solidFill>
                <a:schemeClr val="bg2"/>
              </a:solidFill>
            </a:endParaRPr>
          </a:p>
        </p:txBody>
      </p:sp>
      <p:sp>
        <p:nvSpPr>
          <p:cNvPr id="67691" name="Text Box 107"/>
          <p:cNvSpPr txBox="1">
            <a:spLocks noChangeArrowheads="1"/>
          </p:cNvSpPr>
          <p:nvPr/>
        </p:nvSpPr>
        <p:spPr bwMode="auto">
          <a:xfrm>
            <a:off x="5004048" y="5801023"/>
            <a:ext cx="720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chemeClr val="bg2"/>
                </a:solidFill>
              </a:rPr>
              <a:t>2  +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67692" name="Text Box 108"/>
          <p:cNvSpPr txBox="1">
            <a:spLocks noChangeArrowheads="1"/>
          </p:cNvSpPr>
          <p:nvPr/>
        </p:nvSpPr>
        <p:spPr bwMode="auto">
          <a:xfrm>
            <a:off x="7164388" y="5801023"/>
            <a:ext cx="1512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 dirty="0">
                <a:solidFill>
                  <a:schemeClr val="bg2"/>
                </a:solidFill>
              </a:rPr>
              <a:t>=14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58235" y="5761894"/>
            <a:ext cx="7458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i="1" dirty="0" smtClean="0">
                <a:solidFill>
                  <a:schemeClr val="bg2"/>
                </a:solidFill>
              </a:rPr>
              <a:t>ω:=</a:t>
            </a:r>
            <a:r>
              <a:rPr lang="en-US" altLang="ru-RU" sz="2400" b="1" dirty="0" smtClean="0"/>
              <a:t> </a:t>
            </a:r>
            <a:endParaRPr lang="ru-RU" sz="2400" dirty="0"/>
          </a:p>
        </p:txBody>
      </p:sp>
      <p:sp>
        <p:nvSpPr>
          <p:cNvPr id="18" name="Text Box 107"/>
          <p:cNvSpPr txBox="1">
            <a:spLocks noChangeArrowheads="1"/>
          </p:cNvSpPr>
          <p:nvPr/>
        </p:nvSpPr>
        <p:spPr bwMode="auto">
          <a:xfrm>
            <a:off x="5796285" y="5801023"/>
            <a:ext cx="720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chemeClr val="bg2"/>
                </a:solidFill>
              </a:rPr>
              <a:t>4  *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19" name="Text Box 107"/>
          <p:cNvSpPr txBox="1">
            <a:spLocks noChangeArrowheads="1"/>
          </p:cNvSpPr>
          <p:nvPr/>
        </p:nvSpPr>
        <p:spPr bwMode="auto">
          <a:xfrm>
            <a:off x="6444308" y="5801023"/>
            <a:ext cx="720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chemeClr val="bg2"/>
                </a:solidFill>
              </a:rPr>
              <a:t>3   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7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10" grpId="0" animBg="1"/>
      <p:bldP spid="67651" grpId="0" animBg="1"/>
      <p:bldP spid="67670" grpId="0" animBg="1"/>
      <p:bldP spid="67691" grpId="0"/>
      <p:bldP spid="67692" grpId="0"/>
      <p:bldP spid="2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76250"/>
            <a:ext cx="4495800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800" b="1" i="1" smtClean="0">
                <a:solidFill>
                  <a:schemeClr val="bg2"/>
                </a:solidFill>
              </a:rPr>
              <a:t>Алг </a:t>
            </a:r>
            <a:r>
              <a:rPr lang="en-US" altLang="ru-RU" sz="2800" b="1" i="1" smtClean="0">
                <a:solidFill>
                  <a:schemeClr val="bg2"/>
                </a:solidFill>
              </a:rPr>
              <a:t>zd</a:t>
            </a:r>
            <a:r>
              <a:rPr lang="ru-RU" altLang="ru-RU" sz="2800" b="1" i="1" smtClean="0">
                <a:solidFill>
                  <a:schemeClr val="bg2"/>
                </a:solidFill>
              </a:rPr>
              <a:t>;</a:t>
            </a:r>
            <a:endParaRPr lang="ru-RU" altLang="ru-RU" sz="2800" i="1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smtClean="0">
                <a:solidFill>
                  <a:schemeClr val="bg2"/>
                </a:solidFill>
              </a:rPr>
              <a:t>Начало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ввод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А[1,1]:=2;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А[2,1]:= А[2,3];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А[3,2]:= А[1,1]+А[1,2];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ω:= А[1,1]+А[1,2] А[1,3];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вывод 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smtClean="0">
                <a:solidFill>
                  <a:schemeClr val="bg2"/>
                </a:solidFill>
              </a:rPr>
              <a:t>	</a:t>
            </a:r>
            <a:r>
              <a:rPr lang="ru-RU" altLang="ru-RU" sz="2800" i="1" smtClean="0">
                <a:solidFill>
                  <a:schemeClr val="bg2"/>
                </a:solidFill>
              </a:rPr>
              <a:t>вывод ω;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smtClean="0">
                <a:solidFill>
                  <a:schemeClr val="bg2"/>
                </a:solidFill>
              </a:rPr>
              <a:t>Конец.</a:t>
            </a:r>
            <a:endParaRPr lang="ru-RU" altLang="ru-RU" sz="2800" smtClean="0"/>
          </a:p>
        </p:txBody>
      </p:sp>
      <p:graphicFrame>
        <p:nvGraphicFramePr>
          <p:cNvPr id="71766" name="Group 86"/>
          <p:cNvGraphicFramePr>
            <a:graphicFrameLocks noGrp="1"/>
          </p:cNvGraphicFramePr>
          <p:nvPr>
            <p:ph sz="quarter" idx="2"/>
          </p:nvPr>
        </p:nvGraphicFramePr>
        <p:xfrm>
          <a:off x="4932363" y="692150"/>
          <a:ext cx="2016125" cy="1944688"/>
        </p:xfrm>
        <a:graphic>
          <a:graphicData uri="http://schemas.openxmlformats.org/drawingml/2006/table">
            <a:tbl>
              <a:tblPr/>
              <a:tblGrid>
                <a:gridCol w="673100"/>
                <a:gridCol w="669925"/>
                <a:gridCol w="673100"/>
              </a:tblGrid>
              <a:tr h="619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7164388" y="1484313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71765" name="Group 85"/>
          <p:cNvGraphicFramePr>
            <a:graphicFrameLocks noGrp="1"/>
          </p:cNvGraphicFramePr>
          <p:nvPr/>
        </p:nvGraphicFramePr>
        <p:xfrm>
          <a:off x="4787900" y="3429000"/>
          <a:ext cx="2232025" cy="2017713"/>
        </p:xfrm>
        <a:graphic>
          <a:graphicData uri="http://schemas.openxmlformats.org/drawingml/2006/table">
            <a:tbl>
              <a:tblPr/>
              <a:tblGrid>
                <a:gridCol w="744538"/>
                <a:gridCol w="742950"/>
                <a:gridCol w="744537"/>
              </a:tblGrid>
              <a:tr h="955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½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92" name="Text Box 87"/>
          <p:cNvSpPr txBox="1">
            <a:spLocks noChangeArrowheads="1"/>
          </p:cNvSpPr>
          <p:nvPr/>
        </p:nvSpPr>
        <p:spPr bwMode="auto">
          <a:xfrm>
            <a:off x="3492500" y="908050"/>
            <a:ext cx="1074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>
                <a:solidFill>
                  <a:srgbClr val="FF0000"/>
                </a:solidFill>
              </a:rPr>
              <a:t>1 </a:t>
            </a:r>
            <a:r>
              <a:rPr lang="ru-RU" altLang="ru-RU" sz="1800">
                <a:solidFill>
                  <a:srgbClr val="FF0000"/>
                </a:solidFill>
              </a:rPr>
              <a:t>группа</a:t>
            </a:r>
          </a:p>
        </p:txBody>
      </p:sp>
      <p:sp>
        <p:nvSpPr>
          <p:cNvPr id="23593" name="Text Box 88"/>
          <p:cNvSpPr txBox="1">
            <a:spLocks noChangeArrowheads="1"/>
          </p:cNvSpPr>
          <p:nvPr/>
        </p:nvSpPr>
        <p:spPr bwMode="auto">
          <a:xfrm>
            <a:off x="3635375" y="4508500"/>
            <a:ext cx="1074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solidFill>
                  <a:srgbClr val="FF0000"/>
                </a:solidFill>
              </a:rPr>
              <a:t>2</a:t>
            </a:r>
            <a:r>
              <a:rPr lang="en-US" altLang="ru-RU" sz="1800">
                <a:solidFill>
                  <a:srgbClr val="FF0000"/>
                </a:solidFill>
              </a:rPr>
              <a:t> </a:t>
            </a:r>
            <a:r>
              <a:rPr lang="ru-RU" altLang="ru-RU" sz="1800">
                <a:solidFill>
                  <a:srgbClr val="FF0000"/>
                </a:solidFill>
              </a:rPr>
              <a:t>группа</a:t>
            </a:r>
          </a:p>
        </p:txBody>
      </p:sp>
      <p:sp>
        <p:nvSpPr>
          <p:cNvPr id="23594" name="AutoShape 8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55776" y="5858017"/>
            <a:ext cx="719138" cy="576263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" name="Блок-схема: процесс 1"/>
          <p:cNvSpPr/>
          <p:nvPr/>
        </p:nvSpPr>
        <p:spPr>
          <a:xfrm>
            <a:off x="179512" y="5858017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для </a:t>
            </a:r>
          </a:p>
          <a:p>
            <a:pPr indent="355600"/>
            <a:r>
              <a:rPr lang="ru-RU" dirty="0" smtClean="0"/>
              <a:t>3 группы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4801854" y="5858017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 </a:t>
            </a:r>
          </a:p>
          <a:p>
            <a:pPr indent="177800" algn="ctr"/>
            <a:r>
              <a:rPr lang="ru-RU" dirty="0" smtClean="0"/>
              <a:t>1, 2 группы</a:t>
            </a:r>
          </a:p>
        </p:txBody>
      </p:sp>
      <p:sp>
        <p:nvSpPr>
          <p:cNvPr id="3" name="Управляющая кнопка: в конец 2">
            <a:hlinkClick r:id="rId3" action="ppaction://hlinksldjump" highlightClick="1"/>
          </p:cNvPr>
          <p:cNvSpPr/>
          <p:nvPr/>
        </p:nvSpPr>
        <p:spPr>
          <a:xfrm>
            <a:off x="7308304" y="5858017"/>
            <a:ext cx="720080" cy="576263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76250"/>
            <a:ext cx="4495800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800" b="1" i="1" dirty="0" smtClean="0">
                <a:solidFill>
                  <a:schemeClr val="bg2"/>
                </a:solidFill>
              </a:rPr>
              <a:t>Алг </a:t>
            </a:r>
            <a:r>
              <a:rPr lang="en-US" altLang="ru-RU" sz="2800" b="1" i="1" dirty="0" err="1" smtClean="0">
                <a:solidFill>
                  <a:schemeClr val="bg2"/>
                </a:solidFill>
              </a:rPr>
              <a:t>zd</a:t>
            </a:r>
            <a:r>
              <a:rPr lang="ru-RU" altLang="ru-RU" sz="2800" b="1" i="1" dirty="0" smtClean="0">
                <a:solidFill>
                  <a:schemeClr val="bg2"/>
                </a:solidFill>
              </a:rPr>
              <a:t>;</a:t>
            </a:r>
            <a:endParaRPr lang="ru-RU" altLang="ru-RU" sz="2800" i="1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dirty="0" smtClean="0">
                <a:solidFill>
                  <a:schemeClr val="bg2"/>
                </a:solidFill>
              </a:rPr>
              <a:t>Начало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ввод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А[1,1]:=2;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А[2,1]:= А[2,3];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А[3,2]:= А[1,1]+А[1,2];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ω:= А[1,1]+</a:t>
            </a:r>
            <a:r>
              <a:rPr lang="ru-RU" altLang="ru-RU" sz="2800" i="1" smtClean="0">
                <a:solidFill>
                  <a:schemeClr val="bg2"/>
                </a:solidFill>
              </a:rPr>
              <a:t>А[1,2</a:t>
            </a:r>
            <a:r>
              <a:rPr lang="ru-RU" altLang="ru-RU" sz="2800" i="1" smtClean="0">
                <a:solidFill>
                  <a:schemeClr val="bg2"/>
                </a:solidFill>
              </a:rPr>
              <a:t>]*А[1,3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вывод  А[3,3];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800" i="1" dirty="0" smtClean="0">
                <a:solidFill>
                  <a:schemeClr val="bg2"/>
                </a:solidFill>
              </a:rPr>
              <a:t>	</a:t>
            </a:r>
            <a:r>
              <a:rPr lang="ru-RU" altLang="ru-RU" sz="2800" i="1" dirty="0" smtClean="0">
                <a:solidFill>
                  <a:schemeClr val="bg2"/>
                </a:solidFill>
              </a:rPr>
              <a:t>вывод ω;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800" i="1" dirty="0" smtClean="0">
                <a:solidFill>
                  <a:schemeClr val="bg2"/>
                </a:solidFill>
              </a:rPr>
              <a:t>Конец.</a:t>
            </a:r>
            <a:endParaRPr lang="ru-RU" altLang="ru-RU" sz="2800" dirty="0" smtClean="0"/>
          </a:p>
        </p:txBody>
      </p:sp>
      <p:graphicFrame>
        <p:nvGraphicFramePr>
          <p:cNvPr id="72707" name="Group 3"/>
          <p:cNvGraphicFramePr>
            <a:graphicFrameLocks noGrp="1"/>
          </p:cNvGraphicFramePr>
          <p:nvPr>
            <p:ph sz="quarter" idx="2"/>
          </p:nvPr>
        </p:nvGraphicFramePr>
        <p:xfrm>
          <a:off x="4427538" y="692150"/>
          <a:ext cx="1579562" cy="1663701"/>
        </p:xfrm>
        <a:graphic>
          <a:graphicData uri="http://schemas.openxmlformats.org/drawingml/2006/table">
            <a:tbl>
              <a:tblPr/>
              <a:tblGrid>
                <a:gridCol w="527050"/>
                <a:gridCol w="525462"/>
                <a:gridCol w="527050"/>
              </a:tblGrid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7164388" y="1484313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72726" name="AutoShape 22"/>
          <p:cNvSpPr>
            <a:spLocks noChangeArrowheads="1"/>
          </p:cNvSpPr>
          <p:nvPr/>
        </p:nvSpPr>
        <p:spPr bwMode="auto">
          <a:xfrm>
            <a:off x="6156325" y="1125538"/>
            <a:ext cx="647700" cy="503237"/>
          </a:xfrm>
          <a:prstGeom prst="rightArrow">
            <a:avLst>
              <a:gd name="adj1" fmla="val 50000"/>
              <a:gd name="adj2" fmla="val 32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72727" name="Group 23"/>
          <p:cNvGraphicFramePr>
            <a:graphicFrameLocks noGrp="1"/>
          </p:cNvGraphicFramePr>
          <p:nvPr>
            <p:ph sz="quarter" idx="3"/>
          </p:nvPr>
        </p:nvGraphicFramePr>
        <p:xfrm>
          <a:off x="6948488" y="692150"/>
          <a:ext cx="1652587" cy="1574801"/>
        </p:xfrm>
        <a:graphic>
          <a:graphicData uri="http://schemas.openxmlformats.org/drawingml/2006/table">
            <a:tbl>
              <a:tblPr/>
              <a:tblGrid>
                <a:gridCol w="550862"/>
                <a:gridCol w="550863"/>
                <a:gridCol w="550862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791" name="Group 87"/>
          <p:cNvGraphicFramePr>
            <a:graphicFrameLocks noGrp="1"/>
          </p:cNvGraphicFramePr>
          <p:nvPr/>
        </p:nvGraphicFramePr>
        <p:xfrm>
          <a:off x="4427538" y="2924175"/>
          <a:ext cx="1873250" cy="1574801"/>
        </p:xfrm>
        <a:graphic>
          <a:graphicData uri="http://schemas.openxmlformats.org/drawingml/2006/table">
            <a:tbl>
              <a:tblPr/>
              <a:tblGrid>
                <a:gridCol w="623887"/>
                <a:gridCol w="625475"/>
                <a:gridCol w="623888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½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64" name="AutoShape 60"/>
          <p:cNvSpPr>
            <a:spLocks noChangeArrowheads="1"/>
          </p:cNvSpPr>
          <p:nvPr/>
        </p:nvSpPr>
        <p:spPr bwMode="auto">
          <a:xfrm>
            <a:off x="6227763" y="3284538"/>
            <a:ext cx="647700" cy="503237"/>
          </a:xfrm>
          <a:prstGeom prst="rightArrow">
            <a:avLst>
              <a:gd name="adj1" fmla="val 50000"/>
              <a:gd name="adj2" fmla="val 32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72792" name="Group 88"/>
          <p:cNvGraphicFramePr>
            <a:graphicFrameLocks noGrp="1"/>
          </p:cNvGraphicFramePr>
          <p:nvPr/>
        </p:nvGraphicFramePr>
        <p:xfrm>
          <a:off x="7019925" y="2924175"/>
          <a:ext cx="2124075" cy="1574801"/>
        </p:xfrm>
        <a:graphic>
          <a:graphicData uri="http://schemas.openxmlformats.org/drawingml/2006/table">
            <a:tbl>
              <a:tblPr/>
              <a:tblGrid>
                <a:gridCol w="708025"/>
                <a:gridCol w="708025"/>
                <a:gridCol w="708025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¾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½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83" name="Rectangle 79"/>
          <p:cNvSpPr>
            <a:spLocks noChangeArrowheads="1"/>
          </p:cNvSpPr>
          <p:nvPr/>
        </p:nvSpPr>
        <p:spPr bwMode="auto">
          <a:xfrm>
            <a:off x="4356100" y="5084763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>
                <a:solidFill>
                  <a:schemeClr val="bg2"/>
                </a:solidFill>
              </a:rPr>
              <a:t>ω:= 22</a:t>
            </a:r>
            <a:endParaRPr lang="en-US" altLang="ru-RU" sz="2400" i="1">
              <a:solidFill>
                <a:schemeClr val="bg2"/>
              </a:solidFill>
            </a:endParaRPr>
          </a:p>
        </p:txBody>
      </p:sp>
      <p:sp>
        <p:nvSpPr>
          <p:cNvPr id="72788" name="Rectangle 84"/>
          <p:cNvSpPr>
            <a:spLocks noChangeArrowheads="1"/>
          </p:cNvSpPr>
          <p:nvPr/>
        </p:nvSpPr>
        <p:spPr bwMode="auto">
          <a:xfrm>
            <a:off x="7092950" y="5157788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i="1" dirty="0">
                <a:solidFill>
                  <a:schemeClr val="bg2"/>
                </a:solidFill>
              </a:rPr>
              <a:t>ω:= </a:t>
            </a:r>
            <a:r>
              <a:rPr lang="ru-RU" altLang="ru-RU" sz="2400" b="1" i="1" dirty="0" smtClean="0">
                <a:solidFill>
                  <a:schemeClr val="bg2"/>
                </a:solidFill>
              </a:rPr>
              <a:t>1,5</a:t>
            </a:r>
            <a:endParaRPr lang="en-US" altLang="ru-RU" sz="2400" i="1" dirty="0">
              <a:solidFill>
                <a:schemeClr val="bg2"/>
              </a:solidFill>
            </a:endParaRPr>
          </a:p>
        </p:txBody>
      </p:sp>
      <p:sp>
        <p:nvSpPr>
          <p:cNvPr id="12" name="AutoShape 8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55776" y="5858017"/>
            <a:ext cx="719138" cy="576263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79512" y="5858017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для </a:t>
            </a:r>
          </a:p>
          <a:p>
            <a:pPr indent="355600"/>
            <a:r>
              <a:rPr lang="ru-RU" dirty="0" smtClean="0"/>
              <a:t>3 группы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2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6" grpId="0" animBg="1"/>
      <p:bldP spid="727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20713"/>
            <a:ext cx="4038600" cy="5246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/>
              <a:t>Алг</a:t>
            </a:r>
            <a:r>
              <a:rPr lang="ru-RU" altLang="ru-RU" sz="2400" i="1" smtClean="0"/>
              <a:t> </a:t>
            </a:r>
            <a:r>
              <a:rPr lang="en-US" altLang="ru-RU" sz="2400" i="1" smtClean="0"/>
              <a:t>zd</a:t>
            </a:r>
            <a:r>
              <a:rPr lang="ru-RU" altLang="ru-RU" sz="2400" i="1" smtClean="0"/>
              <a:t>2;</a:t>
            </a:r>
            <a:endParaRPr lang="ru-RU" altLang="ru-RU" sz="2400" i="1" u="sng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/>
              <a:t>Нач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/>
              <a:t>Ввод таблицы В[4,4];</a:t>
            </a:r>
            <a:endParaRPr lang="en-US" altLang="ru-RU" sz="2400" i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ru-RU" sz="2400" i="1" smtClean="0"/>
              <a:t>B</a:t>
            </a:r>
            <a:r>
              <a:rPr lang="ru-RU" altLang="ru-RU" sz="2400" i="1" smtClean="0"/>
              <a:t>[2,1]:= 2*</a:t>
            </a:r>
            <a:r>
              <a:rPr lang="en-US" altLang="ru-RU" sz="2400" i="1" smtClean="0"/>
              <a:t>i</a:t>
            </a:r>
            <a:r>
              <a:rPr lang="ru-RU" altLang="ru-RU" sz="2400" i="1" smtClean="0"/>
              <a:t>-1;</a:t>
            </a:r>
            <a:endParaRPr lang="en-US" altLang="ru-RU" sz="2400" i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ru-RU" sz="2400" i="1" smtClean="0"/>
              <a:t>B</a:t>
            </a:r>
            <a:r>
              <a:rPr lang="ru-RU" altLang="ru-RU" sz="2400" i="1" smtClean="0"/>
              <a:t>[2,3]:= </a:t>
            </a:r>
            <a:r>
              <a:rPr lang="en-US" altLang="ru-RU" sz="2400" i="1" smtClean="0"/>
              <a:t>min</a:t>
            </a:r>
            <a:r>
              <a:rPr lang="ru-RU" altLang="ru-RU" sz="2400" i="1" smtClean="0"/>
              <a:t>{</a:t>
            </a:r>
            <a:r>
              <a:rPr lang="en-US" altLang="ru-RU" sz="2400" i="1" smtClean="0"/>
              <a:t>b</a:t>
            </a:r>
            <a:r>
              <a:rPr lang="ru-RU" altLang="ru-RU" sz="2400" i="1" smtClean="0"/>
              <a:t>[4,1], </a:t>
            </a:r>
            <a:r>
              <a:rPr lang="en-US" altLang="ru-RU" sz="2400" i="1" smtClean="0"/>
              <a:t>b</a:t>
            </a:r>
            <a:r>
              <a:rPr lang="ru-RU" altLang="ru-RU" sz="2400" i="1" smtClean="0"/>
              <a:t>[4,2], </a:t>
            </a:r>
            <a:r>
              <a:rPr lang="en-US" altLang="ru-RU" sz="2400" i="1" smtClean="0"/>
              <a:t>b</a:t>
            </a:r>
            <a:r>
              <a:rPr lang="ru-RU" altLang="ru-RU" sz="2400" i="1" smtClean="0"/>
              <a:t>[4,3],</a:t>
            </a:r>
            <a:r>
              <a:rPr lang="en-US" altLang="ru-RU" sz="2400" i="1" smtClean="0"/>
              <a:t>b</a:t>
            </a:r>
            <a:r>
              <a:rPr lang="ru-RU" altLang="ru-RU" sz="2400" i="1" smtClean="0"/>
              <a:t>[4,4]};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/>
              <a:t>если</a:t>
            </a:r>
            <a:r>
              <a:rPr lang="en-US" altLang="ru-RU" sz="2400" i="1" smtClean="0"/>
              <a:t> b[1,1] +b[2,1]+ b[3,1] + b[4,1] &gt;0</a:t>
            </a:r>
            <a:r>
              <a:rPr lang="ru-RU" altLang="ru-RU" sz="2400" i="1" smtClean="0"/>
              <a:t>,</a:t>
            </a:r>
            <a:r>
              <a:rPr lang="en-US" altLang="ru-RU" sz="2400" i="1" smtClean="0"/>
              <a:t> </a:t>
            </a:r>
            <a:r>
              <a:rPr lang="ru-RU" altLang="ru-RU" sz="2400" i="1" smtClean="0"/>
              <a:t>то</a:t>
            </a:r>
            <a:r>
              <a:rPr lang="en-US" altLang="ru-RU" sz="2400" i="1" smtClean="0"/>
              <a:t> </a:t>
            </a:r>
            <a:r>
              <a:rPr lang="en-US" altLang="ru-RU" sz="2400" i="1" smtClean="0">
                <a:sym typeface="Symbol" pitchFamily="18" charset="2"/>
              </a:rPr>
              <a:t></a:t>
            </a:r>
            <a:r>
              <a:rPr lang="en-US" altLang="ru-RU" sz="2400" i="1" smtClean="0"/>
              <a:t>:= b[1,1] +b[2,2]+ b[3,3] + b[4,4];</a:t>
            </a:r>
            <a:endParaRPr lang="ru-RU" altLang="ru-RU" sz="2400" i="1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/>
              <a:t>Вывод таблицы </a:t>
            </a:r>
            <a:r>
              <a:rPr lang="en-US" altLang="ru-RU" sz="2400" i="1" smtClean="0"/>
              <a:t>B[</a:t>
            </a:r>
            <a:r>
              <a:rPr lang="ru-RU" altLang="ru-RU" sz="2400" i="1" smtClean="0"/>
              <a:t>4,4</a:t>
            </a:r>
            <a:r>
              <a:rPr lang="en-US" altLang="ru-RU" sz="2400" i="1" smtClean="0"/>
              <a:t>]</a:t>
            </a:r>
            <a:r>
              <a:rPr lang="ru-RU" altLang="ru-RU" sz="2400" i="1" smtClean="0"/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/>
              <a:t>Вывод </a:t>
            </a:r>
            <a:r>
              <a:rPr lang="en-US" altLang="ru-RU" sz="2400" i="1" smtClean="0">
                <a:sym typeface="Symbol" pitchFamily="18" charset="2"/>
              </a:rPr>
              <a:t></a:t>
            </a:r>
            <a:r>
              <a:rPr lang="ru-RU" altLang="ru-RU" sz="2400" i="1" smtClean="0"/>
              <a:t>;</a:t>
            </a:r>
            <a:endParaRPr lang="ru-RU" altLang="ru-RU" sz="2400" i="1" u="sng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/>
              <a:t>Кон.</a:t>
            </a:r>
          </a:p>
        </p:txBody>
      </p:sp>
      <p:sp>
        <p:nvSpPr>
          <p:cNvPr id="25603" name="Text Box 21"/>
          <p:cNvSpPr txBox="1">
            <a:spLocks noChangeArrowheads="1"/>
          </p:cNvSpPr>
          <p:nvPr/>
        </p:nvSpPr>
        <p:spPr bwMode="auto">
          <a:xfrm>
            <a:off x="7164388" y="1484313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5604" name="Text Box 41"/>
          <p:cNvSpPr txBox="1">
            <a:spLocks noChangeArrowheads="1"/>
          </p:cNvSpPr>
          <p:nvPr/>
        </p:nvSpPr>
        <p:spPr bwMode="auto">
          <a:xfrm>
            <a:off x="3708400" y="549275"/>
            <a:ext cx="1074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solidFill>
                  <a:srgbClr val="FF0000"/>
                </a:solidFill>
              </a:rPr>
              <a:t>3</a:t>
            </a:r>
            <a:r>
              <a:rPr lang="en-US" altLang="ru-RU" sz="1800">
                <a:solidFill>
                  <a:srgbClr val="FF0000"/>
                </a:solidFill>
              </a:rPr>
              <a:t> </a:t>
            </a:r>
            <a:r>
              <a:rPr lang="ru-RU" altLang="ru-RU" sz="1800">
                <a:solidFill>
                  <a:srgbClr val="FF0000"/>
                </a:solidFill>
              </a:rPr>
              <a:t>группа</a:t>
            </a:r>
          </a:p>
        </p:txBody>
      </p:sp>
      <p:graphicFrame>
        <p:nvGraphicFramePr>
          <p:cNvPr id="73798" name="Group 70"/>
          <p:cNvGraphicFramePr>
            <a:graphicFrameLocks noGrp="1"/>
          </p:cNvGraphicFramePr>
          <p:nvPr>
            <p:ph sz="half" idx="2"/>
          </p:nvPr>
        </p:nvGraphicFramePr>
        <p:xfrm>
          <a:off x="5724525" y="765175"/>
          <a:ext cx="2601913" cy="2725739"/>
        </p:xfrm>
        <a:graphic>
          <a:graphicData uri="http://schemas.openxmlformats.org/drawingml/2006/table">
            <a:tbl>
              <a:tblPr/>
              <a:tblGrid>
                <a:gridCol w="650875"/>
                <a:gridCol w="650875"/>
                <a:gridCol w="649288"/>
                <a:gridCol w="650875"/>
              </a:tblGrid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2" name="AutoShape 7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55776" y="5858017"/>
            <a:ext cx="720725" cy="5762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79512" y="5858017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для </a:t>
            </a:r>
          </a:p>
          <a:p>
            <a:pPr indent="355600"/>
            <a:r>
              <a:rPr lang="ru-RU" dirty="0" smtClean="0"/>
              <a:t>1,2 групп</a:t>
            </a:r>
            <a:endParaRPr lang="ru-RU" dirty="0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801854" y="5858017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 </a:t>
            </a:r>
          </a:p>
          <a:p>
            <a:pPr indent="177800" algn="ctr"/>
            <a:r>
              <a:rPr lang="ru-RU" dirty="0" smtClean="0"/>
              <a:t>3 группы</a:t>
            </a:r>
          </a:p>
        </p:txBody>
      </p:sp>
      <p:sp>
        <p:nvSpPr>
          <p:cNvPr id="2" name="Управляющая кнопка: в конец 1">
            <a:hlinkClick r:id="rId3" action="ppaction://hlinksldjump" highlightClick="1"/>
          </p:cNvPr>
          <p:cNvSpPr/>
          <p:nvPr/>
        </p:nvSpPr>
        <p:spPr>
          <a:xfrm>
            <a:off x="7308304" y="5858017"/>
            <a:ext cx="792088" cy="57626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76250"/>
            <a:ext cx="4038600" cy="5391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>
                <a:solidFill>
                  <a:schemeClr val="bg2"/>
                </a:solidFill>
              </a:rPr>
              <a:t>Алг</a:t>
            </a:r>
            <a:r>
              <a:rPr lang="ru-RU" altLang="ru-RU" sz="2400" i="1" smtClean="0">
                <a:solidFill>
                  <a:schemeClr val="bg2"/>
                </a:solidFill>
              </a:rPr>
              <a:t> </a:t>
            </a:r>
            <a:r>
              <a:rPr lang="en-US" altLang="ru-RU" sz="2400" i="1" smtClean="0">
                <a:solidFill>
                  <a:schemeClr val="bg2"/>
                </a:solidFill>
              </a:rPr>
              <a:t>zd</a:t>
            </a:r>
            <a:r>
              <a:rPr lang="ru-RU" altLang="ru-RU" sz="2400" i="1" smtClean="0">
                <a:solidFill>
                  <a:schemeClr val="bg2"/>
                </a:solidFill>
              </a:rPr>
              <a:t>2;</a:t>
            </a:r>
            <a:endParaRPr lang="ru-RU" altLang="ru-RU" sz="2400" i="1" u="sng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>
                <a:solidFill>
                  <a:schemeClr val="bg2"/>
                </a:solidFill>
              </a:rPr>
              <a:t>Нач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>
                <a:solidFill>
                  <a:schemeClr val="bg2"/>
                </a:solidFill>
              </a:rPr>
              <a:t>Ввод таблицы В[4,4];</a:t>
            </a:r>
            <a:endParaRPr lang="en-US" altLang="ru-RU" sz="2400" i="1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[2,1]:= 2*</a:t>
            </a:r>
            <a:r>
              <a:rPr lang="en-US" altLang="ru-RU" sz="2400" i="1" smtClean="0">
                <a:solidFill>
                  <a:schemeClr val="bg2"/>
                </a:solidFill>
              </a:rPr>
              <a:t>i</a:t>
            </a:r>
            <a:r>
              <a:rPr lang="ru-RU" altLang="ru-RU" sz="2400" i="1" smtClean="0">
                <a:solidFill>
                  <a:schemeClr val="bg2"/>
                </a:solidFill>
              </a:rPr>
              <a:t>-1;</a:t>
            </a:r>
            <a:endParaRPr lang="en-US" altLang="ru-RU" sz="2400" i="1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[2,3]:= </a:t>
            </a:r>
            <a:r>
              <a:rPr lang="en-US" altLang="ru-RU" sz="2400" i="1" smtClean="0">
                <a:solidFill>
                  <a:schemeClr val="bg2"/>
                </a:solidFill>
              </a:rPr>
              <a:t>min</a:t>
            </a:r>
            <a:r>
              <a:rPr lang="ru-RU" altLang="ru-RU" sz="2400" i="1" smtClean="0">
                <a:solidFill>
                  <a:schemeClr val="bg2"/>
                </a:solidFill>
              </a:rPr>
              <a:t>{</a:t>
            </a: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[4,1], </a:t>
            </a: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[4,2], </a:t>
            </a: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[4,3],</a:t>
            </a:r>
            <a:r>
              <a:rPr lang="en-US" altLang="ru-RU" sz="2400" i="1" smtClean="0">
                <a:solidFill>
                  <a:schemeClr val="bg2"/>
                </a:solidFill>
              </a:rPr>
              <a:t>b</a:t>
            </a:r>
            <a:r>
              <a:rPr lang="ru-RU" altLang="ru-RU" sz="2400" i="1" smtClean="0">
                <a:solidFill>
                  <a:schemeClr val="bg2"/>
                </a:solidFill>
              </a:rPr>
              <a:t>[4,4]};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>
                <a:solidFill>
                  <a:schemeClr val="bg2"/>
                </a:solidFill>
              </a:rPr>
              <a:t>если</a:t>
            </a:r>
            <a:r>
              <a:rPr lang="en-US" altLang="ru-RU" sz="2400" i="1" smtClean="0">
                <a:solidFill>
                  <a:schemeClr val="bg2"/>
                </a:solidFill>
              </a:rPr>
              <a:t> b[1,1] +b[2,1]+ b[3,1] + b[4,1] &gt;0</a:t>
            </a:r>
            <a:r>
              <a:rPr lang="ru-RU" altLang="ru-RU" sz="2400" i="1" smtClean="0">
                <a:solidFill>
                  <a:schemeClr val="bg2"/>
                </a:solidFill>
              </a:rPr>
              <a:t>,</a:t>
            </a:r>
            <a:r>
              <a:rPr lang="en-US" altLang="ru-RU" sz="2400" i="1" smtClean="0">
                <a:solidFill>
                  <a:schemeClr val="bg2"/>
                </a:solidFill>
              </a:rPr>
              <a:t> </a:t>
            </a:r>
            <a:r>
              <a:rPr lang="ru-RU" altLang="ru-RU" sz="2400" i="1" smtClean="0">
                <a:solidFill>
                  <a:schemeClr val="bg2"/>
                </a:solidFill>
              </a:rPr>
              <a:t>то</a:t>
            </a:r>
            <a:r>
              <a:rPr lang="en-US" altLang="ru-RU" sz="2400" i="1" smtClean="0">
                <a:solidFill>
                  <a:schemeClr val="bg2"/>
                </a:solidFill>
              </a:rPr>
              <a:t> </a:t>
            </a:r>
            <a:r>
              <a:rPr lang="en-US" altLang="ru-RU" sz="2400" i="1" smtClean="0">
                <a:solidFill>
                  <a:schemeClr val="bg2"/>
                </a:solidFill>
                <a:sym typeface="Symbol" pitchFamily="18" charset="2"/>
              </a:rPr>
              <a:t></a:t>
            </a:r>
            <a:r>
              <a:rPr lang="en-US" altLang="ru-RU" sz="2400" i="1" smtClean="0">
                <a:solidFill>
                  <a:schemeClr val="bg2"/>
                </a:solidFill>
              </a:rPr>
              <a:t>:= b[1,1] +b[2,2]+ b[3,3] + b[4,4];</a:t>
            </a:r>
            <a:endParaRPr lang="ru-RU" altLang="ru-RU" sz="2400" i="1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>
                <a:solidFill>
                  <a:schemeClr val="bg2"/>
                </a:solidFill>
              </a:rPr>
              <a:t>Вывод таблицы </a:t>
            </a:r>
            <a:r>
              <a:rPr lang="en-US" altLang="ru-RU" sz="2400" i="1" smtClean="0">
                <a:solidFill>
                  <a:schemeClr val="bg2"/>
                </a:solidFill>
              </a:rPr>
              <a:t>B[</a:t>
            </a:r>
            <a:r>
              <a:rPr lang="ru-RU" altLang="ru-RU" sz="2400" i="1" smtClean="0">
                <a:solidFill>
                  <a:schemeClr val="bg2"/>
                </a:solidFill>
              </a:rPr>
              <a:t>4,4</a:t>
            </a:r>
            <a:r>
              <a:rPr lang="en-US" altLang="ru-RU" sz="2400" i="1" smtClean="0">
                <a:solidFill>
                  <a:schemeClr val="bg2"/>
                </a:solidFill>
              </a:rPr>
              <a:t>]</a:t>
            </a:r>
            <a:r>
              <a:rPr lang="ru-RU" altLang="ru-RU" sz="2400" i="1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smtClean="0">
                <a:solidFill>
                  <a:schemeClr val="bg2"/>
                </a:solidFill>
              </a:rPr>
              <a:t>Вывод </a:t>
            </a:r>
            <a:r>
              <a:rPr lang="en-US" altLang="ru-RU" sz="2400" i="1" smtClean="0">
                <a:solidFill>
                  <a:schemeClr val="bg2"/>
                </a:solidFill>
                <a:sym typeface="Symbol" pitchFamily="18" charset="2"/>
              </a:rPr>
              <a:t></a:t>
            </a:r>
            <a:r>
              <a:rPr lang="ru-RU" altLang="ru-RU" sz="2400" i="1" smtClean="0">
                <a:solidFill>
                  <a:schemeClr val="bg2"/>
                </a:solidFill>
              </a:rPr>
              <a:t>;</a:t>
            </a:r>
            <a:endParaRPr lang="ru-RU" altLang="ru-RU" sz="2400" i="1" u="sng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i="1" u="sng" smtClean="0">
                <a:solidFill>
                  <a:schemeClr val="bg2"/>
                </a:solidFill>
              </a:rPr>
              <a:t>Кон.</a:t>
            </a:r>
          </a:p>
        </p:txBody>
      </p:sp>
      <p:graphicFrame>
        <p:nvGraphicFramePr>
          <p:cNvPr id="75838" name="Group 62"/>
          <p:cNvGraphicFramePr>
            <a:graphicFrameLocks noGrp="1"/>
          </p:cNvGraphicFramePr>
          <p:nvPr>
            <p:ph sz="quarter" idx="2"/>
          </p:nvPr>
        </p:nvGraphicFramePr>
        <p:xfrm>
          <a:off x="5292725" y="476250"/>
          <a:ext cx="2516188" cy="2135188"/>
        </p:xfrm>
        <a:graphic>
          <a:graphicData uri="http://schemas.openxmlformats.org/drawingml/2006/table">
            <a:tbl>
              <a:tblPr/>
              <a:tblGrid>
                <a:gridCol w="628650"/>
                <a:gridCol w="630238"/>
                <a:gridCol w="628650"/>
                <a:gridCol w="628650"/>
              </a:tblGrid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4" name="Text Box 3"/>
          <p:cNvSpPr txBox="1">
            <a:spLocks noChangeArrowheads="1"/>
          </p:cNvSpPr>
          <p:nvPr/>
        </p:nvSpPr>
        <p:spPr bwMode="auto">
          <a:xfrm>
            <a:off x="7164388" y="1484313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6655" name="Text Box 4"/>
          <p:cNvSpPr txBox="1">
            <a:spLocks noChangeArrowheads="1"/>
          </p:cNvSpPr>
          <p:nvPr/>
        </p:nvSpPr>
        <p:spPr bwMode="auto">
          <a:xfrm>
            <a:off x="3708400" y="549275"/>
            <a:ext cx="1074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solidFill>
                  <a:srgbClr val="FF0000"/>
                </a:solidFill>
              </a:rPr>
              <a:t>3</a:t>
            </a:r>
            <a:r>
              <a:rPr lang="en-US" altLang="ru-RU" sz="1800">
                <a:solidFill>
                  <a:srgbClr val="FF0000"/>
                </a:solidFill>
              </a:rPr>
              <a:t> </a:t>
            </a:r>
            <a:r>
              <a:rPr lang="ru-RU" altLang="ru-RU" sz="1800">
                <a:solidFill>
                  <a:srgbClr val="FF0000"/>
                </a:solidFill>
              </a:rPr>
              <a:t>группа</a:t>
            </a:r>
          </a:p>
        </p:txBody>
      </p:sp>
      <p:sp>
        <p:nvSpPr>
          <p:cNvPr id="75808" name="AutoShape 32"/>
          <p:cNvSpPr>
            <a:spLocks noChangeArrowheads="1"/>
          </p:cNvSpPr>
          <p:nvPr/>
        </p:nvSpPr>
        <p:spPr bwMode="auto">
          <a:xfrm>
            <a:off x="6443663" y="2708275"/>
            <a:ext cx="288925" cy="503238"/>
          </a:xfrm>
          <a:prstGeom prst="downArrow">
            <a:avLst>
              <a:gd name="adj1" fmla="val 50000"/>
              <a:gd name="adj2" fmla="val 43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75839" name="Group 63"/>
          <p:cNvGraphicFramePr>
            <a:graphicFrameLocks noGrp="1"/>
          </p:cNvGraphicFramePr>
          <p:nvPr>
            <p:ph sz="quarter" idx="3"/>
          </p:nvPr>
        </p:nvGraphicFramePr>
        <p:xfrm>
          <a:off x="5292725" y="3429000"/>
          <a:ext cx="2587625" cy="2425700"/>
        </p:xfrm>
        <a:graphic>
          <a:graphicData uri="http://schemas.openxmlformats.org/drawingml/2006/table">
            <a:tbl>
              <a:tblPr/>
              <a:tblGrid>
                <a:gridCol w="647700"/>
                <a:gridCol w="646113"/>
                <a:gridCol w="647700"/>
                <a:gridCol w="646112"/>
              </a:tblGrid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0" name="Rectangle 64"/>
          <p:cNvSpPr>
            <a:spLocks noChangeArrowheads="1"/>
          </p:cNvSpPr>
          <p:nvPr/>
        </p:nvSpPr>
        <p:spPr bwMode="auto">
          <a:xfrm>
            <a:off x="2916238" y="5589588"/>
            <a:ext cx="172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>
                <a:solidFill>
                  <a:schemeClr val="bg2"/>
                </a:solidFill>
                <a:sym typeface="Symbol" pitchFamily="18" charset="2"/>
              </a:rPr>
              <a:t></a:t>
            </a:r>
            <a:r>
              <a:rPr lang="ru-RU" altLang="ru-RU" sz="2800" b="1" i="1">
                <a:solidFill>
                  <a:schemeClr val="bg2"/>
                </a:solidFill>
                <a:sym typeface="Symbol" pitchFamily="18" charset="2"/>
              </a:rPr>
              <a:t> = -4</a:t>
            </a:r>
          </a:p>
        </p:txBody>
      </p:sp>
      <p:sp>
        <p:nvSpPr>
          <p:cNvPr id="9" name="AutoShape 7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55776" y="6165105"/>
            <a:ext cx="720725" cy="576262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79512" y="6165105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для </a:t>
            </a:r>
          </a:p>
          <a:p>
            <a:pPr indent="355600"/>
            <a:r>
              <a:rPr lang="ru-RU" dirty="0" smtClean="0"/>
              <a:t>1,2 групп</a:t>
            </a:r>
            <a:endParaRPr lang="ru-RU" dirty="0"/>
          </a:p>
        </p:txBody>
      </p:sp>
      <p:sp>
        <p:nvSpPr>
          <p:cNvPr id="11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08304" y="6165105"/>
            <a:ext cx="719138" cy="576263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4932040" y="6165105"/>
            <a:ext cx="2232348" cy="576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Задание для </a:t>
            </a:r>
          </a:p>
          <a:p>
            <a:pPr indent="355600"/>
            <a:r>
              <a:rPr lang="ru-RU" dirty="0" smtClean="0"/>
              <a:t>3 группы</a:t>
            </a:r>
            <a:endParaRPr lang="ru-RU" dirty="0"/>
          </a:p>
        </p:txBody>
      </p:sp>
      <p:sp>
        <p:nvSpPr>
          <p:cNvPr id="2" name="Управляющая кнопка: в начало 1">
            <a:hlinkClick r:id="rId3" action="ppaction://hlinksldjump" highlightClick="1"/>
          </p:cNvPr>
          <p:cNvSpPr/>
          <p:nvPr/>
        </p:nvSpPr>
        <p:spPr>
          <a:xfrm>
            <a:off x="7308304" y="6108700"/>
            <a:ext cx="719138" cy="63266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8" grpId="0" animBg="1"/>
      <p:bldP spid="758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altLang="ru-RU" smtClean="0"/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0351f17e537a7c4f0b4d811bc731cdb662c415b"/>
</p:tagLst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480</TotalTime>
  <Words>439</Words>
  <Application>Microsoft Office PowerPoint</Application>
  <PresentationFormat>Экран (4:3)</PresentationFormat>
  <Paragraphs>242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Wingdings</vt:lpstr>
      <vt:lpstr>Calibri</vt:lpstr>
      <vt:lpstr>Arial Black</vt:lpstr>
      <vt:lpstr>Times New Roman</vt:lpstr>
      <vt:lpstr>Symbol</vt:lpstr>
      <vt:lpstr>Пиксел</vt:lpstr>
      <vt:lpstr>Таблицы и исполнители алгоритмов</vt:lpstr>
      <vt:lpstr>Задача2. Определить, как   будет выглядеть таблица A после применения к ней следующего алгоритма: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СГ-транс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решения задач на компьютере</dc:title>
  <dc:creator>МОУ_СОШ2</dc:creator>
  <cp:lastModifiedBy>integral</cp:lastModifiedBy>
  <cp:revision>38</cp:revision>
  <dcterms:created xsi:type="dcterms:W3CDTF">2007-10-08T17:41:54Z</dcterms:created>
  <dcterms:modified xsi:type="dcterms:W3CDTF">2015-01-30T20:18:05Z</dcterms:modified>
</cp:coreProperties>
</file>