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304" r:id="rId3"/>
    <p:sldId id="278" r:id="rId4"/>
    <p:sldId id="259" r:id="rId5"/>
    <p:sldId id="306" r:id="rId6"/>
    <p:sldId id="261" r:id="rId7"/>
    <p:sldId id="279" r:id="rId8"/>
    <p:sldId id="307" r:id="rId9"/>
    <p:sldId id="262" r:id="rId10"/>
    <p:sldId id="281" r:id="rId11"/>
    <p:sldId id="305" r:id="rId12"/>
    <p:sldId id="263" r:id="rId13"/>
    <p:sldId id="300" r:id="rId14"/>
    <p:sldId id="264" r:id="rId15"/>
    <p:sldId id="265" r:id="rId16"/>
    <p:sldId id="266" r:id="rId17"/>
    <p:sldId id="283" r:id="rId18"/>
    <p:sldId id="308" r:id="rId19"/>
    <p:sldId id="267" r:id="rId20"/>
    <p:sldId id="285" r:id="rId21"/>
    <p:sldId id="309" r:id="rId22"/>
    <p:sldId id="268" r:id="rId23"/>
    <p:sldId id="287" r:id="rId24"/>
    <p:sldId id="310" r:id="rId25"/>
    <p:sldId id="270" r:id="rId26"/>
    <p:sldId id="290" r:id="rId27"/>
    <p:sldId id="311" r:id="rId28"/>
    <p:sldId id="269" r:id="rId29"/>
    <p:sldId id="291" r:id="rId30"/>
    <p:sldId id="312" r:id="rId31"/>
    <p:sldId id="271" r:id="rId32"/>
    <p:sldId id="294" r:id="rId33"/>
    <p:sldId id="313" r:id="rId34"/>
    <p:sldId id="272" r:id="rId35"/>
    <p:sldId id="296" r:id="rId36"/>
    <p:sldId id="314" r:id="rId37"/>
    <p:sldId id="316" r:id="rId38"/>
    <p:sldId id="273" r:id="rId39"/>
    <p:sldId id="274" r:id="rId40"/>
    <p:sldId id="275" r:id="rId41"/>
    <p:sldId id="276" r:id="rId42"/>
    <p:sldId id="298" r:id="rId43"/>
    <p:sldId id="315" r:id="rId44"/>
    <p:sldId id="277" r:id="rId45"/>
    <p:sldId id="299" r:id="rId46"/>
    <p:sldId id="258" r:id="rId47"/>
    <p:sldId id="301" r:id="rId48"/>
    <p:sldId id="302" r:id="rId49"/>
    <p:sldId id="303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2A8F-5CEE-436F-B1B5-C0E73C857B18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9EF326-C14B-4624-B5DC-B703E4AF6C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2A8F-5CEE-436F-B1B5-C0E73C857B18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EF326-C14B-4624-B5DC-B703E4AF6C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2A8F-5CEE-436F-B1B5-C0E73C857B18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EF326-C14B-4624-B5DC-B703E4AF6C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8492A8F-5CEE-436F-B1B5-C0E73C857B18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99EF326-C14B-4624-B5DC-B703E4AF6C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2A8F-5CEE-436F-B1B5-C0E73C857B18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EF326-C14B-4624-B5DC-B703E4AF6C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2A8F-5CEE-436F-B1B5-C0E73C857B18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EF326-C14B-4624-B5DC-B703E4AF6C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EF326-C14B-4624-B5DC-B703E4AF6C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2A8F-5CEE-436F-B1B5-C0E73C857B18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2A8F-5CEE-436F-B1B5-C0E73C857B18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EF326-C14B-4624-B5DC-B703E4AF6C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2A8F-5CEE-436F-B1B5-C0E73C857B18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EF326-C14B-4624-B5DC-B703E4AF6C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8492A8F-5CEE-436F-B1B5-C0E73C857B18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99EF326-C14B-4624-B5DC-B703E4AF6C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2A8F-5CEE-436F-B1B5-C0E73C857B18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9EF326-C14B-4624-B5DC-B703E4AF6C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8492A8F-5CEE-436F-B1B5-C0E73C857B18}" type="datetimeFigureOut">
              <a:rPr lang="ru-RU" smtClean="0"/>
              <a:pPr/>
              <a:t>30.01.2015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99EF326-C14B-4624-B5DC-B703E4AF6C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55;&#1088;&#1077;&#1079;&#1077;&#1085;&#1090;&#1072;&#1094;&#1080;&#1103;.ppt\26.%20&#1047;&#1072;&#1089;&#1090;&#1072;&#1074;&#1082;&#1072;%20&#1082;%20&#1090;&#1077;&#1083;&#1077;&#1087;&#1077;&#1088;&#1077;&#1076;&#1072;&#1095;&#1077;%20&#1063;&#1090;&#1086;,%20&#1075;&#1076;&#1077;,%20&#1082;&#1086;&#1075;&#1076;&#1072;.mp3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63;&#1058;&#1054;%20&#1043;&#1044;&#1045;%20&#1050;&#1054;&#1043;&#1044;&#1040;%20&#1085;&#1072;%20&#1089;&#1072;&#1081;&#1090;\20.%20&#1047;&#1072;&#1089;&#1090;&#1072;&#1074;&#1082;&#1072;%20&#1082;%20&#1090;&#1077;&#1083;&#1077;&#1087;&#1077;&#1088;&#1077;&#1076;&#1072;&#1095;&#1077;%20&#1063;&#1090;&#1086;,%20&#1075;&#1076;&#1077;,%20&#1082;&#1086;&#1075;&#1076;&#1072;%20(&#1042;&#1086;&#1083;&#1095;&#1086;&#1082;).mp3" TargetMode="Externa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63;&#1058;&#1054;%20&#1043;&#1044;&#1045;%20&#1050;&#1054;&#1043;&#1044;&#1040;%20&#1085;&#1072;%20&#1089;&#1072;&#1081;&#1090;\20.%20&#1047;&#1072;&#1089;&#1090;&#1072;&#1074;&#1082;&#1072;%20&#1082;%20&#1090;&#1077;&#1083;&#1077;&#1087;&#1077;&#1088;&#1077;&#1076;&#1072;&#1095;&#1077;%20&#1063;&#1090;&#1086;,%20&#1075;&#1076;&#1077;,%20&#1082;&#1086;&#1075;&#1076;&#1072;%20(&#1042;&#1086;&#1083;&#1095;&#1086;&#1082;).mp3" TargetMode="Externa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63;&#1058;&#1054;%20&#1043;&#1044;&#1045;%20&#1050;&#1054;&#1043;&#1044;&#1040;%20&#1085;&#1072;%20&#1089;&#1072;&#1081;&#1090;\20.%20&#1047;&#1072;&#1089;&#1090;&#1072;&#1074;&#1082;&#1072;%20&#1082;%20&#1090;&#1077;&#1083;&#1077;&#1087;&#1077;&#1088;&#1077;&#1076;&#1072;&#1095;&#1077;%20&#1063;&#1090;&#1086;,%20&#1075;&#1076;&#1077;,%20&#1082;&#1086;&#1075;&#1076;&#1072;%20(&#1042;&#1086;&#1083;&#1095;&#1086;&#1082;).mp3" TargetMode="Externa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5;&#1088;&#1077;&#1079;&#1077;&#1085;&#1090;&#1072;&#1094;&#1080;&#1103;.ppt\842b61dea2b5.mp3" TargetMode="Externa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63;&#1058;&#1054;%20&#1043;&#1044;&#1045;%20&#1050;&#1054;&#1043;&#1044;&#1040;%20&#1085;&#1072;%20&#1089;&#1072;&#1081;&#1090;\20.%20&#1047;&#1072;&#1089;&#1090;&#1072;&#1074;&#1082;&#1072;%20&#1082;%20&#1090;&#1077;&#1083;&#1077;&#1087;&#1077;&#1088;&#1077;&#1076;&#1072;&#1095;&#1077;%20&#1063;&#1090;&#1086;,%20&#1075;&#1076;&#1077;,%20&#1082;&#1086;&#1075;&#1076;&#1072;%20(&#1042;&#1086;&#1083;&#1095;&#1086;&#1082;).mp3" TargetMode="Externa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63;&#1058;&#1054;%20&#1043;&#1044;&#1045;%20&#1050;&#1054;&#1043;&#1044;&#1040;%20&#1085;&#1072;%20&#1089;&#1072;&#1081;&#1090;\20.%20&#1047;&#1072;&#1089;&#1090;&#1072;&#1074;&#1082;&#1072;%20&#1082;%20&#1090;&#1077;&#1083;&#1077;&#1087;&#1077;&#1088;&#1077;&#1076;&#1072;&#1095;&#1077;%20&#1063;&#1090;&#1086;,%20&#1075;&#1076;&#1077;,%20&#1082;&#1086;&#1075;&#1076;&#1072;%20(&#1042;&#1086;&#1083;&#1095;&#1086;&#1082;).mp3" TargetMode="Externa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63;&#1058;&#1054;%20&#1043;&#1044;&#1045;%20&#1050;&#1054;&#1043;&#1044;&#1040;%20&#1085;&#1072;%20&#1089;&#1072;&#1081;&#1090;\20.%20&#1047;&#1072;&#1089;&#1090;&#1072;&#1074;&#1082;&#1072;%20&#1082;%20&#1090;&#1077;&#1083;&#1077;&#1087;&#1077;&#1088;&#1077;&#1076;&#1072;&#1095;&#1077;%20&#1063;&#1090;&#1086;,%20&#1075;&#1076;&#1077;,%20&#1082;&#1086;&#1075;&#1076;&#1072;%20(&#1042;&#1086;&#1083;&#1095;&#1086;&#1082;).mp3" TargetMode="Externa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63;&#1058;&#1054;%20&#1043;&#1044;&#1045;%20&#1050;&#1054;&#1043;&#1044;&#1040;%20&#1085;&#1072;%20&#1089;&#1072;&#1081;&#1090;\20.%20&#1047;&#1072;&#1089;&#1090;&#1072;&#1074;&#1082;&#1072;%20&#1082;%20&#1090;&#1077;&#1083;&#1077;&#1087;&#1077;&#1088;&#1077;&#1076;&#1072;&#1095;&#1077;%20&#1063;&#1090;&#1086;,%20&#1075;&#1076;&#1077;,%20&#1082;&#1086;&#1075;&#1076;&#1072;%20(&#1042;&#1086;&#1083;&#1095;&#1086;&#1082;).mp3" TargetMode="External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63;&#1058;&#1054;%20&#1043;&#1044;&#1045;%20&#1050;&#1054;&#1043;&#1044;&#1040;%20&#1085;&#1072;%20&#1089;&#1072;&#1081;&#1090;\20.%20&#1047;&#1072;&#1089;&#1090;&#1072;&#1074;&#1082;&#1072;%20&#1082;%20&#1090;&#1077;&#1083;&#1077;&#1087;&#1077;&#1088;&#1077;&#1076;&#1072;&#1095;&#1077;%20&#1063;&#1090;&#1086;,%20&#1075;&#1076;&#1077;,%20&#1082;&#1086;&#1075;&#1076;&#1072;%20(&#1042;&#1086;&#1083;&#1095;&#1086;&#1082;).mp3" TargetMode="External"/><Relationship Id="rId4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5;&#1088;&#1077;&#1079;&#1077;&#1085;&#1090;&#1072;&#1094;&#1080;&#1103;.ppt\20.%20&#1047;&#1072;&#1089;&#1090;&#1072;&#1074;&#1082;&#1072;%20&#1082;%20&#1090;&#1077;&#1083;&#1077;&#1087;&#1077;&#1088;&#1077;&#1076;&#1072;&#1095;&#1077;%20&#1063;&#1090;&#1086;,%20&#1075;&#1076;&#1077;,%20&#1082;&#1086;&#1075;&#1076;&#1072;%20(&#1042;&#1086;&#1083;&#1095;&#1086;&#1082;).mp3" TargetMode="Externa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63;&#1058;&#1054;%20&#1043;&#1044;&#1045;%20&#1050;&#1054;&#1043;&#1044;&#1040;%20&#1085;&#1072;%20&#1089;&#1072;&#1081;&#1090;\20.%20&#1047;&#1072;&#1089;&#1090;&#1072;&#1074;&#1082;&#1072;%20&#1082;%20&#1090;&#1077;&#1083;&#1077;&#1087;&#1077;&#1088;&#1077;&#1076;&#1072;&#1095;&#1077;%20&#1063;&#1090;&#1086;,%20&#1075;&#1076;&#1077;,%20&#1082;&#1086;&#1075;&#1076;&#1072;%20(&#1042;&#1086;&#1083;&#1095;&#1086;&#1082;).mp3" TargetMode="External"/><Relationship Id="rId4" Type="http://schemas.openxmlformats.org/officeDocument/2006/relationships/image" Target="../media/image5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://900igr.net/datai/geografija/Bashni-Kremlja/0005-006-Istorija-Moskvy-60.png" TargetMode="External"/><Relationship Id="rId3" Type="http://schemas.openxmlformats.org/officeDocument/2006/relationships/hyperlink" Target="http://web-kapiche.ru/uploads/posts/2013-11/1384148083_129153097.jpeg" TargetMode="External"/><Relationship Id="rId7" Type="http://schemas.openxmlformats.org/officeDocument/2006/relationships/hyperlink" Target="http://www.chen-la.com/gallery-vim/Ejen/Russian-warrior-11-12c/Russian-warrior-11-12c.html" TargetMode="External"/><Relationship Id="rId2" Type="http://schemas.openxmlformats.org/officeDocument/2006/relationships/hyperlink" Target="http://www.spr.ru/info_pages/989153/chto-gde-kogda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5klass.net/datas/istorija/Ivan-IV-Groznyj/0013-013-Gerb-Moskvy-pri-Ivane-Groznom.jpg" TargetMode="External"/><Relationship Id="rId5" Type="http://schemas.openxmlformats.org/officeDocument/2006/relationships/hyperlink" Target="https://ru.wikipedia.org/wiki/%D0%9A%D0%BE%D0%BF%D0%B5%D0%B9%D0%BA%D0%B0" TargetMode="External"/><Relationship Id="rId4" Type="http://schemas.openxmlformats.org/officeDocument/2006/relationships/hyperlink" Target="http://dic.academic.ru/pictures/bse/jpg/0265952510.jpg" TargetMode="Externa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4906/hudov-vadim.2/0_48a8f_ba5ab9f7_XL" TargetMode="External"/><Relationship Id="rId3" Type="http://schemas.openxmlformats.org/officeDocument/2006/relationships/hyperlink" Target="http://moi-zvuki.ru/images/avasnetsov/av_05.jpg" TargetMode="External"/><Relationship Id="rId7" Type="http://schemas.openxmlformats.org/officeDocument/2006/relationships/hyperlink" Target="http://upload.wikimedia.org/wikipedia/commons/8/89/%D0%AF%D1%80%D0%BE%D1%81%D0%BB%D0%B0%D0%B2%D1%81%D0%BA%D0%B0%D1%8F_%D0%B8%D0%BA%D0%BE%D0%BD%D0%B0.jpg" TargetMode="External"/><Relationship Id="rId2" Type="http://schemas.openxmlformats.org/officeDocument/2006/relationships/hyperlink" Target="http://www.bibliotekar.ru/kVasnecovApp/16.files/image00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ortret-zakaz.ru/and/history-portret/petr1.php" TargetMode="External"/><Relationship Id="rId5" Type="http://schemas.openxmlformats.org/officeDocument/2006/relationships/hyperlink" Target="http://dic.academic.ru/pictures/wiki/files/77/Moscow_Kremlin_from_Kamenny_bridge.jpg" TargetMode="External"/><Relationship Id="rId4" Type="http://schemas.openxmlformats.org/officeDocument/2006/relationships/hyperlink" Target="http://grigorius.narod.ru/img/history/moscow/mosc_pict_2_3.jpg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rslovar.com/sites/default/files/imagecache/Original/%201%20-%20%D0%91%D0%BE%D0%B9%D1%86%D1%8B%20%D0%B2%D1%81%D0%B5%D0%B2%D0%BE%D0%B1%D1%83%D1%87%D0%B0%20%D0%A4%D1%80%D1%83%D0%BD%D0%B7%D0%B5%D0%BD%D1%81%D0%BA%D0%BE%D0%B3%D0%BE%20%D1%80%D0%B0%D0%B9%D0%BE%D0%BD%D0%B0%20%D0%BD%D0%B0%20%D0%A0%D0%BE%D1%81%D1%82%D0%BE%D0%B2%D1%81%D0%BA%D0%BE%D0%B9%20%D0%BD%D0%B0%D0%B1%D0%B5%D1%80%D0%B5%D0%B6%D0%BD%D0%BE%D0%B9.jpg" TargetMode="External"/><Relationship Id="rId2" Type="http://schemas.openxmlformats.org/officeDocument/2006/relationships/hyperlink" Target="http://nibler.ru/uploads/users/5151/2012-03-20/%D0%9C%D0%B8%D1%80%D0%B0-%D0%90%D1%80%D0%BC%D0%B8%D0%B8-%D1%8D%D1%82%D0%BE%20%D0%B8%D0%BD%D1%82%D0%B5%D1%80%D0%B5%D1%81%D0%BD%D0%BE-%D0%BF%D0%BE%D0%B7%D0%BD%D0%B0%D0%B2%D0%B0%D1%82%D0%B5%D0%BB%D1%8C%D0%BD%D0%BE-%D0%BA%D0%B0%D1%80%D1%82%D0%B8%D0%BD%D0%BA%D0%B8_521768768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myvista.ru/Esdbpics/ESCatalog/map_of_kreml.jpg" TargetMode="External"/><Relationship Id="rId5" Type="http://schemas.openxmlformats.org/officeDocument/2006/relationships/hyperlink" Target="http://www.rzn-patriot.ru/images/batui/bat4.jpg" TargetMode="External"/><Relationship Id="rId4" Type="http://schemas.openxmlformats.org/officeDocument/2006/relationships/hyperlink" Target="http://www.pomnivoinu.ru/img/reports/1488/img/01.jpg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0701.nccdn.net/4_2/000/000/11f/330/8102.gif" TargetMode="External"/><Relationship Id="rId2" Type="http://schemas.openxmlformats.org/officeDocument/2006/relationships/hyperlink" Target="http://izmoskvi.ru/images/others/image/1280-11433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1tv.ru/news/social/167371" TargetMode="External"/><Relationship Id="rId4" Type="http://schemas.openxmlformats.org/officeDocument/2006/relationships/hyperlink" Target="http://www.pravmir.ru/wp-content/uploads/2010/05/n1042826872_30045178_7585.jp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54;&#1048;%20&#1044;&#1054;&#1050;&#1059;&#1052;&#1045;&#1053;&#1058;&#1067;\&#1063;&#1058;&#1054;%20&#1043;&#1044;&#1045;%20&#1050;&#1054;&#1043;&#1044;&#1040;%20&#1085;&#1072;%20&#1089;&#1072;&#1081;&#1090;\20.%20&#1047;&#1072;&#1089;&#1090;&#1072;&#1074;&#1082;&#1072;%20&#1082;%20&#1090;&#1077;&#1083;&#1077;&#1087;&#1077;&#1088;&#1077;&#1076;&#1072;&#1095;&#1077;%20&#1063;&#1090;&#1086;,%20&#1075;&#1076;&#1077;,%20&#1082;&#1086;&#1075;&#1076;&#1072;%20(&#1042;&#1086;&#1083;&#1095;&#1086;&#1082;).mp3" TargetMode="Externa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СРОЧНО\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5784" y="-142900"/>
            <a:ext cx="9635642" cy="7000900"/>
          </a:xfrm>
          <a:prstGeom prst="rect">
            <a:avLst/>
          </a:prstGeom>
          <a:noFill/>
        </p:spPr>
      </p:pic>
      <p:pic>
        <p:nvPicPr>
          <p:cNvPr id="5" name="26. Заставка к телепередаче Что, где, ког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528" y="578645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D:\МОИ ДОКУМЕНТЫ\СРОЧНО\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15530" cy="6858000"/>
          </a:xfrm>
          <a:prstGeom prst="rect">
            <a:avLst/>
          </a:prstGeom>
          <a:noFill/>
        </p:spPr>
      </p:pic>
      <p:pic>
        <p:nvPicPr>
          <p:cNvPr id="6" name="20. Заставка к телепередаче Что, где, когда (Волчок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7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ОИ ДОКУМЕНТЫ\СРОЧНО\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1553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ДОКУМЕНТЫ\СРОЧНО\1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928670"/>
            <a:ext cx="8715436" cy="5786477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467600" cy="92867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ФОТО-ВОПРОС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D:\МОИ ДОКУМЕНТЫ\СРОЧНО\Снимок13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89"/>
            <a:ext cx="8715436" cy="5786479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14282" y="6143644"/>
            <a:ext cx="8643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Строительство Кремля при Юрии Долгоруком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ОИ ДОКУМЕНТЫ\СРОЧНО\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3"/>
            <a:ext cx="8715436" cy="585791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00034" y="6143644"/>
            <a:ext cx="8215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Московский Кремль при Иване Калите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И ДОКУМЕНТЫ\СРОЧНО\1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739011" cy="585791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28596" y="6143644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Московский Кремль при Дмитрии Донском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И ДОКУМЕНТЫ\СРОЧНО\Снимок1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764967" cy="585791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28596" y="6143644"/>
            <a:ext cx="8286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Московский Кремль при Иване </a:t>
            </a:r>
            <a:r>
              <a:rPr lang="en-US" sz="2800" b="1" dirty="0" smtClean="0">
                <a:solidFill>
                  <a:srgbClr val="FF0000"/>
                </a:solidFill>
              </a:rPr>
              <a:t>III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ОИ ДОКУМЕНТЫ\СРОЧНО\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15530" cy="6858000"/>
          </a:xfrm>
          <a:prstGeom prst="rect">
            <a:avLst/>
          </a:prstGeom>
          <a:noFill/>
        </p:spPr>
      </p:pic>
      <p:pic>
        <p:nvPicPr>
          <p:cNvPr id="5" name="20. Заставка к телепередаче Что, где, когда (Волчок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7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ОИ ДОКУМЕНТЫ\СРОЧНО\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1553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И ДОКУМЕНТЫ\СРОЧНО\1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86380" y="357166"/>
            <a:ext cx="3461540" cy="45259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3000372"/>
            <a:ext cx="835824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Кто это? Какие</a:t>
            </a:r>
            <a:r>
              <a:rPr kumimoji="0" lang="ru-RU" sz="3200" b="1" i="0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заслуги его перед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Отечеством?</a:t>
            </a:r>
            <a:endParaRPr kumimoji="0" lang="ru-RU" sz="3200" b="1" i="0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То академик, то герой,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То мореплаватель, то плотник.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Он всеобъемлющей душой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На троне вечный был работник. 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428604"/>
            <a:ext cx="478634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Корабли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Флот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Армия 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Картофель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Санкт-Петербург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Выход в Балтийское море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488" y="357166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+mj-lt"/>
              </a:rPr>
              <a:t>Петр </a:t>
            </a:r>
            <a:r>
              <a:rPr lang="en-US" sz="4000" b="1" dirty="0" smtClean="0">
                <a:solidFill>
                  <a:srgbClr val="FF0000"/>
                </a:solidFill>
                <a:latin typeface="+mj-lt"/>
              </a:rPr>
              <a:t>I</a:t>
            </a:r>
            <a:endParaRPr lang="ru-RU" sz="40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Владимир Ворошилов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D:\МОИ ДОКУМЕНТЫ\СРОЧНО\20874_origina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500174"/>
            <a:ext cx="5679321" cy="378621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0" y="542926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Создатель телевизионной игры «Что? Где? Когда?»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4 сентября 1975 года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ОИ ДОКУМЕНТЫ\СРОЧНО\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15530" cy="6858000"/>
          </a:xfrm>
          <a:prstGeom prst="rect">
            <a:avLst/>
          </a:prstGeom>
          <a:noFill/>
        </p:spPr>
      </p:pic>
      <p:pic>
        <p:nvPicPr>
          <p:cNvPr id="5" name="20. Заставка к телепередаче Что, где, когда (Волчок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7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ОИ ДОКУМЕНТЫ\СРОЧНО\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1553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ЧЕРНЫЙ ЯЩИК</a:t>
            </a:r>
            <a:endParaRPr lang="ru-RU" sz="4000" b="1" dirty="0">
              <a:solidFill>
                <a:srgbClr val="FFFF00"/>
              </a:solidFill>
            </a:endParaRPr>
          </a:p>
        </p:txBody>
      </p:sp>
      <p:pic>
        <p:nvPicPr>
          <p:cNvPr id="9218" name="Picture 2" descr="D:\МОИ ДОКУМЕНТЫ\СРОЧНО\17 Ярославская_икон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1785926"/>
            <a:ext cx="3519656" cy="4572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4" name="842b61dea2b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929586" y="578645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14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ОИ ДОКУМЕНТЫ\СРОЧНО\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15530" cy="6858000"/>
          </a:xfrm>
          <a:prstGeom prst="rect">
            <a:avLst/>
          </a:prstGeom>
          <a:noFill/>
        </p:spPr>
      </p:pic>
      <p:pic>
        <p:nvPicPr>
          <p:cNvPr id="5" name="20. Заставка к телепередаче Что, где, когда (Волчок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7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ОИ ДОКУМЕНТЫ\СРОЧНО\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1553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4071942"/>
            <a:ext cx="85011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Во время битвы на защиту русской земли шла «дружина» и «ополчение». Из кого формировались «дружина» и «ополчение»? Как сейчас называются эти группы?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  <p:pic>
        <p:nvPicPr>
          <p:cNvPr id="10242" name="Picture 2" descr="D:\МОИ ДОКУМЕНТЫ\СРОЧНО\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2071702" cy="2100585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14282" y="2214554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дружина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0243" name="Picture 3" descr="D:\МОИ ДОКУМЕНТЫ\СРОЧНО\21 - Бойцы всевобуча Фрунзенского района на Ростовской набережно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14290"/>
            <a:ext cx="2581807" cy="1814511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10244" name="Picture 4" descr="D:\МОИ ДОКУМЕНТЫ\СРОЧНО\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1643050"/>
            <a:ext cx="2128830" cy="17145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10245" name="Picture 5" descr="D:\МОИ ДОКУМЕНТЫ\СРОЧНО\2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5984" y="1714488"/>
            <a:ext cx="2286016" cy="16732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2571736" y="3357562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армия</a:t>
            </a:r>
            <a:endParaRPr lang="ru-RU" sz="2800" b="1" dirty="0">
              <a:solidFill>
                <a:srgbClr val="FF0000"/>
              </a:solidFill>
            </a:endParaRPr>
          </a:p>
        </p:txBody>
      </p:sp>
      <p:cxnSp>
        <p:nvCxnSpPr>
          <p:cNvPr id="10" name="Скругленная соединительная линия 9"/>
          <p:cNvCxnSpPr/>
          <p:nvPr/>
        </p:nvCxnSpPr>
        <p:spPr>
          <a:xfrm>
            <a:off x="1000100" y="2714620"/>
            <a:ext cx="1428760" cy="928694"/>
          </a:xfrm>
          <a:prstGeom prst="curvedConnector3">
            <a:avLst>
              <a:gd name="adj1" fmla="val 50000"/>
            </a:avLst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643438" y="2000240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ополчение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15140" y="3286124"/>
            <a:ext cx="24288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п</a:t>
            </a:r>
            <a:r>
              <a:rPr lang="ru-RU" sz="2800" b="1" dirty="0" smtClean="0">
                <a:solidFill>
                  <a:srgbClr val="FF0000"/>
                </a:solidFill>
              </a:rPr>
              <a:t>артизаны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ополчение</a:t>
            </a:r>
            <a:endParaRPr lang="ru-RU" sz="2800" b="1" dirty="0">
              <a:solidFill>
                <a:srgbClr val="FF0000"/>
              </a:solidFill>
            </a:endParaRPr>
          </a:p>
        </p:txBody>
      </p:sp>
      <p:cxnSp>
        <p:nvCxnSpPr>
          <p:cNvPr id="14" name="Скругленная соединительная линия 13"/>
          <p:cNvCxnSpPr>
            <a:endCxn id="12" idx="1"/>
          </p:cNvCxnSpPr>
          <p:nvPr/>
        </p:nvCxnSpPr>
        <p:spPr>
          <a:xfrm>
            <a:off x="5572132" y="2643182"/>
            <a:ext cx="1143008" cy="1119996"/>
          </a:xfrm>
          <a:prstGeom prst="curvedConnector3">
            <a:avLst>
              <a:gd name="adj1" fmla="val 50000"/>
            </a:avLst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\СРОЧНО\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15530" cy="6858000"/>
          </a:xfrm>
          <a:prstGeom prst="rect">
            <a:avLst/>
          </a:prstGeom>
          <a:noFill/>
        </p:spPr>
      </p:pic>
      <p:pic>
        <p:nvPicPr>
          <p:cNvPr id="3" name="20. Заставка к телепередаче Что, где, когда (Волчок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7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\СРОЧНО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1553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sz="4400" b="1" dirty="0" smtClean="0">
                <a:ln>
                  <a:noFill/>
                </a:ln>
                <a:solidFill>
                  <a:srgbClr val="FFFF00"/>
                </a:solidFill>
                <a:effectLst/>
                <a:ea typeface="Calibri" pitchFamily="34" charset="0"/>
                <a:cs typeface="Times New Roman" pitchFamily="18" charset="0"/>
              </a:rPr>
              <a:t>Блиц-игра «Города в истории»</a:t>
            </a:r>
            <a:r>
              <a:rPr lang="ru-RU" sz="4400" b="1" dirty="0" smtClean="0">
                <a:ln>
                  <a:noFill/>
                </a:ln>
                <a:solidFill>
                  <a:srgbClr val="FFFF00"/>
                </a:solidFill>
                <a:effectLst/>
                <a:cs typeface="Arial" pitchFamily="34" charset="0"/>
              </a:rPr>
              <a:t/>
            </a:r>
            <a:br>
              <a:rPr lang="ru-RU" sz="4400" b="1" dirty="0" smtClean="0">
                <a:ln>
                  <a:noFill/>
                </a:ln>
                <a:solidFill>
                  <a:srgbClr val="FFFF00"/>
                </a:solidFill>
                <a:effectLst/>
                <a:cs typeface="Arial" pitchFamily="34" charset="0"/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1266" name="Picture 2" descr="D:\МОИ ДОКУМЕНТЫ\СРОЧНО\2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928671"/>
            <a:ext cx="3698877" cy="277415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</p:pic>
      <p:pic>
        <p:nvPicPr>
          <p:cNvPr id="11267" name="Picture 3" descr="D:\МОИ ДОКУМЕНТЫ\СРОЧНО\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928670"/>
            <a:ext cx="4071966" cy="271464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</p:pic>
      <p:pic>
        <p:nvPicPr>
          <p:cNvPr id="11268" name="Picture 4" descr="D:\МОИ ДОКУМЕНТЫ\СРОЧНО\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3143248"/>
            <a:ext cx="3714776" cy="2972002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500034" y="3714752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Рязань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00826" y="3643314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Москва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08" y="6072206"/>
            <a:ext cx="52864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Санкт-Петербург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ОИ ДОКУМЕНТЫ\СРОЧНО\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15530" cy="6858000"/>
          </a:xfrm>
          <a:prstGeom prst="rect">
            <a:avLst/>
          </a:prstGeom>
          <a:noFill/>
        </p:spPr>
      </p:pic>
      <p:pic>
        <p:nvPicPr>
          <p:cNvPr id="5" name="20. Заставка к телепередаче Что, где, когда (Волчок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7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lnSpc>
                <a:spcPct val="90000"/>
              </a:lnSpc>
              <a:spcBef>
                <a:spcPct val="0"/>
              </a:spcBef>
              <a:buNone/>
            </a:pPr>
            <a:r>
              <a:rPr lang="ru-RU" sz="2800" b="1" dirty="0" smtClean="0"/>
              <a:t>               </a:t>
            </a:r>
            <a:r>
              <a:rPr lang="ru-RU" sz="2800" b="1" dirty="0" smtClean="0">
                <a:solidFill>
                  <a:srgbClr val="002060"/>
                </a:solidFill>
              </a:rPr>
              <a:t>С помощью стрелки волчка выберите вопрос. За  каждый правильный ответ вы получаете очко. За каждый неправильный ответ очко зарабатывает команда учителей.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Значение секторов: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algn="just">
              <a:lnSpc>
                <a:spcPct val="90000"/>
              </a:lnSpc>
              <a:spcBef>
                <a:spcPct val="0"/>
              </a:spcBef>
              <a:buNone/>
            </a:pPr>
            <a:r>
              <a:rPr lang="en-US" sz="2800" b="1" dirty="0" smtClean="0">
                <a:solidFill>
                  <a:srgbClr val="002060"/>
                </a:solidFill>
              </a:rPr>
              <a:t>Z</a:t>
            </a:r>
            <a:r>
              <a:rPr lang="ru-RU" sz="2800" b="1" dirty="0" smtClean="0">
                <a:solidFill>
                  <a:srgbClr val="002060"/>
                </a:solidFill>
              </a:rPr>
              <a:t> – зеро: отвечает только один игрок. 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algn="just">
              <a:lnSpc>
                <a:spcPct val="90000"/>
              </a:lnSpc>
              <a:spcBef>
                <a:spcPct val="0"/>
              </a:spcBef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Б – блиц вопросы: нужно ответить на 3 вопроса.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algn="just">
              <a:lnSpc>
                <a:spcPct val="90000"/>
              </a:lnSpc>
              <a:spcBef>
                <a:spcPct val="0"/>
              </a:spcBef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П – помощь клуба знатоков.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algn="just">
              <a:lnSpc>
                <a:spcPct val="90000"/>
              </a:lnSpc>
              <a:spcBef>
                <a:spcPct val="0"/>
              </a:spcBef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       - музыкальная пауза.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Правила игры</a:t>
            </a:r>
            <a:endParaRPr lang="ru-RU" b="1" dirty="0">
              <a:solidFill>
                <a:srgbClr val="FFC00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785786" y="1071546"/>
            <a:ext cx="714380" cy="928694"/>
            <a:chOff x="3071802" y="0"/>
            <a:chExt cx="2786063" cy="6858048"/>
          </a:xfrm>
        </p:grpSpPr>
        <p:grpSp>
          <p:nvGrpSpPr>
            <p:cNvPr id="5" name="Группа 5"/>
            <p:cNvGrpSpPr/>
            <p:nvPr/>
          </p:nvGrpSpPr>
          <p:grpSpPr>
            <a:xfrm>
              <a:off x="4429124" y="0"/>
              <a:ext cx="285752" cy="6858048"/>
              <a:chOff x="3929058" y="4357694"/>
              <a:chExt cx="357190" cy="1571636"/>
            </a:xfrm>
          </p:grpSpPr>
          <p:sp>
            <p:nvSpPr>
              <p:cNvPr id="8" name="Прямоугольник 7"/>
              <p:cNvSpPr/>
              <p:nvPr/>
            </p:nvSpPr>
            <p:spPr>
              <a:xfrm>
                <a:off x="3929058" y="4357694"/>
                <a:ext cx="357190" cy="157163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" name="Равнобедренный треугольник 8"/>
              <p:cNvSpPr/>
              <p:nvPr/>
            </p:nvSpPr>
            <p:spPr>
              <a:xfrm>
                <a:off x="3929058" y="4643446"/>
                <a:ext cx="357190" cy="642942"/>
              </a:xfrm>
              <a:prstGeom prst="triangle">
                <a:avLst/>
              </a:prstGeom>
              <a:solidFill>
                <a:srgbClr val="FF9933"/>
              </a:solidFill>
              <a:ln>
                <a:solidFill>
                  <a:srgbClr val="FF99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ln>
                    <a:solidFill>
                      <a:sysClr val="windowText" lastClr="000000"/>
                    </a:solidFill>
                  </a:ln>
                </a:endParaRPr>
              </a:p>
            </p:txBody>
          </p:sp>
          <p:sp>
            <p:nvSpPr>
              <p:cNvPr id="10" name="Равнобедренный треугольник 9"/>
              <p:cNvSpPr/>
              <p:nvPr/>
            </p:nvSpPr>
            <p:spPr>
              <a:xfrm flipV="1">
                <a:off x="3929058" y="5286388"/>
                <a:ext cx="357190" cy="214314"/>
              </a:xfrm>
              <a:prstGeom prst="triangle">
                <a:avLst/>
              </a:prstGeom>
              <a:solidFill>
                <a:srgbClr val="FF9933"/>
              </a:solidFill>
              <a:ln>
                <a:solidFill>
                  <a:srgbClr val="FF99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ln>
                    <a:solidFill>
                      <a:sysClr val="windowText" lastClr="000000"/>
                    </a:solidFill>
                  </a:ln>
                </a:endParaRPr>
              </a:p>
            </p:txBody>
          </p:sp>
        </p:grpSp>
        <p:sp>
          <p:nvSpPr>
            <p:cNvPr id="6" name="Овал 5"/>
            <p:cNvSpPr/>
            <p:nvPr/>
          </p:nvSpPr>
          <p:spPr>
            <a:xfrm>
              <a:off x="3643306" y="2928934"/>
              <a:ext cx="1714512" cy="1285884"/>
            </a:xfrm>
            <a:prstGeom prst="ellipse">
              <a:avLst/>
            </a:prstGeom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7" name="Picture 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71802" y="1428736"/>
              <a:ext cx="2786063" cy="2285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286388"/>
            <a:ext cx="50006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ОИ ДОКУМЕНТЫ\СРОЧНО\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1553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:\Мои документы\Моя папка\Предметы\История\Общее\Сканированные рисунки по истории\сканирование016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3142211" cy="1928553"/>
          </a:xfrm>
          <a:prstGeom prst="rect">
            <a:avLst/>
          </a:prstGeom>
          <a:noFill/>
          <a:ln w="508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2290" name="Picture 2" descr="D:\МОИ ДОКУМЕНТЫ\СРОЧНО\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285728"/>
            <a:ext cx="1895658" cy="129459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12291" name="Picture 3" descr="D:\МОИ ДОКУМЕНТЫ\СРОЧНО\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1928802"/>
            <a:ext cx="1857388" cy="139304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12292" name="Picture 4" descr="D:\МОИ ДОКУМЕНТЫ\СРОЧНО\3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92" y="3714752"/>
            <a:ext cx="1857388" cy="12906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12293" name="Picture 5" descr="D:\МОИ ДОКУМЕНТЫ\СРОЧНО\3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1934" y="214290"/>
            <a:ext cx="2119306" cy="13144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714348" y="3857628"/>
            <a:ext cx="62865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В XIII – XIV веках русская дружина была вооружена мечом, копьем, топором, ножом. Какое новое оружие появилось в XV веке, XX веке?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2285992"/>
            <a:ext cx="271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2060"/>
                </a:solidFill>
              </a:rPr>
              <a:t>XIII – XIV </a:t>
            </a:r>
            <a:r>
              <a:rPr lang="ru-RU" sz="2800" b="1" dirty="0" smtClean="0">
                <a:solidFill>
                  <a:srgbClr val="002060"/>
                </a:solidFill>
              </a:rPr>
              <a:t>века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71934" y="1571612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</a:rPr>
              <a:t>XV </a:t>
            </a:r>
            <a:r>
              <a:rPr lang="ru-RU" sz="2800" b="1" dirty="0" smtClean="0">
                <a:solidFill>
                  <a:srgbClr val="C00000"/>
                </a:solidFill>
              </a:rPr>
              <a:t>век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29256" y="2714620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XX</a:t>
            </a:r>
            <a:r>
              <a:rPr lang="ru-RU" sz="2800" b="1" dirty="0" smtClean="0">
                <a:solidFill>
                  <a:srgbClr val="C00000"/>
                </a:solidFill>
              </a:rPr>
              <a:t> век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ОИ ДОКУМЕНТЫ\СРОЧНО\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15530" cy="6858000"/>
          </a:xfrm>
          <a:prstGeom prst="rect">
            <a:avLst/>
          </a:prstGeom>
          <a:noFill/>
        </p:spPr>
      </p:pic>
      <p:pic>
        <p:nvPicPr>
          <p:cNvPr id="5" name="20. Заставка к телепередаче Что, где, когда (Волчок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7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ОИ ДОКУМЕНТЫ\СРОЧНО\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1553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/>
          <a:lstStyle/>
          <a:p>
            <a:pPr algn="ctr"/>
            <a:r>
              <a:rPr b="1" dirty="0" smtClean="0">
                <a:solidFill>
                  <a:srgbClr val="FFC000"/>
                </a:solidFill>
              </a:rPr>
              <a:t>Z</a:t>
            </a:r>
            <a:r>
              <a:rPr lang="ru-RU" b="1" dirty="0" smtClean="0">
                <a:solidFill>
                  <a:srgbClr val="FFC000"/>
                </a:solidFill>
              </a:rPr>
              <a:t> –зеро. Кто это?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1026" name="Picture 2" descr="D:\МОИ ДОКУМЕНТЫ\СРОЧНО\3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142984"/>
            <a:ext cx="1613281" cy="2767429"/>
          </a:xfrm>
          <a:prstGeom prst="rect">
            <a:avLst/>
          </a:prstGeom>
          <a:noFill/>
          <a:ln w="50800">
            <a:solidFill>
              <a:srgbClr val="002060"/>
            </a:solidFill>
          </a:ln>
        </p:spPr>
      </p:pic>
      <p:pic>
        <p:nvPicPr>
          <p:cNvPr id="1027" name="Picture 3" descr="D:\МОИ ДОКУМЕНТЫ\СРОЧНО\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124744"/>
            <a:ext cx="2357454" cy="1909538"/>
          </a:xfrm>
          <a:prstGeom prst="rect">
            <a:avLst/>
          </a:prstGeom>
          <a:noFill/>
          <a:ln w="50800">
            <a:solidFill>
              <a:srgbClr val="002060"/>
            </a:solidFill>
          </a:ln>
        </p:spPr>
      </p:pic>
      <p:pic>
        <p:nvPicPr>
          <p:cNvPr id="1028" name="Picture 4" descr="D:\МОИ ДОКУМЕНТЫ\СРОЧНО\3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1070710"/>
            <a:ext cx="1868711" cy="2733621"/>
          </a:xfrm>
          <a:prstGeom prst="rect">
            <a:avLst/>
          </a:prstGeom>
          <a:noFill/>
          <a:ln w="50800">
            <a:solidFill>
              <a:srgbClr val="002060"/>
            </a:solidFill>
          </a:ln>
        </p:spPr>
      </p:pic>
      <p:pic>
        <p:nvPicPr>
          <p:cNvPr id="1029" name="Picture 5" descr="D:\МОИ ДОКУМЕНТЫ\СРОЧНО\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3501008"/>
            <a:ext cx="2112901" cy="2747525"/>
          </a:xfrm>
          <a:prstGeom prst="rect">
            <a:avLst/>
          </a:prstGeom>
          <a:noFill/>
          <a:ln w="50800">
            <a:solidFill>
              <a:srgbClr val="002060"/>
            </a:solidFill>
          </a:ln>
        </p:spPr>
      </p:pic>
      <p:pic>
        <p:nvPicPr>
          <p:cNvPr id="1030" name="Picture 6" descr="D:\МОИ ДОКУМЕНТЫ\СРОЧНО\3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3501008"/>
            <a:ext cx="1996887" cy="2787654"/>
          </a:xfrm>
          <a:prstGeom prst="rect">
            <a:avLst/>
          </a:prstGeom>
          <a:noFill/>
          <a:ln w="50800">
            <a:solidFill>
              <a:srgbClr val="002060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444352" y="3933056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Александр Невский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15816" y="3034282"/>
            <a:ext cx="3456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Ю.А. Гагарин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48264" y="3933056"/>
            <a:ext cx="1778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И.В. Сталин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5984" y="6288662"/>
            <a:ext cx="2112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А. В. Суворов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4008" y="6288662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Г. К. Жуков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ОИ ДОКУМЕНТЫ\СРОЧНО\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15530" cy="6858000"/>
          </a:xfrm>
          <a:prstGeom prst="rect">
            <a:avLst/>
          </a:prstGeom>
          <a:noFill/>
        </p:spPr>
      </p:pic>
      <p:pic>
        <p:nvPicPr>
          <p:cNvPr id="5" name="20. Заставка к телепередаче Что, где, когда (Волчок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7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ОИ ДОКУМЕНТЫ\СРОЧНО\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1553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0701.nccdn.net/4_2/000/000/11f/330/8102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88640"/>
            <a:ext cx="4213702" cy="3149542"/>
          </a:xfrm>
          <a:prstGeom prst="rect">
            <a:avLst/>
          </a:prstGeom>
          <a:noFill/>
          <a:ln w="5080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5" name="Picture 2" descr="D:\МОИ ДОКУМЕНТЫ\СРОЧНО\4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11622"/>
            <a:ext cx="4341142" cy="3126559"/>
          </a:xfrm>
          <a:prstGeom prst="rect">
            <a:avLst/>
          </a:prstGeom>
          <a:noFill/>
          <a:ln w="50800">
            <a:solidFill>
              <a:srgbClr val="FFC000"/>
            </a:solidFill>
          </a:ln>
        </p:spPr>
      </p:pic>
      <p:pic>
        <p:nvPicPr>
          <p:cNvPr id="6" name="Picture 2" descr="D:\МОИ ДОКУМЕНТЫ\СРОЧНО\4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4372" y="3518342"/>
            <a:ext cx="4213702" cy="2970234"/>
          </a:xfrm>
          <a:prstGeom prst="rect">
            <a:avLst/>
          </a:prstGeom>
          <a:noFill/>
          <a:ln w="50800">
            <a:solidFill>
              <a:srgbClr val="FFC000"/>
            </a:solidFill>
          </a:ln>
        </p:spPr>
      </p:pic>
      <p:pic>
        <p:nvPicPr>
          <p:cNvPr id="7" name="Picture 3" descr="D:\МОИ ДОКУМЕНТЫ\СРОЧНО\4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501008"/>
            <a:ext cx="4357718" cy="2987568"/>
          </a:xfrm>
          <a:prstGeom prst="rect">
            <a:avLst/>
          </a:prstGeom>
          <a:noFill/>
          <a:ln w="50800">
            <a:solidFill>
              <a:srgbClr val="FFC00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4011814" y="2780129"/>
            <a:ext cx="459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1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99353" y="2765068"/>
            <a:ext cx="5487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2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13777" y="3338182"/>
            <a:ext cx="618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3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99353" y="3338182"/>
            <a:ext cx="516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4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70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0034" y="5929330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Ледовое побоище 1242 год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http://0701.nccdn.net/4_2/000/000/11f/330/8102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5572164"/>
          </a:xfrm>
          <a:prstGeom prst="rect">
            <a:avLst/>
          </a:prstGeom>
          <a:noFill/>
          <a:ln w="50800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МОИ ДОКУМЕНТЫ\СРОЧНО\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15436" cy="5572164"/>
          </a:xfrm>
          <a:prstGeom prst="rect">
            <a:avLst/>
          </a:prstGeom>
          <a:noFill/>
          <a:ln w="50800">
            <a:solidFill>
              <a:srgbClr val="FFC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857224" y="5929330"/>
            <a:ext cx="7715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Бородинская битва 1812 года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И ДОКУМЕНТЫ\СРОЧНО\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1553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20. Заставка к телепередаче Что, где, когда (Волчок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32440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7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МОИ ДОКУМЕНТЫ\СРОЧНО\4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89"/>
            <a:ext cx="8715436" cy="5572165"/>
          </a:xfrm>
          <a:prstGeom prst="rect">
            <a:avLst/>
          </a:prstGeom>
          <a:noFill/>
          <a:ln w="50800">
            <a:solidFill>
              <a:srgbClr val="FFC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571472" y="6000768"/>
            <a:ext cx="8001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Гражданская война 1917 года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МОИ ДОКУМЕНТЫ\СРОЧНО\4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4357718" cy="2928958"/>
          </a:xfrm>
          <a:prstGeom prst="rect">
            <a:avLst/>
          </a:prstGeom>
          <a:noFill/>
          <a:ln w="50800">
            <a:solidFill>
              <a:srgbClr val="FFC000"/>
            </a:solidFill>
          </a:ln>
        </p:spPr>
      </p:pic>
      <p:pic>
        <p:nvPicPr>
          <p:cNvPr id="5123" name="Picture 3" descr="D:\МОИ ДОКУМЕНТЫ\СРОЧНО\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14290"/>
            <a:ext cx="4357718" cy="2857520"/>
          </a:xfrm>
          <a:prstGeom prst="rect">
            <a:avLst/>
          </a:prstGeom>
          <a:noFill/>
          <a:ln w="50800">
            <a:solidFill>
              <a:srgbClr val="FFC000"/>
            </a:solidFill>
          </a:ln>
        </p:spPr>
      </p:pic>
      <p:pic>
        <p:nvPicPr>
          <p:cNvPr id="5124" name="Picture 4" descr="D:\МОИ ДОКУМЕНТЫ\СРОЧНО\4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143249"/>
            <a:ext cx="4357718" cy="2643205"/>
          </a:xfrm>
          <a:prstGeom prst="rect">
            <a:avLst/>
          </a:prstGeom>
          <a:noFill/>
          <a:ln w="50800">
            <a:solidFill>
              <a:srgbClr val="FFC000"/>
            </a:solidFill>
          </a:ln>
        </p:spPr>
      </p:pic>
      <p:pic>
        <p:nvPicPr>
          <p:cNvPr id="5125" name="Picture 5" descr="D:\МОИ ДОКУМЕНТЫ\СРОЧНО\4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1" y="3071810"/>
            <a:ext cx="4386860" cy="2714644"/>
          </a:xfrm>
          <a:prstGeom prst="rect">
            <a:avLst/>
          </a:prstGeom>
          <a:noFill/>
          <a:ln w="50800">
            <a:solidFill>
              <a:srgbClr val="FFC00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642910" y="5929330"/>
            <a:ext cx="7715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Великая Отечественная война 1941-1945 гг. 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ОИ ДОКУМЕНТЫ\СРОЧНО\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15530" cy="6858000"/>
          </a:xfrm>
          <a:prstGeom prst="rect">
            <a:avLst/>
          </a:prstGeom>
          <a:noFill/>
        </p:spPr>
      </p:pic>
      <p:pic>
        <p:nvPicPr>
          <p:cNvPr id="5" name="20. Заставка к телепередаче Что, где, когда (Волчок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7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ОИ ДОКУМЕНТЫ\СРОЧНО\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1553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 descr="D:\МОИ ДОКУМЕНТЫ\СРОЧНО\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4214842" cy="2786082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</p:pic>
      <p:pic>
        <p:nvPicPr>
          <p:cNvPr id="6146" name="Picture 2" descr="D:\МОИ ДОКУМЕНТЫ\СРОЧНО\5.jpe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901994" y="214290"/>
            <a:ext cx="3846730" cy="2786082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3500438"/>
            <a:ext cx="871543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Иногда славяне устраивали пиры. Назывались они братчины. Пили славяне из деревянных ковшей. На пиру же по кругу пускалась большая чаша. Каждый присутствующий отпивал из нее и передавал соседу. Славяне считали, что после этого все становились…  Как называлась эта чаша? Кем становились после этого славяне?</a:t>
            </a:r>
            <a:endParaRPr lang="ru-RU" sz="2800" b="1" dirty="0" smtClean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7422" y="3000372"/>
            <a:ext cx="4429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братина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D:\МОИ ДОКУМЕНТЫ\СРОЧНО\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1553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00108"/>
            <a:ext cx="8572560" cy="56436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1.  Заставка к игре «Что? Где? Когда?» - </a:t>
            </a:r>
            <a:r>
              <a:rPr lang="ru-RU" sz="2000" u="sng" dirty="0">
                <a:hlinkClick r:id="rId2"/>
              </a:rPr>
              <a:t>http://</a:t>
            </a:r>
            <a:r>
              <a:rPr lang="ru-RU" sz="2000" u="sng" dirty="0" smtClean="0">
                <a:hlinkClick r:id="rId2"/>
              </a:rPr>
              <a:t>www.spr.ru/info_pages/989153/chto-gde-kogda.jpg</a:t>
            </a:r>
            <a:endParaRPr lang="ru-RU" sz="2000" u="sng" dirty="0" smtClean="0"/>
          </a:p>
          <a:p>
            <a:pPr>
              <a:buNone/>
            </a:pPr>
            <a:r>
              <a:rPr lang="ru-RU" sz="2000" dirty="0" smtClean="0"/>
              <a:t>2.  Братина - </a:t>
            </a:r>
            <a:r>
              <a:rPr lang="ru-RU" sz="2000" u="sng" dirty="0" smtClean="0">
                <a:hlinkClick r:id="rId3"/>
              </a:rPr>
              <a:t>http://web-kapiche.ru/uploads/posts/2013-11/1384148083_129153097.jpeg</a:t>
            </a:r>
            <a:r>
              <a:rPr lang="ru-RU" sz="2000" u="sng" dirty="0" smtClean="0"/>
              <a:t>    </a:t>
            </a:r>
          </a:p>
          <a:p>
            <a:pPr>
              <a:buNone/>
            </a:pPr>
            <a:r>
              <a:rPr lang="ru-RU" sz="2000" dirty="0" smtClean="0"/>
              <a:t>3.  Братина - </a:t>
            </a:r>
            <a:r>
              <a:rPr lang="ru-RU" sz="2000" u="sng" dirty="0" smtClean="0">
                <a:hlinkClick r:id="rId4"/>
              </a:rPr>
              <a:t>http://dic.academic.ru/pictures/bse/jpg/0265952510.jpg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4. Копейка – </a:t>
            </a:r>
            <a:r>
              <a:rPr lang="ru-RU" sz="2000" u="sng" dirty="0" smtClean="0">
                <a:hlinkClick r:id="rId5"/>
              </a:rPr>
              <a:t>https://ru.wikipedia.org/wiki/%D0%9A%D0%BE%D0%BF%D0%B5%D0%B9%D0%BA%D0%B0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5. Герб – </a:t>
            </a:r>
            <a:r>
              <a:rPr lang="ru-RU" sz="2000" u="sng" dirty="0" smtClean="0">
                <a:hlinkClick r:id="rId6"/>
              </a:rPr>
              <a:t>http://5klass.net/datas/istorija/Ivan-IV-Groznyj/0013-013-Gerb-Moskvy-pri-Ivane-Groznom.jpg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6. Дружинник – </a:t>
            </a:r>
            <a:r>
              <a:rPr lang="ru-RU" sz="2000" u="sng" dirty="0" smtClean="0">
                <a:hlinkClick r:id="rId7"/>
              </a:rPr>
              <a:t>http://www.chen-la.com/gallery-vim/Ejen/Russian-warrior-11-12c/Russian-warrior-11-12c.html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7. Московский Кремль при Юрии Долгоруком – </a:t>
            </a:r>
            <a:r>
              <a:rPr lang="ru-RU" sz="2000" u="sng" dirty="0" smtClean="0">
                <a:hlinkClick r:id="rId8"/>
              </a:rPr>
              <a:t>http://900igr.net/datai/geografija/Bashni-Kremlja/0005-006-Istorija-Moskvy-60.png</a:t>
            </a:r>
            <a:endParaRPr lang="ru-RU" sz="20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Ссылки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357166"/>
            <a:ext cx="8715436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 smtClean="0"/>
              <a:t>8. Московский Кремль при Иване Калите –  </a:t>
            </a:r>
            <a:r>
              <a:rPr lang="ru-RU" u="sng" dirty="0" smtClean="0">
                <a:hlinkClick r:id="rId2"/>
              </a:rPr>
              <a:t>http://www.bibliotekar.ru/kVasnecovApp/16.files/image001.jpg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9. Московский Кремль при Дмитрии Донском – </a:t>
            </a:r>
            <a:r>
              <a:rPr lang="ru-RU" u="sng" dirty="0" smtClean="0">
                <a:hlinkClick r:id="rId3"/>
              </a:rPr>
              <a:t>http://moi-zvuki.ru/images/avasnetsov/av_05.jpg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10. Московский кремль при   Иване </a:t>
            </a:r>
            <a:r>
              <a:rPr lang="en-US" dirty="0" smtClean="0"/>
              <a:t>III</a:t>
            </a:r>
            <a:r>
              <a:rPr lang="ru-RU" dirty="0" smtClean="0"/>
              <a:t> – </a:t>
            </a:r>
            <a:r>
              <a:rPr lang="ru-RU" u="sng" dirty="0" smtClean="0">
                <a:hlinkClick r:id="rId4"/>
              </a:rPr>
              <a:t>http://grigorius.narod.ru/img/history/moscow/mosc_pict_2_3.jpg</a:t>
            </a:r>
            <a:endParaRPr lang="ru-RU" u="sng" dirty="0" smtClean="0"/>
          </a:p>
          <a:p>
            <a:r>
              <a:rPr lang="ru-RU" dirty="0" smtClean="0"/>
              <a:t>11. Московский Кремль  (современный вид) – </a:t>
            </a:r>
            <a:r>
              <a:rPr lang="ru-RU" u="sng" dirty="0" smtClean="0">
                <a:hlinkClick r:id="rId5"/>
              </a:rPr>
              <a:t>http://dic.academic.ru/pictures/wiki/files/77/Moscow_Kremlin_from_Kamenny_bridge.jpg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12. Петр </a:t>
            </a:r>
            <a:r>
              <a:rPr lang="en-US" dirty="0" smtClean="0"/>
              <a:t>I</a:t>
            </a:r>
            <a:r>
              <a:rPr lang="ru-RU" dirty="0" smtClean="0"/>
              <a:t> – </a:t>
            </a:r>
            <a:r>
              <a:rPr lang="ru-RU" u="sng" dirty="0" smtClean="0">
                <a:hlinkClick r:id="rId6"/>
              </a:rPr>
              <a:t>http://portret-zakaz.ru/and/history-portret/petr1.php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13. Ярославская икона – </a:t>
            </a:r>
            <a:r>
              <a:rPr lang="ru-RU" u="sng" dirty="0" smtClean="0">
                <a:hlinkClick r:id="rId7"/>
              </a:rPr>
              <a:t>http://upload.wikimedia.org/wikipedia/commons/8/89/%D0%AF%D1%80%D0%BE%D1%81%D0%BB%D0%B0%D0%B2%D1%81%D0%BA%D0%B0%D1%8F_%D0%B8%D0%BA%D0%BE%D0%BD%D0%B0.jpg</a:t>
            </a:r>
            <a:endParaRPr lang="ru-RU" u="sng" dirty="0" smtClean="0"/>
          </a:p>
          <a:p>
            <a:pPr>
              <a:buNone/>
            </a:pPr>
            <a:r>
              <a:rPr lang="ru-RU" dirty="0" smtClean="0"/>
              <a:t>14. Дружина – </a:t>
            </a:r>
            <a:r>
              <a:rPr lang="ru-RU" u="sng" dirty="0" smtClean="0">
                <a:hlinkClick r:id="rId8"/>
              </a:rPr>
              <a:t>http://img-fotki.yandex.ru/get/4906/hudov-vadim.2/0_48a8f_ba5ab9f7_XL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428604"/>
            <a:ext cx="850112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15. Армия – </a:t>
            </a:r>
            <a:r>
              <a:rPr lang="ru-RU" u="sng" dirty="0" smtClean="0">
                <a:hlinkClick r:id="rId2"/>
              </a:rPr>
              <a:t>http://nibler.ru/uploads/users/5151/2012-03-20/%D0%9C%D0%B8%D1%80%D0%B0-%D0%90%D1%80%D0%BC%D0%B8%D0%B8-%D1%8D%D1%82%D0%BE%20%D0%B8%D0%BD%D1%82%D0%B5%D1%80%D0%B5%D1%81%D0%BD%D0%BE-%D0%BF%D0%BE%D0%B7%D0%BD%D0%B0%D0%B2%D0%B0%D1%82%D0%B5%D0%BB%D1%8C%D0%BD%D0%BE-%D0%BA%D0%B0%D1%80%D1%82%D0%B8%D0%BD%D0%BA%D0%B8_521768768.jpg</a:t>
            </a:r>
            <a:r>
              <a:rPr lang="ru-RU" dirty="0" smtClean="0"/>
              <a:t> </a:t>
            </a:r>
          </a:p>
          <a:p>
            <a:r>
              <a:rPr lang="ru-RU" dirty="0" smtClean="0"/>
              <a:t>16. Ополчение –  </a:t>
            </a:r>
            <a:r>
              <a:rPr lang="ru-RU" u="sng" dirty="0" smtClean="0">
                <a:hlinkClick r:id="rId3"/>
              </a:rPr>
              <a:t>http://rslovar.com/sites/default/files/imagecache/Original/%201%20-%20%D0%91%D0%BE%D0%B9%D1%86%D1%8B%20%D0%B2%D1%81%D0%B5%D0%B2%D0%BE%D0%B1%D1%83%D1%87%D0%B0%20%D0%A4%D1%80%D1%83%D0%BD%D0%B7%D0%B5%D0%BD%D1%81%D0%BA%D0%BE%D0%B3%D0%BE%20%D1%80%D0%B0%D0%B9%D0%BE%D0%BD%D0%B0%20%D0%BD%D0%B0%20%D0%A0%D0%BE%D1%81%D1%82%D0%BE%D0%B2%D1%81%D0%BA%D0%BE%D0%B9%20%D0%BD%D0%B0%D0%B1%D0%B5%D1%80%D0%B5%D0%B6%D0%BD%D0%BE%D0%B9.jpg</a:t>
            </a:r>
            <a:endParaRPr lang="ru-RU" dirty="0" smtClean="0"/>
          </a:p>
          <a:p>
            <a:r>
              <a:rPr lang="ru-RU" dirty="0" smtClean="0"/>
              <a:t>17. Партизаны - </a:t>
            </a:r>
            <a:r>
              <a:rPr lang="ru-RU" u="sng" dirty="0" smtClean="0">
                <a:hlinkClick r:id="rId4"/>
              </a:rPr>
              <a:t>http://www.pomnivoinu.ru/img/reports/1488/img/01.jpg</a:t>
            </a:r>
            <a:endParaRPr lang="ru-RU" u="sng" dirty="0" smtClean="0"/>
          </a:p>
          <a:p>
            <a:r>
              <a:rPr lang="ru-RU" dirty="0" smtClean="0"/>
              <a:t>18. Рязань - </a:t>
            </a:r>
            <a:r>
              <a:rPr lang="ru-RU" u="sng" dirty="0" smtClean="0">
                <a:hlinkClick r:id="rId5"/>
              </a:rPr>
              <a:t>http://www.rzn-patriot.ru/images/batui/bat4.jpg</a:t>
            </a:r>
            <a:endParaRPr lang="ru-RU" dirty="0" smtClean="0"/>
          </a:p>
          <a:p>
            <a:r>
              <a:rPr lang="ru-RU" dirty="0" smtClean="0"/>
              <a:t>19. Москва - </a:t>
            </a:r>
            <a:r>
              <a:rPr lang="ru-RU" u="sng" dirty="0" smtClean="0">
                <a:hlinkClick r:id="rId6"/>
              </a:rPr>
              <a:t>http://www.myvista.ru/Esdbpics/ESCatalog/map_of_kreml.jpg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84296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20. Санкт-Петербург –</a:t>
            </a:r>
            <a:r>
              <a:rPr lang="ru-RU" u="sng" dirty="0" smtClean="0">
                <a:hlinkClick r:id="rId2"/>
              </a:rPr>
              <a:t>http://izmoskvi.ru/images/others/image/1280-11433.jpg</a:t>
            </a:r>
            <a:r>
              <a:rPr lang="ru-RU" dirty="0" smtClean="0"/>
              <a:t> </a:t>
            </a:r>
          </a:p>
          <a:p>
            <a:r>
              <a:rPr lang="ru-RU" dirty="0" smtClean="0"/>
              <a:t>21. Тачанка, катюша – из книг.</a:t>
            </a:r>
          </a:p>
          <a:p>
            <a:r>
              <a:rPr lang="ru-RU" dirty="0" smtClean="0"/>
              <a:t>22. Оружие дружинников – из учебника.</a:t>
            </a:r>
          </a:p>
          <a:p>
            <a:r>
              <a:rPr lang="ru-RU" dirty="0" smtClean="0"/>
              <a:t>23. Ледовое побоище – </a:t>
            </a:r>
            <a:r>
              <a:rPr lang="ru-RU" u="sng" dirty="0" smtClean="0">
                <a:hlinkClick r:id="rId3"/>
              </a:rPr>
              <a:t>http://0701.nccdn.net/4_2/000/000/11f/330/8102.gif</a:t>
            </a:r>
            <a:endParaRPr lang="ru-RU" dirty="0" smtClean="0"/>
          </a:p>
          <a:p>
            <a:r>
              <a:rPr lang="ru-RU" dirty="0" smtClean="0"/>
              <a:t>24. Александр Невский -  </a:t>
            </a:r>
          </a:p>
          <a:p>
            <a:r>
              <a:rPr lang="ru-RU" u="sng" dirty="0" smtClean="0">
                <a:hlinkClick r:id="rId4"/>
              </a:rPr>
              <a:t>http://www.pravmir.ru/wp-content/uploads/2010/05/n1042826872_30045178_7585.jpg</a:t>
            </a:r>
            <a:endParaRPr lang="ru-RU" dirty="0" smtClean="0"/>
          </a:p>
          <a:p>
            <a:r>
              <a:rPr lang="ru-RU" dirty="0" smtClean="0"/>
              <a:t>25. Ворошилов - </a:t>
            </a:r>
            <a:r>
              <a:rPr lang="en-US" dirty="0" smtClean="0">
                <a:hlinkClick r:id="rId5"/>
              </a:rPr>
              <a:t>http://www.1tv.ru/news/social/167371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ОИ ДОКУМЕНТЫ\СРОЧНО\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1553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СРОЧНО\Снимок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28596" y="428604"/>
            <a:ext cx="3143272" cy="2917746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143000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>	</a:t>
            </a:r>
            <a:r>
              <a:rPr lang="ru-RU" sz="4000" b="1" dirty="0" smtClean="0">
                <a:solidFill>
                  <a:srgbClr val="00B0F0"/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00B0F0"/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>					</a:t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>	</a:t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>	</a:t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Arial" pitchFamily="34" charset="0"/>
              </a:rPr>
            </a:b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051" name="Picture 3" descr="D:\МОИ ДОКУМЕНТЫ\СРОЧНО\8 300px-Копейка_Ивана_Грозног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428604"/>
            <a:ext cx="3761895" cy="235745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1052512" y="-254466"/>
            <a:ext cx="70913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3A447">
                    <a:lumMod val="60000"/>
                    <a:lumOff val="40000"/>
                  </a:srgb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Arial" pitchFamily="34" charset="0"/>
              </a:rPr>
              <a:t/>
            </a:r>
            <a:br>
              <a:rPr lang="ru-RU" sz="2800" b="1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3A447">
                    <a:lumMod val="60000"/>
                    <a:lumOff val="40000"/>
                  </a:srgb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Arial" pitchFamily="34" charset="0"/>
              </a:rPr>
            </a:br>
            <a:endParaRPr lang="ru-RU" sz="2800" spc="-100" dirty="0">
              <a:ln w="3200">
                <a:solidFill>
                  <a:srgbClr val="444D26">
                    <a:shade val="75000"/>
                    <a:alpha val="25000"/>
                  </a:srgbClr>
                </a:solidFill>
                <a:prstDash val="solid"/>
                <a:round/>
              </a:ln>
              <a:solidFill>
                <a:srgbClr val="F3A447">
                  <a:lumMod val="60000"/>
                  <a:lumOff val="40000"/>
                </a:srgbClr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4357694"/>
            <a:ext cx="850112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При царе Иване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IV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были выпущены монеты, на которых изображался всадник с копьём в руке.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Как назывались эти монеты?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628" y="3071810"/>
            <a:ext cx="34290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КОПЕЙКИ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ОИ ДОКУМЕНТЫ\СРОЧНО\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15530" cy="6858000"/>
          </a:xfrm>
          <a:prstGeom prst="rect">
            <a:avLst/>
          </a:prstGeom>
          <a:noFill/>
        </p:spPr>
      </p:pic>
      <p:pic>
        <p:nvPicPr>
          <p:cNvPr id="5" name="20. Заставка к телепередаче Что, где, когда (Волчок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04448" y="5805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7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D:\МОИ ДОКУМЕНТЫ\СРОЧНО\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1553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429132"/>
            <a:ext cx="8229600" cy="1666868"/>
          </a:xfrm>
        </p:spPr>
        <p:txBody>
          <a:bodyPr>
            <a:normAutofit/>
          </a:bodyPr>
          <a:lstStyle/>
          <a:p>
            <a:pPr lvl="0">
              <a:buNone/>
            </a:pPr>
            <a:endParaRPr lang="ru-RU" sz="3200" b="1" dirty="0" smtClean="0">
              <a:solidFill>
                <a:srgbClr val="FFFF00"/>
              </a:solidFill>
              <a:ea typeface="Calibri" pitchFamily="34" charset="0"/>
              <a:cs typeface="Times New Roman" pitchFamily="18" charset="0"/>
            </a:endParaRPr>
          </a:p>
          <a:p>
            <a:pPr lvl="0">
              <a:buNone/>
            </a:pPr>
            <a:endParaRPr lang="ru-RU" sz="3200" b="1" dirty="0" smtClean="0">
              <a:solidFill>
                <a:srgbClr val="FFFF00"/>
              </a:solidFill>
              <a:latin typeface="+mj-lt"/>
              <a:ea typeface="Calibri" pitchFamily="34" charset="0"/>
              <a:cs typeface="Times New Roman" pitchFamily="18" charset="0"/>
            </a:endParaRPr>
          </a:p>
          <a:p>
            <a:pPr lvl="0">
              <a:buNone/>
            </a:pPr>
            <a:endParaRPr lang="ru-RU" sz="4600" b="1" dirty="0" smtClean="0">
              <a:solidFill>
                <a:srgbClr val="FFFF00"/>
              </a:solidFill>
              <a:latin typeface="+mj-lt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4000" b="1" dirty="0">
              <a:solidFill>
                <a:srgbClr val="00B0F0"/>
              </a:solidFill>
            </a:endParaRPr>
          </a:p>
        </p:txBody>
      </p:sp>
      <p:pic>
        <p:nvPicPr>
          <p:cNvPr id="3075" name="Picture 3" descr="D:\МОИ ДОКУМЕНТЫ\СРОЧНО\10 Russian-warrior-11-12c-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2786082" cy="371477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28596" y="4786322"/>
            <a:ext cx="8215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None/>
            </a:pPr>
            <a:r>
              <a:rPr lang="ru-RU" sz="32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Что обозначают слова «защита</a:t>
            </a:r>
            <a:r>
              <a:rPr lang="ru-RU" sz="32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», «</a:t>
            </a:r>
            <a:r>
              <a:rPr lang="ru-RU" sz="32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защититься», «защитник»? </a:t>
            </a:r>
            <a:r>
              <a:rPr lang="ru-RU" sz="32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Как </a:t>
            </a:r>
            <a:r>
              <a:rPr lang="ru-RU" sz="32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они </a:t>
            </a:r>
            <a:r>
              <a:rPr lang="ru-RU" sz="32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образовались</a:t>
            </a:r>
            <a:r>
              <a:rPr lang="ru-RU" sz="3200" b="1" dirty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?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1500174"/>
            <a:ext cx="37147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ЗА   ЩИТОМ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928</TotalTime>
  <Words>587</Words>
  <Application>Microsoft Office PowerPoint</Application>
  <PresentationFormat>Экран (4:3)</PresentationFormat>
  <Paragraphs>109</Paragraphs>
  <Slides>49</Slides>
  <Notes>0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Бумажная</vt:lpstr>
      <vt:lpstr>Презентация PowerPoint</vt:lpstr>
      <vt:lpstr>Владимир Ворошилов</vt:lpstr>
      <vt:lpstr>Правила игры</vt:lpstr>
      <vt:lpstr>Презентация PowerPoint</vt:lpstr>
      <vt:lpstr>Презентация PowerPoint</vt:lpstr>
      <vt:lpstr>            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ФОТО-ВОПРОС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ЧЕРНЫЙ ЯЩИК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Блиц-игра «Города в истории»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Z –зеро. Кто это?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Ссылки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N7</cp:lastModifiedBy>
  <cp:revision>40</cp:revision>
  <dcterms:created xsi:type="dcterms:W3CDTF">2015-01-18T11:00:55Z</dcterms:created>
  <dcterms:modified xsi:type="dcterms:W3CDTF">2015-01-30T09:31:07Z</dcterms:modified>
</cp:coreProperties>
</file>