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308" r:id="rId2"/>
    <p:sldId id="256" r:id="rId3"/>
    <p:sldId id="286" r:id="rId4"/>
    <p:sldId id="272" r:id="rId5"/>
    <p:sldId id="288" r:id="rId6"/>
    <p:sldId id="289" r:id="rId7"/>
    <p:sldId id="290" r:id="rId8"/>
    <p:sldId id="291" r:id="rId9"/>
    <p:sldId id="292" r:id="rId10"/>
    <p:sldId id="318" r:id="rId11"/>
    <p:sldId id="309" r:id="rId12"/>
    <p:sldId id="293" r:id="rId13"/>
    <p:sldId id="294" r:id="rId14"/>
    <p:sldId id="296" r:id="rId15"/>
    <p:sldId id="297" r:id="rId16"/>
    <p:sldId id="298" r:id="rId17"/>
    <p:sldId id="299" r:id="rId18"/>
    <p:sldId id="307" r:id="rId19"/>
    <p:sldId id="295" r:id="rId20"/>
    <p:sldId id="300" r:id="rId21"/>
    <p:sldId id="319" r:id="rId22"/>
    <p:sldId id="306" r:id="rId23"/>
    <p:sldId id="320" r:id="rId24"/>
    <p:sldId id="311" r:id="rId25"/>
    <p:sldId id="315" r:id="rId26"/>
    <p:sldId id="316" r:id="rId27"/>
    <p:sldId id="317" r:id="rId28"/>
    <p:sldId id="305" r:id="rId29"/>
    <p:sldId id="321" r:id="rId30"/>
    <p:sldId id="262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6600"/>
    <a:srgbClr val="FFCCCC"/>
    <a:srgbClr val="FFCC99"/>
    <a:srgbClr val="663300"/>
    <a:srgbClr val="FFFFFF"/>
    <a:srgbClr val="FF99CC"/>
    <a:srgbClr val="91AFEB"/>
    <a:srgbClr val="EC2FF1"/>
    <a:srgbClr val="9B1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7" autoAdjust="0"/>
    <p:restoredTop sz="94660"/>
  </p:normalViewPr>
  <p:slideViewPr>
    <p:cSldViewPr>
      <p:cViewPr varScale="1">
        <p:scale>
          <a:sx n="43" d="100"/>
          <a:sy n="43" d="100"/>
        </p:scale>
        <p:origin x="-16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772BC-A65F-4A39-87EC-3E9AB4FF520F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C42C4-157C-4391-95CD-1983C0253E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9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42C4-157C-4391-95CD-1983C0253E1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4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42C4-157C-4391-95CD-1983C0253E1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7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alpha val="27000"/>
              </a:schemeClr>
            </a:gs>
            <a:gs pos="55000">
              <a:schemeClr val="bg1"/>
            </a:gs>
            <a:gs pos="100000">
              <a:schemeClr val="accent4">
                <a:alpha val="2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57A5A0-4B49-445C-A91D-E6552C8275B8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33E4E6-7A1F-4CC0-8A6E-A3129912F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cons.webtoolhub.com/icon-n35707-detail.aspx" TargetMode="External"/><Relationship Id="rId2" Type="http://schemas.openxmlformats.org/officeDocument/2006/relationships/hyperlink" Target="http://all-free-download.com/free-vector/vector-clip-art/pencil_clip_art_1204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ollady.ru/index.php?name=Pages&amp;op=page&amp;pid=4098" TargetMode="External"/><Relationship Id="rId4" Type="http://schemas.openxmlformats.org/officeDocument/2006/relationships/hyperlink" Target="http://www.byms.ru/catalog1440/catalog1445/catalog1487/products162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A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AIp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3000" pressure="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40" y="0"/>
            <a:ext cx="925514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02357"/>
            <a:ext cx="8363272" cy="6624736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Знаете</a:t>
            </a:r>
            <a:r>
              <a:rPr lang="ru-RU" b="1" dirty="0">
                <a:solidFill>
                  <a:srgbClr val="002060"/>
                </a:solidFill>
              </a:rPr>
              <a:t>, В стране «Геометрия» случилась беда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Дом для углов смыла вода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Дом новый мы будем углам воздвигать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Для этого надо про них все нам знать: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построить, как измерить,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Лучи ровно провести,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сравнить и как отметить,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в тетрадку занести.        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тогда из этих </a:t>
            </a:r>
            <a:r>
              <a:rPr lang="ru-RU" b="1" dirty="0" smtClean="0">
                <a:solidFill>
                  <a:srgbClr val="002060"/>
                </a:solidFill>
              </a:rPr>
              <a:t>знаний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Для углов построим </a:t>
            </a:r>
            <a:r>
              <a:rPr lang="ru-RU" b="1" dirty="0" smtClean="0">
                <a:solidFill>
                  <a:srgbClr val="002060"/>
                </a:solidFill>
              </a:rPr>
              <a:t>дом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не будет крепче </a:t>
            </a:r>
            <a:r>
              <a:rPr lang="ru-RU" b="1" dirty="0" smtClean="0">
                <a:solidFill>
                  <a:srgbClr val="002060"/>
                </a:solidFill>
              </a:rPr>
              <a:t>зданий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Ведь все сложено с трудом!</a:t>
            </a:r>
          </a:p>
        </p:txBody>
      </p:sp>
    </p:spTree>
    <p:extLst>
      <p:ext uri="{BB962C8B-B14F-4D97-AF65-F5344CB8AC3E}">
        <p14:creationId xmlns:p14="http://schemas.microsoft.com/office/powerpoint/2010/main" val="15632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70168" y="454360"/>
            <a:ext cx="900100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776864" cy="302433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496" y="0"/>
            <a:ext cx="8856984" cy="2492896"/>
          </a:xfrm>
          <a:prstGeom prst="triangle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908956"/>
            <a:ext cx="1512168" cy="3760404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pattFill prst="horzBrick">
            <a:fgClr>
              <a:schemeClr val="accent6"/>
            </a:fgClr>
            <a:bgClr>
              <a:schemeClr val="accent6">
                <a:lumMod val="40000"/>
                <a:lumOff val="60000"/>
              </a:schemeClr>
            </a:bgClr>
          </a:patt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25" y="271119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Сравните углы: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20732" y="4642394"/>
            <a:ext cx="3877420" cy="1378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?</a:t>
            </a:r>
            <a:endParaRPr lang="ru-RU" sz="9600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623148" y="3501008"/>
            <a:ext cx="4333228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45205" y="6109109"/>
            <a:ext cx="456576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63942" y="1375901"/>
            <a:ext cx="2852282" cy="2104475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10969" y="767788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58998" y="2888468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796900" y="2733015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23148" y="375390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45205" y="3969501"/>
            <a:ext cx="3765292" cy="213960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64172" y="541638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5559" y="541606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4811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65" y="116632"/>
            <a:ext cx="860444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ДРУГОЙ СПОСОБ СРАВНЕНИЯ УГЛОВ СВЯЗЯН С ИЗМЕРЕНИЕМ ВЕЛИЧИН ЭТИХ УГЛОВ.</a:t>
            </a:r>
            <a:endParaRPr lang="ru-RU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Измеряют  углы с помощью специального прибора – </a:t>
            </a: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транспортира. 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3989"/>
            <a:ext cx="4464496" cy="2834954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8" name="TextBox 7"/>
          <p:cNvSpPr txBox="1"/>
          <p:nvPr/>
        </p:nvSpPr>
        <p:spPr>
          <a:xfrm>
            <a:off x="251520" y="227687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транспортира есть шкала, представляющая собой полуокружность, разделенную на 180 равных частей – </a:t>
            </a: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градусов.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213658" y="4438996"/>
            <a:ext cx="2826327" cy="1396539"/>
            <a:chOff x="1213658" y="4438996"/>
            <a:chExt cx="2826327" cy="1396539"/>
          </a:xfrm>
        </p:grpSpPr>
        <p:sp>
          <p:nvSpPr>
            <p:cNvPr id="19" name="Полилиния 18"/>
            <p:cNvSpPr/>
            <p:nvPr/>
          </p:nvSpPr>
          <p:spPr>
            <a:xfrm>
              <a:off x="1213658" y="4438996"/>
              <a:ext cx="2826327" cy="1396539"/>
            </a:xfrm>
            <a:custGeom>
              <a:avLst/>
              <a:gdLst>
                <a:gd name="connsiteX0" fmla="*/ 0 w 2826327"/>
                <a:gd name="connsiteY0" fmla="*/ 1363288 h 1396539"/>
                <a:gd name="connsiteX1" fmla="*/ 448887 w 2826327"/>
                <a:gd name="connsiteY1" fmla="*/ 415637 h 1396539"/>
                <a:gd name="connsiteX2" fmla="*/ 1396538 w 2826327"/>
                <a:gd name="connsiteY2" fmla="*/ 0 h 1396539"/>
                <a:gd name="connsiteX3" fmla="*/ 2394066 w 2826327"/>
                <a:gd name="connsiteY3" fmla="*/ 415637 h 1396539"/>
                <a:gd name="connsiteX4" fmla="*/ 2826327 w 2826327"/>
                <a:gd name="connsiteY4" fmla="*/ 1396539 h 139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96539">
                  <a:moveTo>
                    <a:pt x="0" y="1363288"/>
                  </a:moveTo>
                  <a:cubicBezTo>
                    <a:pt x="108065" y="1003070"/>
                    <a:pt x="216131" y="642852"/>
                    <a:pt x="448887" y="415637"/>
                  </a:cubicBezTo>
                  <a:cubicBezTo>
                    <a:pt x="681643" y="188422"/>
                    <a:pt x="1072342" y="0"/>
                    <a:pt x="1396538" y="0"/>
                  </a:cubicBezTo>
                  <a:cubicBezTo>
                    <a:pt x="1720734" y="0"/>
                    <a:pt x="2155768" y="182881"/>
                    <a:pt x="2394066" y="415637"/>
                  </a:cubicBezTo>
                  <a:cubicBezTo>
                    <a:pt x="2632364" y="648393"/>
                    <a:pt x="2776451" y="1244139"/>
                    <a:pt x="2826327" y="1396539"/>
                  </a:cubicBezTo>
                </a:path>
              </a:pathLst>
            </a:cu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2" name="Прямая соединительная линия 21"/>
            <p:cNvCxnSpPr>
              <a:endCxn id="19" idx="0"/>
            </p:cNvCxnSpPr>
            <p:nvPr/>
          </p:nvCxnSpPr>
          <p:spPr>
            <a:xfrm>
              <a:off x="1213658" y="5517232"/>
              <a:ext cx="0" cy="2850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1222044" y="5517232"/>
              <a:ext cx="162809" cy="26316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641340" y="3793989"/>
            <a:ext cx="4755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обозначения градусов применяют специальный </a:t>
            </a:r>
            <a:r>
              <a:rPr lang="ru-RU" sz="2800" dirty="0"/>
              <a:t>значок </a:t>
            </a:r>
            <a:r>
              <a:rPr lang="ru-RU" sz="2800" dirty="0" smtClean="0"/>
              <a:t> 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1524" y="5336336"/>
            <a:ext cx="4151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1</a:t>
            </a:r>
            <a:r>
              <a:rPr lang="ru-RU" sz="6000" baseline="30000" dirty="0" smtClean="0">
                <a:solidFill>
                  <a:schemeClr val="accent1"/>
                </a:solidFill>
              </a:rPr>
              <a:t>о</a:t>
            </a:r>
            <a:r>
              <a:rPr lang="ru-RU" sz="4800" b="1" dirty="0" smtClean="0">
                <a:solidFill>
                  <a:schemeClr val="accent1"/>
                </a:solidFill>
              </a:rPr>
              <a:t>=</a:t>
            </a:r>
            <a:r>
              <a:rPr lang="ru-RU" sz="4800" b="1" i="1" baseline="30000" dirty="0" smtClean="0">
                <a:solidFill>
                  <a:schemeClr val="accent1"/>
                </a:solidFill>
              </a:rPr>
              <a:t>1</a:t>
            </a:r>
            <a:r>
              <a:rPr lang="ru-RU" sz="4800" b="1" dirty="0" smtClean="0">
                <a:solidFill>
                  <a:schemeClr val="accent1"/>
                </a:solidFill>
              </a:rPr>
              <a:t>/</a:t>
            </a:r>
            <a:r>
              <a:rPr lang="ru-RU" sz="4800" b="1" i="1" baseline="-25000" dirty="0" smtClean="0">
                <a:solidFill>
                  <a:schemeClr val="accent1"/>
                </a:solidFill>
              </a:rPr>
              <a:t>180</a:t>
            </a:r>
            <a:r>
              <a:rPr lang="ru-RU" sz="48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развернутого угла.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458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268" y="-315416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Измерение угла транспортиром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496944" cy="757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Чтобы измерить величину угла </a:t>
            </a:r>
            <a:r>
              <a:rPr lang="ru-RU" sz="3200" b="1" i="1" dirty="0" smtClean="0">
                <a:solidFill>
                  <a:schemeClr val="accent6"/>
                </a:solidFill>
              </a:rPr>
              <a:t>АОВ</a:t>
            </a:r>
            <a:r>
              <a:rPr lang="ru-RU" sz="3200" b="1" dirty="0" smtClean="0"/>
              <a:t>, приложим транспортир к углу так, чтобы:</a:t>
            </a:r>
            <a:endParaRPr lang="ru-RU" sz="32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700808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1. </a:t>
            </a:r>
            <a:r>
              <a:rPr lang="ru-RU" sz="3200" dirty="0" smtClean="0"/>
              <a:t>Специальная центральная отметка транспортира совпала с вершиной </a:t>
            </a:r>
            <a:r>
              <a:rPr lang="ru-RU" sz="3200" b="1" i="1" dirty="0" smtClean="0">
                <a:solidFill>
                  <a:schemeClr val="accent6"/>
                </a:solidFill>
              </a:rPr>
              <a:t>О</a:t>
            </a:r>
            <a:r>
              <a:rPr lang="ru-RU" sz="3200" dirty="0" smtClean="0"/>
              <a:t> угла.</a:t>
            </a: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3974" y="1700808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2. </a:t>
            </a:r>
            <a:r>
              <a:rPr lang="ru-RU" sz="3200" dirty="0" smtClean="0"/>
              <a:t>Одна из сторон угла прошла через отметку 0 на шкале транспортира.</a:t>
            </a:r>
            <a:endParaRPr lang="ru-RU" sz="3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9616" y="1700808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3. </a:t>
            </a:r>
            <a:r>
              <a:rPr lang="ru-RU" sz="3200" dirty="0" smtClean="0"/>
              <a:t>Вторая сторона угла пересекла шкалу транспортира.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4688" y="1733606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4. </a:t>
            </a:r>
            <a:r>
              <a:rPr lang="ru-RU" sz="3200" dirty="0" smtClean="0"/>
              <a:t>Там, где вторая сторона пересекла шкалу, читаем величину угла.</a:t>
            </a:r>
            <a:endParaRPr lang="ru-RU" sz="3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74227" y="5532098"/>
            <a:ext cx="289933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0986" y="3682692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6" name="Полилиния 15"/>
          <p:cNvSpPr/>
          <p:nvPr/>
        </p:nvSpPr>
        <p:spPr>
          <a:xfrm>
            <a:off x="3529601" y="5014917"/>
            <a:ext cx="267891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574228" y="4137262"/>
            <a:ext cx="2446528" cy="1394836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2580" y="5014917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94581" y="4839050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1" name="Овал 20"/>
          <p:cNvSpPr/>
          <p:nvPr/>
        </p:nvSpPr>
        <p:spPr>
          <a:xfrm>
            <a:off x="2294581" y="5256350"/>
            <a:ext cx="533657" cy="5128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079385" y="5213322"/>
            <a:ext cx="533657" cy="5128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360786" y="4957965"/>
            <a:ext cx="616922" cy="49567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797492" y="4227595"/>
            <a:ext cx="705221" cy="7021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5250853" y="2564904"/>
            <a:ext cx="3948751" cy="18168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5. </a:t>
            </a:r>
            <a:r>
              <a:rPr lang="ru-RU" sz="3000" dirty="0" smtClean="0"/>
              <a:t>На нашем транспортире нанесено две шкалы. На верхней мы имеем </a:t>
            </a:r>
            <a:r>
              <a:rPr lang="ru-RU" sz="3000" b="1" i="1" dirty="0" smtClean="0">
                <a:solidFill>
                  <a:schemeClr val="accent1"/>
                </a:solidFill>
              </a:rPr>
              <a:t>150</a:t>
            </a:r>
            <a:r>
              <a:rPr lang="ru-RU" sz="3000" b="1" i="1" baseline="30000" dirty="0" smtClean="0">
                <a:solidFill>
                  <a:schemeClr val="accent1"/>
                </a:solidFill>
              </a:rPr>
              <a:t>0</a:t>
            </a:r>
            <a:r>
              <a:rPr lang="ru-RU" sz="3000" dirty="0" smtClean="0"/>
              <a:t>, а на нижней </a:t>
            </a:r>
            <a:r>
              <a:rPr lang="ru-RU" sz="3000" b="1" i="1" dirty="0" smtClean="0">
                <a:solidFill>
                  <a:schemeClr val="accent1"/>
                </a:solidFill>
              </a:rPr>
              <a:t>30</a:t>
            </a:r>
            <a:r>
              <a:rPr lang="ru-RU" sz="3000" b="1" i="1" baseline="30000" dirty="0">
                <a:solidFill>
                  <a:schemeClr val="accent1"/>
                </a:solidFill>
              </a:rPr>
              <a:t>0</a:t>
            </a:r>
            <a:r>
              <a:rPr lang="ru-RU" sz="3000" dirty="0" smtClean="0"/>
              <a:t>. Т.к. </a:t>
            </a:r>
            <a:r>
              <a:rPr lang="en-US" sz="3000" b="1" i="1" dirty="0" smtClean="0">
                <a:solidFill>
                  <a:schemeClr val="accent1"/>
                </a:solidFill>
              </a:rPr>
              <a:t>&lt;</a:t>
            </a:r>
            <a:r>
              <a:rPr lang="ru-RU" sz="3000" b="1" i="1" dirty="0" smtClean="0">
                <a:solidFill>
                  <a:schemeClr val="accent1"/>
                </a:solidFill>
              </a:rPr>
              <a:t>АОВ </a:t>
            </a:r>
            <a:r>
              <a:rPr lang="ru-RU" sz="3000" dirty="0" smtClean="0"/>
              <a:t>острый угол, выбираем шкалу с меньшим значением.</a:t>
            </a:r>
            <a:endParaRPr lang="ru-RU" sz="3000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5252350" y="3254864"/>
            <a:ext cx="3948751" cy="18168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solidFill>
                  <a:schemeClr val="accent6"/>
                </a:solidFill>
              </a:rPr>
              <a:t>  </a:t>
            </a:r>
            <a:r>
              <a:rPr lang="ru-RU" sz="4800" dirty="0" err="1" smtClean="0"/>
              <a:t>Получли</a:t>
            </a:r>
            <a:r>
              <a:rPr lang="ru-RU" sz="4800" b="1" dirty="0" smtClean="0">
                <a:solidFill>
                  <a:schemeClr val="accent6"/>
                </a:solidFill>
              </a:rPr>
              <a:t> </a:t>
            </a:r>
            <a:r>
              <a:rPr lang="en-US" sz="4800" b="1" i="1" dirty="0" smtClean="0">
                <a:solidFill>
                  <a:schemeClr val="accent1"/>
                </a:solidFill>
              </a:rPr>
              <a:t>&lt;</a:t>
            </a:r>
            <a:r>
              <a:rPr lang="ru-RU" sz="4800" b="1" i="1" dirty="0" smtClean="0">
                <a:solidFill>
                  <a:schemeClr val="accent1"/>
                </a:solidFill>
              </a:rPr>
              <a:t>АОВ = 30</a:t>
            </a:r>
            <a:r>
              <a:rPr lang="ru-RU" sz="4800" b="1" i="1" baseline="30000" dirty="0" smtClean="0">
                <a:solidFill>
                  <a:schemeClr val="accent1"/>
                </a:solidFill>
              </a:rPr>
              <a:t>0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4065922" y="3683327"/>
            <a:ext cx="146038" cy="82579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21" grpId="0" animBg="1"/>
      <p:bldP spid="22" grpId="0" animBg="1"/>
      <p:bldP spid="28" grpId="0" animBg="1"/>
      <p:bldP spid="34" grpId="0"/>
      <p:bldP spid="34" grpId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806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Назовите величину угла на рисунке.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30387" y="3617076"/>
            <a:ext cx="3534319" cy="13109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&lt; ABC =</a:t>
            </a:r>
            <a:r>
              <a:rPr lang="en-US" sz="5400" b="1" dirty="0" smtClean="0">
                <a:solidFill>
                  <a:srgbClr val="C00000"/>
                </a:solidFill>
              </a:rPr>
              <a:t>40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1" y="3067360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000349" y="5383668"/>
            <a:ext cx="3189630" cy="193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3667713" y="4869160"/>
            <a:ext cx="256215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000349" y="3443917"/>
            <a:ext cx="2365134" cy="19590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0209" y="5327812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30111" y="5374957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5164" y="3093271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412770" y="1628800"/>
            <a:ext cx="8407702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Какой шкалой, вы будете пользоваться при измерении – </a:t>
            </a:r>
            <a:r>
              <a:rPr lang="ru-RU" sz="3200" b="1" i="1" dirty="0" smtClean="0">
                <a:solidFill>
                  <a:srgbClr val="FF0000"/>
                </a:solidFill>
              </a:rPr>
              <a:t>верхней или нижней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17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806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Назовите величину угла на рисунке.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80113" y="3067360"/>
            <a:ext cx="4104455" cy="1310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&lt;MNK =</a:t>
            </a:r>
            <a:r>
              <a:rPr lang="en-US" sz="44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105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1" y="3067360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000349" y="5383668"/>
            <a:ext cx="3189630" cy="193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39752" y="2996952"/>
            <a:ext cx="660597" cy="2406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0209" y="526898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30111" y="531612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8604" y="2579966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</a:t>
            </a:r>
            <a:endParaRPr lang="ru-RU" sz="3600" b="1" dirty="0"/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412770" y="1628800"/>
            <a:ext cx="8407702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Какой шкалой, вы будете пользоваться при измерении – </a:t>
            </a:r>
            <a:r>
              <a:rPr lang="ru-RU" sz="3200" b="1" i="1" dirty="0" smtClean="0">
                <a:solidFill>
                  <a:srgbClr val="FF0000"/>
                </a:solidFill>
              </a:rPr>
              <a:t>верхней или нижней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8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806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Назовите величину угла на рисунке.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92080" y="3723884"/>
            <a:ext cx="4032449" cy="13988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&lt; XYZ=</a:t>
            </a:r>
            <a:r>
              <a:rPr lang="ru-RU" sz="5200" b="1" dirty="0" smtClean="0">
                <a:solidFill>
                  <a:srgbClr val="C00000"/>
                </a:solidFill>
              </a:rPr>
              <a:t>140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4887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53740" y="5421195"/>
            <a:ext cx="3189630" cy="193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 rot="18940016">
            <a:off x="2630486" y="4937920"/>
            <a:ext cx="432048" cy="68344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8967" y="3481444"/>
            <a:ext cx="2244773" cy="19590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3600" y="5306508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Z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83502" y="5353653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752" y="3077553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X</a:t>
            </a:r>
            <a:endParaRPr lang="ru-RU" sz="3600" b="1" dirty="0"/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412770" y="1628800"/>
            <a:ext cx="8407702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Какой шкалой, вы будете пользоваться при измерении – </a:t>
            </a:r>
            <a:r>
              <a:rPr lang="ru-RU" sz="3200" b="1" i="1" dirty="0" smtClean="0">
                <a:solidFill>
                  <a:srgbClr val="FF0000"/>
                </a:solidFill>
              </a:rPr>
              <a:t>верхней или нижней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8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806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Назовите величину угла на рисунке.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9264" y="3723884"/>
            <a:ext cx="4032449" cy="1398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&lt; RPQ=</a:t>
            </a:r>
            <a:r>
              <a:rPr lang="en-US" sz="52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2</a:t>
            </a:r>
            <a:r>
              <a:rPr lang="ru-RU" sz="52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0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4887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53740" y="5440527"/>
            <a:ext cx="284415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 rot="1919787">
            <a:off x="3597877" y="5130574"/>
            <a:ext cx="214875" cy="273825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753740" y="4509120"/>
            <a:ext cx="2585524" cy="9314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33400" y="479419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83502" y="5353653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27572" y="4050903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</a:t>
            </a:r>
            <a:endParaRPr lang="ru-RU" sz="3600" b="1" dirty="0"/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412770" y="1628800"/>
            <a:ext cx="8407702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Какой шкалой, вы будете пользоваться при измерении – </a:t>
            </a:r>
            <a:r>
              <a:rPr lang="ru-RU" sz="3200" b="1" i="1" dirty="0" smtClean="0">
                <a:solidFill>
                  <a:srgbClr val="FF0000"/>
                </a:solidFill>
              </a:rPr>
              <a:t>верхней или нижней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14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971" y="18864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</a:rPr>
              <a:t>Проверь себя.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4104455" cy="1310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&lt;AOK =</a:t>
            </a:r>
            <a:r>
              <a:rPr lang="en-US" sz="44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35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72135" y="2652681"/>
            <a:ext cx="4104455" cy="13109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&lt;BEM =</a:t>
            </a:r>
            <a:r>
              <a:rPr lang="en-US" sz="44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3O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72135" y="4099607"/>
            <a:ext cx="5212033" cy="13109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&lt;BEM   </a:t>
            </a:r>
            <a:r>
              <a:rPr lang="en-US" sz="6000" b="1" dirty="0" smtClean="0">
                <a:solidFill>
                  <a:srgbClr val="FF0000"/>
                </a:solidFill>
              </a:rPr>
              <a:t>&lt; 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&lt;AOK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458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Построение угла с помощью транспортира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6463" y="747927"/>
            <a:ext cx="8496944" cy="757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Построим угол </a:t>
            </a:r>
            <a:r>
              <a:rPr lang="ru-RU" sz="3200" b="1" i="1" dirty="0" smtClean="0">
                <a:solidFill>
                  <a:schemeClr val="accent6"/>
                </a:solidFill>
              </a:rPr>
              <a:t>МКС, равный</a:t>
            </a: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chemeClr val="accent1"/>
                </a:solidFill>
              </a:rPr>
              <a:t>50</a:t>
            </a:r>
            <a:r>
              <a:rPr lang="ru-RU" sz="3200" b="1" i="1" baseline="30000" dirty="0" smtClean="0">
                <a:solidFill>
                  <a:schemeClr val="accent1"/>
                </a:solidFill>
              </a:rPr>
              <a:t>0</a:t>
            </a:r>
            <a:r>
              <a:rPr lang="ru-RU" sz="3200" b="1" i="1" dirty="0" smtClean="0">
                <a:solidFill>
                  <a:schemeClr val="accent6"/>
                </a:solidFill>
              </a:rPr>
              <a:t>.</a:t>
            </a:r>
            <a:endParaRPr lang="ru-RU" sz="32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7338" y="1523994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1. </a:t>
            </a:r>
            <a:r>
              <a:rPr lang="ru-RU" sz="3200" dirty="0" smtClean="0"/>
              <a:t>Проведем луч </a:t>
            </a:r>
            <a:r>
              <a:rPr lang="ru-RU" sz="3200" b="1" dirty="0" smtClean="0">
                <a:solidFill>
                  <a:schemeClr val="accent1"/>
                </a:solidFill>
              </a:rPr>
              <a:t>КС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283" y="1196752"/>
            <a:ext cx="8773662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 2. </a:t>
            </a:r>
            <a:r>
              <a:rPr lang="ru-RU" sz="3200" dirty="0" smtClean="0"/>
              <a:t>Приложим транспортир так, чтобы его центральная отметка совпала с точкой </a:t>
            </a:r>
            <a:r>
              <a:rPr lang="ru-RU" sz="3200" b="1" dirty="0" smtClean="0">
                <a:solidFill>
                  <a:schemeClr val="accent6"/>
                </a:solidFill>
              </a:rPr>
              <a:t>К, </a:t>
            </a:r>
            <a:r>
              <a:rPr lang="ru-RU" sz="3200" dirty="0" smtClean="0"/>
              <a:t>а сам луч </a:t>
            </a:r>
            <a:r>
              <a:rPr lang="ru-RU" sz="3200" b="1" dirty="0" smtClean="0">
                <a:solidFill>
                  <a:schemeClr val="accent6"/>
                </a:solidFill>
              </a:rPr>
              <a:t>КС </a:t>
            </a:r>
            <a:r>
              <a:rPr lang="ru-RU" sz="3200" dirty="0" smtClean="0"/>
              <a:t>прошел через </a:t>
            </a:r>
            <a:r>
              <a:rPr lang="ru-RU" sz="3200" b="1" dirty="0" smtClean="0">
                <a:solidFill>
                  <a:schemeClr val="accent6"/>
                </a:solidFill>
              </a:rPr>
              <a:t>0 </a:t>
            </a:r>
            <a:r>
              <a:rPr lang="ru-RU" sz="3200" dirty="0" smtClean="0"/>
              <a:t>на шкале транспортира.</a:t>
            </a:r>
            <a:endParaRPr lang="ru-RU" sz="3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3642" y="1484556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3.  </a:t>
            </a:r>
            <a:r>
              <a:rPr lang="ru-RU" sz="3200" dirty="0" smtClean="0"/>
              <a:t>Отметим точку </a:t>
            </a:r>
            <a:r>
              <a:rPr lang="ru-RU" sz="3200" b="1" dirty="0" smtClean="0">
                <a:solidFill>
                  <a:schemeClr val="accent6"/>
                </a:solidFill>
              </a:rPr>
              <a:t>М </a:t>
            </a:r>
            <a:r>
              <a:rPr lang="ru-RU" sz="3200" dirty="0" smtClean="0"/>
              <a:t>там, где на соответствующей шкале транспортира указано число </a:t>
            </a:r>
            <a:r>
              <a:rPr lang="ru-RU" sz="3200" b="1" dirty="0" smtClean="0">
                <a:solidFill>
                  <a:schemeClr val="accent6"/>
                </a:solidFill>
              </a:rPr>
              <a:t>50.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6820" y="1581591"/>
            <a:ext cx="8496944" cy="757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 2"/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4. </a:t>
            </a:r>
            <a:r>
              <a:rPr lang="ru-RU" sz="3200" dirty="0" smtClean="0"/>
              <a:t>С помощью линейки проведем луч </a:t>
            </a:r>
            <a:r>
              <a:rPr lang="ru-RU" sz="3200" b="1" dirty="0" smtClean="0">
                <a:solidFill>
                  <a:schemeClr val="accent1"/>
                </a:solidFill>
              </a:rPr>
              <a:t>КМ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74228" y="5512766"/>
            <a:ext cx="2585524" cy="193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3035639" y="5019251"/>
            <a:ext cx="267891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574228" y="3249850"/>
            <a:ext cx="1971582" cy="2282248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2580" y="537321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1" name="Овал 20"/>
          <p:cNvSpPr/>
          <p:nvPr/>
        </p:nvSpPr>
        <p:spPr>
          <a:xfrm>
            <a:off x="2294581" y="5256350"/>
            <a:ext cx="533657" cy="5128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85949" y="5275681"/>
            <a:ext cx="533657" cy="5128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412114" y="4929711"/>
            <a:ext cx="616922" cy="49567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334190" y="3840072"/>
            <a:ext cx="705221" cy="7021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983877" y="2636912"/>
            <a:ext cx="4170568" cy="18168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000" dirty="0" smtClean="0"/>
              <a:t>На нашем транспортире нанесено две шкалы. Значение </a:t>
            </a:r>
            <a:r>
              <a:rPr lang="ru-RU" sz="3000" b="1" i="1" dirty="0" smtClean="0">
                <a:solidFill>
                  <a:schemeClr val="accent1"/>
                </a:solidFill>
              </a:rPr>
              <a:t>50</a:t>
            </a:r>
            <a:r>
              <a:rPr lang="ru-RU" sz="3000" dirty="0" smtClean="0"/>
              <a:t> находим на верхней и нижней шкалах. </a:t>
            </a:r>
            <a:endParaRPr lang="ru-RU" sz="3000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983877" y="3129032"/>
            <a:ext cx="3948751" cy="18168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solidFill>
                  <a:schemeClr val="accent6"/>
                </a:solidFill>
              </a:rPr>
              <a:t>  </a:t>
            </a:r>
            <a:r>
              <a:rPr lang="ru-RU" sz="4800" dirty="0" smtClean="0"/>
              <a:t>Построили</a:t>
            </a:r>
          </a:p>
          <a:p>
            <a:pPr marL="0" indent="0">
              <a:buNone/>
            </a:pPr>
            <a:r>
              <a:rPr lang="en-US" sz="4800" b="1" i="1" dirty="0" smtClean="0">
                <a:solidFill>
                  <a:schemeClr val="accent1"/>
                </a:solidFill>
              </a:rPr>
              <a:t>&lt;</a:t>
            </a:r>
            <a:r>
              <a:rPr lang="ru-RU" sz="4800" b="1" i="1" dirty="0">
                <a:solidFill>
                  <a:schemeClr val="accent1"/>
                </a:solidFill>
              </a:rPr>
              <a:t>М</a:t>
            </a:r>
            <a:r>
              <a:rPr lang="ru-RU" sz="4800" b="1" i="1" dirty="0" smtClean="0">
                <a:solidFill>
                  <a:schemeClr val="accent1"/>
                </a:solidFill>
              </a:rPr>
              <a:t>КС = 50</a:t>
            </a:r>
            <a:r>
              <a:rPr lang="ru-RU" sz="4800" b="1" i="1" baseline="30000" dirty="0" smtClean="0">
                <a:solidFill>
                  <a:schemeClr val="accent1"/>
                </a:solidFill>
              </a:rPr>
              <a:t>0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666575" y="3269795"/>
            <a:ext cx="146038" cy="82579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03990" y="5445224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124431" y="4833965"/>
            <a:ext cx="4170568" cy="18168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000" dirty="0"/>
              <a:t>Чтобы</a:t>
            </a:r>
            <a:r>
              <a:rPr lang="ru-RU" sz="3000" b="1" i="1" dirty="0" smtClean="0">
                <a:solidFill>
                  <a:schemeClr val="accent1"/>
                </a:solidFill>
              </a:rPr>
              <a:t> </a:t>
            </a:r>
            <a:r>
              <a:rPr lang="en-US" sz="3000" b="1" i="1" dirty="0" smtClean="0">
                <a:solidFill>
                  <a:schemeClr val="accent1"/>
                </a:solidFill>
              </a:rPr>
              <a:t>&lt;</a:t>
            </a:r>
            <a:r>
              <a:rPr lang="ru-RU" sz="3000" b="1" i="1" dirty="0" smtClean="0">
                <a:solidFill>
                  <a:schemeClr val="accent1"/>
                </a:solidFill>
              </a:rPr>
              <a:t>АОВ , </a:t>
            </a:r>
            <a:r>
              <a:rPr lang="ru-RU" sz="3000" dirty="0"/>
              <a:t>равный </a:t>
            </a:r>
            <a:r>
              <a:rPr lang="ru-RU" sz="2800" b="1" i="1" dirty="0" smtClean="0">
                <a:solidFill>
                  <a:schemeClr val="accent1"/>
                </a:solidFill>
              </a:rPr>
              <a:t>50</a:t>
            </a:r>
            <a:r>
              <a:rPr lang="ru-RU" sz="2800" b="1" i="1" baseline="30000" dirty="0" smtClean="0">
                <a:solidFill>
                  <a:schemeClr val="accent1"/>
                </a:solidFill>
              </a:rPr>
              <a:t>0</a:t>
            </a:r>
            <a:r>
              <a:rPr lang="ru-RU" sz="3000" b="1" i="1" dirty="0" smtClean="0">
                <a:solidFill>
                  <a:schemeClr val="accent1"/>
                </a:solidFill>
              </a:rPr>
              <a:t>, </a:t>
            </a:r>
            <a:r>
              <a:rPr lang="ru-RU" sz="3000" dirty="0" smtClean="0"/>
              <a:t>получился острым выбираем значение нижней шкалы и ставим там точку </a:t>
            </a:r>
            <a:r>
              <a:rPr lang="ru-RU" sz="3000" b="1" i="1" dirty="0" smtClean="0">
                <a:solidFill>
                  <a:schemeClr val="accent1"/>
                </a:solidFill>
              </a:rPr>
              <a:t>М</a:t>
            </a:r>
            <a:endParaRPr lang="ru-RU" sz="3000" dirty="0"/>
          </a:p>
        </p:txBody>
      </p:sp>
      <p:sp>
        <p:nvSpPr>
          <p:cNvPr id="27" name="Овал 26"/>
          <p:cNvSpPr/>
          <p:nvPr/>
        </p:nvSpPr>
        <p:spPr>
          <a:xfrm>
            <a:off x="899592" y="3545315"/>
            <a:ext cx="705221" cy="7021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60019" y="4149080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69275" y="4095588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30" name="Овал 29"/>
          <p:cNvSpPr/>
          <p:nvPr/>
        </p:nvSpPr>
        <p:spPr>
          <a:xfrm>
            <a:off x="2471864" y="5424097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pAIp\Desktop\insert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75" y="3129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Ip\Desktop\linij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252">
            <a:off x="2024792" y="3451471"/>
            <a:ext cx="3485530" cy="24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pAIp\Desktop\insert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5126">
            <a:off x="2817994" y="74092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1 L -0.25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092 0.3085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16" grpId="0" animBg="1"/>
      <p:bldP spid="18" grpId="0"/>
      <p:bldP spid="21" grpId="0" animBg="1"/>
      <p:bldP spid="22" grpId="0" animBg="1"/>
      <p:bldP spid="28" grpId="0" animBg="1"/>
      <p:bldP spid="34" grpId="0"/>
      <p:bldP spid="34" grpId="1"/>
      <p:bldP spid="35" grpId="0"/>
      <p:bldP spid="19" grpId="0"/>
      <p:bldP spid="26" grpId="0"/>
      <p:bldP spid="26" grpId="1"/>
      <p:bldP spid="27" grpId="0" animBg="1"/>
      <p:bldP spid="29" grpId="0" animBg="1"/>
      <p:bldP spid="15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8964488" cy="28803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5400" dirty="0" smtClean="0"/>
              <a:t>Измерение и построение углов.              </a:t>
            </a:r>
            <a:endParaRPr lang="ru-RU" sz="5400" dirty="0"/>
          </a:p>
        </p:txBody>
      </p:sp>
      <p:pic>
        <p:nvPicPr>
          <p:cNvPr id="20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9" y="3196458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3083597" y="5512766"/>
            <a:ext cx="2585524" cy="193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3545008" y="5019251"/>
            <a:ext cx="267891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083597" y="3249850"/>
            <a:ext cx="1971582" cy="2282248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61949" y="537321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13359" y="5445224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32" name="Овал 31"/>
          <p:cNvSpPr/>
          <p:nvPr/>
        </p:nvSpPr>
        <p:spPr>
          <a:xfrm>
            <a:off x="4069388" y="4149080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78644" y="4095588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34" name="Овал 33"/>
          <p:cNvSpPr/>
          <p:nvPr/>
        </p:nvSpPr>
        <p:spPr>
          <a:xfrm>
            <a:off x="2981233" y="5424097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3" descr="C:\Users\pAIp\Desktop\insert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4" y="3129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pAIp\Desktop\linij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252">
            <a:off x="2633593" y="3307455"/>
            <a:ext cx="3485530" cy="24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pAIp\Desktop\insert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5126">
            <a:off x="3399167" y="81949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1 L -0.25 -0.00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092 0.308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0" grpId="0"/>
      <p:bldP spid="32" grpId="0" animBg="1"/>
      <p:bldP spid="33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71" y="18864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</a:rPr>
              <a:t>Проверь себя.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81586" y="1521891"/>
            <a:ext cx="4607038" cy="20159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&lt; AOC =</a:t>
            </a:r>
            <a:r>
              <a:rPr lang="ru-RU" sz="5400" b="1" dirty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r>
              <a:rPr lang="en-US" sz="5400" b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0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0</a:t>
            </a:r>
            <a:endParaRPr lang="en-US" sz="5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</a:rPr>
              <a:t>&lt; </a:t>
            </a:r>
            <a:r>
              <a:rPr lang="en-US" sz="5400" b="1" dirty="0" smtClean="0">
                <a:solidFill>
                  <a:srgbClr val="002060"/>
                </a:solidFill>
              </a:rPr>
              <a:t>BOD =</a:t>
            </a:r>
            <a:r>
              <a:rPr lang="en-US" sz="5400" b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45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</a:rPr>
              <a:t>&lt; K</a:t>
            </a:r>
            <a:r>
              <a:rPr lang="en-US" sz="5400" b="1" dirty="0" smtClean="0">
                <a:solidFill>
                  <a:srgbClr val="002060"/>
                </a:solidFill>
              </a:rPr>
              <a:t>OC =</a:t>
            </a:r>
            <a:r>
              <a:rPr lang="en-US" sz="5400" b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115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0</a:t>
            </a:r>
            <a:endParaRPr lang="en-US" sz="5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5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AIp\Desktop\scrn_big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1" y="3067360"/>
            <a:ext cx="5159752" cy="327644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6121" y="5383668"/>
            <a:ext cx="5763858" cy="1933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00349" y="3861048"/>
            <a:ext cx="2789860" cy="154195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5873" y="4705580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4635" y="4782633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5554" y="3214717"/>
            <a:ext cx="7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4725144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3568" y="3067360"/>
            <a:ext cx="2316781" cy="2329809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0252" y="2494637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</a:t>
            </a:r>
            <a:endParaRPr lang="ru-RU" sz="3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91680" y="2494637"/>
            <a:ext cx="1308669" cy="2934327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897985" y="5301232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16548" y="2933328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42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70168" y="454360"/>
            <a:ext cx="900100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776864" cy="3024336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496" y="0"/>
            <a:ext cx="8856984" cy="2492896"/>
          </a:xfrm>
          <a:prstGeom prst="triangle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908956"/>
            <a:ext cx="1512168" cy="3760404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pattFill prst="horzBrick">
            <a:fgClr>
              <a:schemeClr val="accent6"/>
            </a:fgClr>
            <a:bgClr>
              <a:schemeClr val="accent6">
                <a:lumMod val="40000"/>
                <a:lumOff val="60000"/>
              </a:schemeClr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5556" y="2492896"/>
            <a:ext cx="7776864" cy="3024336"/>
          </a:xfrm>
          <a:prstGeom prst="rect">
            <a:avLst/>
          </a:prstGeom>
          <a:pattFill prst="shingle">
            <a:fgClr>
              <a:srgbClr val="663300"/>
            </a:fgClr>
            <a:bgClr>
              <a:srgbClr val="FFCCCC"/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954" y="1370129"/>
            <a:ext cx="84927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1. </a:t>
            </a:r>
            <a:r>
              <a:rPr lang="ru-RU" sz="3600" dirty="0"/>
              <a:t>Постройте </a:t>
            </a:r>
            <a:r>
              <a:rPr lang="en-US" sz="3600" b="1" dirty="0" smtClean="0">
                <a:solidFill>
                  <a:srgbClr val="FF0000"/>
                </a:solidFill>
              </a:rPr>
              <a:t>&lt; KOA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55</a:t>
            </a:r>
            <a:r>
              <a:rPr lang="ru-RU" sz="4000" b="1" baseline="30000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/>
              <a:t>. Запишите вид построенного угла. Попросите соседа по парте проверить ваше построение.</a:t>
            </a:r>
          </a:p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002060"/>
                </a:solidFill>
              </a:rPr>
              <a:t>2. </a:t>
            </a:r>
            <a:r>
              <a:rPr lang="ru-RU" sz="3600" dirty="0"/>
              <a:t>Сделайте то же задание, построив </a:t>
            </a:r>
            <a:endParaRPr lang="en-US" sz="3600" dirty="0" smtClean="0"/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&lt; KOB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12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468954" y="369104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Самостоятельная работа в парах:</a:t>
            </a:r>
            <a:endParaRPr lang="ru-RU" sz="36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70168" y="404664"/>
            <a:ext cx="900100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68244" y="404664"/>
            <a:ext cx="900100" cy="1584176"/>
          </a:xfrm>
          <a:prstGeom prst="rect">
            <a:avLst/>
          </a:prstGeom>
          <a:pattFill prst="horzBrick">
            <a:fgClr>
              <a:srgbClr val="663300"/>
            </a:fgClr>
            <a:bgClr>
              <a:schemeClr val="accent6">
                <a:lumMod val="40000"/>
                <a:lumOff val="60000"/>
              </a:schemeClr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5556" y="2492896"/>
            <a:ext cx="7776864" cy="3024336"/>
          </a:xfrm>
          <a:prstGeom prst="rect">
            <a:avLst/>
          </a:prstGeom>
          <a:pattFill prst="shingle">
            <a:fgClr>
              <a:srgbClr val="663300"/>
            </a:fgClr>
            <a:bgClr>
              <a:srgbClr val="FFCCCC"/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776864" cy="3024336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496" y="0"/>
            <a:ext cx="8856984" cy="2492896"/>
          </a:xfrm>
          <a:prstGeom prst="triangle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908956"/>
            <a:ext cx="1512168" cy="3760404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pattFill prst="horzBrick">
            <a:fgClr>
              <a:schemeClr val="accent6"/>
            </a:fgClr>
            <a:bgClr>
              <a:schemeClr val="accent6">
                <a:lumMod val="40000"/>
                <a:lumOff val="60000"/>
              </a:schemeClr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1500" y="0"/>
            <a:ext cx="8856984" cy="2492896"/>
          </a:xfrm>
          <a:prstGeom prst="triangle">
            <a:avLst/>
          </a:prstGeom>
          <a:blipFill>
            <a:blip r:embed="rId2"/>
            <a:stretch>
              <a:fillRect/>
            </a:stretch>
          </a:blip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pAIp\Desktop\scrn_big_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4" y="1725868"/>
            <a:ext cx="6084054" cy="3863372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68300" y="128567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/>
              <a:t>А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063693" y="3855626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933505" y="3875685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 smtClean="0"/>
              <a:t>В</a:t>
            </a:r>
            <a:endParaRPr lang="ru-RU" sz="3600" b="1" dirty="0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836765" y="1342831"/>
            <a:ext cx="2801938" cy="646113"/>
            <a:chOff x="-255" y="5695"/>
            <a:chExt cx="1765" cy="407"/>
          </a:xfrm>
        </p:grpSpPr>
        <p:sp>
          <p:nvSpPr>
            <p:cNvPr id="11297" name="Text Box 87"/>
            <p:cNvSpPr txBox="1">
              <a:spLocks noChangeArrowheads="1"/>
            </p:cNvSpPr>
            <p:nvPr/>
          </p:nvSpPr>
          <p:spPr bwMode="auto">
            <a:xfrm>
              <a:off x="8" y="5695"/>
              <a:ext cx="150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600" b="1" dirty="0" smtClean="0"/>
                <a:t>АВС= 1</a:t>
              </a:r>
              <a:r>
                <a:rPr lang="en-US" sz="3600" b="1" dirty="0" smtClean="0"/>
                <a:t>0</a:t>
              </a:r>
              <a:r>
                <a:rPr lang="ru-RU" sz="3600" b="1" dirty="0" smtClean="0"/>
                <a:t>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7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4067934"/>
                </p:ext>
              </p:extLst>
            </p:nvPr>
          </p:nvGraphicFramePr>
          <p:xfrm>
            <a:off x="-255" y="5768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Формула" r:id="rId4" imgW="164880" imgH="152280" progId="Equation.3">
                    <p:embed/>
                  </p:oleObj>
                </mc:Choice>
                <mc:Fallback>
                  <p:oleObj name="Формула" r:id="rId4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55" y="5768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6" name="Oval 91"/>
          <p:cNvSpPr>
            <a:spLocks noChangeArrowheads="1"/>
          </p:cNvSpPr>
          <p:nvPr/>
        </p:nvSpPr>
        <p:spPr bwMode="auto">
          <a:xfrm>
            <a:off x="5002395" y="4131340"/>
            <a:ext cx="504825" cy="5048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989166" y="2283515"/>
            <a:ext cx="2649537" cy="646113"/>
            <a:chOff x="2064" y="2939"/>
            <a:chExt cx="1669" cy="407"/>
          </a:xfrm>
        </p:grpSpPr>
        <p:sp>
          <p:nvSpPr>
            <p:cNvPr id="11294" name="Text Box 93"/>
            <p:cNvSpPr txBox="1">
              <a:spLocks noChangeArrowheads="1"/>
            </p:cNvSpPr>
            <p:nvPr/>
          </p:nvSpPr>
          <p:spPr bwMode="auto">
            <a:xfrm>
              <a:off x="2304" y="2939"/>
              <a:ext cx="142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600" b="1" dirty="0" smtClean="0"/>
                <a:t>АВС </a:t>
              </a:r>
              <a:r>
                <a:rPr lang="ru-RU" sz="3600" b="1" dirty="0"/>
                <a:t>= </a:t>
              </a:r>
              <a:r>
                <a:rPr lang="en-US" sz="3600" b="1" dirty="0"/>
                <a:t>8</a:t>
              </a:r>
              <a:r>
                <a:rPr lang="ru-RU" sz="3600" b="1" dirty="0" smtClean="0"/>
                <a:t>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6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449237"/>
                </p:ext>
              </p:extLst>
            </p:nvPr>
          </p:nvGraphicFramePr>
          <p:xfrm>
            <a:off x="2064" y="2987"/>
            <a:ext cx="2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" name="Формула" r:id="rId6" imgW="164880" imgH="164880" progId="Equation.3">
                    <p:embed/>
                  </p:oleObj>
                </mc:Choice>
                <mc:Fallback>
                  <p:oleObj name="Формула" r:id="rId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987"/>
                          <a:ext cx="2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5"/>
          <p:cNvGrpSpPr>
            <a:grpSpLocks/>
          </p:cNvGrpSpPr>
          <p:nvPr/>
        </p:nvGrpSpPr>
        <p:grpSpPr bwMode="auto">
          <a:xfrm rot="21260506">
            <a:off x="6241725" y="1002784"/>
            <a:ext cx="2520950" cy="1296987"/>
            <a:chOff x="3787" y="527"/>
            <a:chExt cx="1588" cy="817"/>
          </a:xfrm>
        </p:grpSpPr>
        <p:sp>
          <p:nvSpPr>
            <p:cNvPr id="11292" name="Line 96"/>
            <p:cNvSpPr>
              <a:spLocks noChangeShapeType="1"/>
            </p:cNvSpPr>
            <p:nvPr/>
          </p:nvSpPr>
          <p:spPr bwMode="auto">
            <a:xfrm>
              <a:off x="3787" y="618"/>
              <a:ext cx="1316" cy="726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97"/>
            <p:cNvSpPr>
              <a:spLocks noChangeShapeType="1"/>
            </p:cNvSpPr>
            <p:nvPr/>
          </p:nvSpPr>
          <p:spPr bwMode="auto">
            <a:xfrm flipV="1">
              <a:off x="3969" y="527"/>
              <a:ext cx="1406" cy="726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066" name="Oval 98"/>
          <p:cNvSpPr>
            <a:spLocks noChangeArrowheads="1"/>
          </p:cNvSpPr>
          <p:nvPr/>
        </p:nvSpPr>
        <p:spPr bwMode="auto">
          <a:xfrm>
            <a:off x="3405311" y="1916832"/>
            <a:ext cx="534269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-1259210" y="100079"/>
            <a:ext cx="849694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mtClean="0">
                <a:solidFill>
                  <a:schemeClr val="accent6"/>
                </a:solidFill>
              </a:rPr>
              <a:t>Найди ошибку.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 rot="424482">
            <a:off x="1688943" y="2286205"/>
            <a:ext cx="3888432" cy="3703841"/>
          </a:xfrm>
          <a:prstGeom prst="arc">
            <a:avLst/>
          </a:prstGeom>
          <a:ln w="635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ирог 14"/>
          <p:cNvSpPr/>
          <p:nvPr/>
        </p:nvSpPr>
        <p:spPr>
          <a:xfrm rot="15880812">
            <a:off x="2222271" y="3317261"/>
            <a:ext cx="2166147" cy="2316392"/>
          </a:xfrm>
          <a:prstGeom prst="pie">
            <a:avLst>
              <a:gd name="adj1" fmla="val 840799"/>
              <a:gd name="adj2" fmla="val 5664586"/>
            </a:avLst>
          </a:prstGeom>
          <a:gradFill flip="none" rotWithShape="1">
            <a:gsLst>
              <a:gs pos="19300">
                <a:schemeClr val="accent3"/>
              </a:gs>
              <a:gs pos="0">
                <a:schemeClr val="accent3"/>
              </a:gs>
              <a:gs pos="55373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3275856" y="1345453"/>
            <a:ext cx="567456" cy="3140946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275856" y="4486399"/>
            <a:ext cx="3366927" cy="21155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042 L -2.5E-6 0.045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84066" grpId="0" animBg="1"/>
      <p:bldP spid="84066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pAIp\Desktop\scrn_big_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4" y="1725868"/>
            <a:ext cx="6084054" cy="3863372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5" name="Пирог 14"/>
          <p:cNvSpPr/>
          <p:nvPr/>
        </p:nvSpPr>
        <p:spPr>
          <a:xfrm rot="16200000">
            <a:off x="2172122" y="3188217"/>
            <a:ext cx="2272156" cy="2527599"/>
          </a:xfrm>
          <a:prstGeom prst="pie">
            <a:avLst>
              <a:gd name="adj1" fmla="val 19229293"/>
              <a:gd name="adj2" fmla="val 5664586"/>
            </a:avLst>
          </a:prstGeom>
          <a:gradFill flip="none" rotWithShape="1">
            <a:gsLst>
              <a:gs pos="11000">
                <a:schemeClr val="accent2"/>
              </a:gs>
              <a:gs pos="0">
                <a:schemeClr val="accent2">
                  <a:alpha val="62000"/>
                </a:schemeClr>
              </a:gs>
              <a:gs pos="55373">
                <a:schemeClr val="bg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216610" y="153720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/>
              <a:t>Р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063693" y="3855626"/>
            <a:ext cx="51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24822" y="4443058"/>
            <a:ext cx="543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836765" y="1342831"/>
            <a:ext cx="2570163" cy="646113"/>
            <a:chOff x="-255" y="5695"/>
            <a:chExt cx="1619" cy="407"/>
          </a:xfrm>
        </p:grpSpPr>
        <p:sp>
          <p:nvSpPr>
            <p:cNvPr id="11297" name="Text Box 87"/>
            <p:cNvSpPr txBox="1">
              <a:spLocks noChangeArrowheads="1"/>
            </p:cNvSpPr>
            <p:nvPr/>
          </p:nvSpPr>
          <p:spPr bwMode="auto">
            <a:xfrm>
              <a:off x="8" y="5695"/>
              <a:ext cx="135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600" b="1" dirty="0" smtClean="0"/>
                <a:t>РОК= 50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7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2061513"/>
                </p:ext>
              </p:extLst>
            </p:nvPr>
          </p:nvGraphicFramePr>
          <p:xfrm>
            <a:off x="-255" y="5768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Формула" r:id="rId4" imgW="164880" imgH="152280" progId="Equation.3">
                    <p:embed/>
                  </p:oleObj>
                </mc:Choice>
                <mc:Fallback>
                  <p:oleObj name="Формула" r:id="rId4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55" y="5768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989169" y="2283515"/>
            <a:ext cx="2879726" cy="646113"/>
            <a:chOff x="2064" y="2939"/>
            <a:chExt cx="1814" cy="407"/>
          </a:xfrm>
        </p:grpSpPr>
        <p:sp>
          <p:nvSpPr>
            <p:cNvPr id="11294" name="Text Box 93"/>
            <p:cNvSpPr txBox="1">
              <a:spLocks noChangeArrowheads="1"/>
            </p:cNvSpPr>
            <p:nvPr/>
          </p:nvSpPr>
          <p:spPr bwMode="auto">
            <a:xfrm>
              <a:off x="2304" y="2939"/>
              <a:ext cx="15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600" b="1" dirty="0"/>
                <a:t>РОК </a:t>
              </a:r>
              <a:r>
                <a:rPr lang="ru-RU" sz="3600" b="1" dirty="0" smtClean="0"/>
                <a:t>= 130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6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361950"/>
                </p:ext>
              </p:extLst>
            </p:nvPr>
          </p:nvGraphicFramePr>
          <p:xfrm>
            <a:off x="2064" y="2987"/>
            <a:ext cx="2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Формула" r:id="rId6" imgW="164880" imgH="164880" progId="Equation.3">
                    <p:embed/>
                  </p:oleObj>
                </mc:Choice>
                <mc:Fallback>
                  <p:oleObj name="Формула" r:id="rId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987"/>
                          <a:ext cx="2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5"/>
          <p:cNvGrpSpPr>
            <a:grpSpLocks/>
          </p:cNvGrpSpPr>
          <p:nvPr/>
        </p:nvGrpSpPr>
        <p:grpSpPr bwMode="auto">
          <a:xfrm rot="21260506">
            <a:off x="6241725" y="1002784"/>
            <a:ext cx="2520950" cy="1296987"/>
            <a:chOff x="3787" y="527"/>
            <a:chExt cx="1588" cy="817"/>
          </a:xfrm>
        </p:grpSpPr>
        <p:sp>
          <p:nvSpPr>
            <p:cNvPr id="11292" name="Line 96"/>
            <p:cNvSpPr>
              <a:spLocks noChangeShapeType="1"/>
            </p:cNvSpPr>
            <p:nvPr/>
          </p:nvSpPr>
          <p:spPr bwMode="auto">
            <a:xfrm>
              <a:off x="3787" y="618"/>
              <a:ext cx="1316" cy="726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97"/>
            <p:cNvSpPr>
              <a:spLocks noChangeShapeType="1"/>
            </p:cNvSpPr>
            <p:nvPr/>
          </p:nvSpPr>
          <p:spPr bwMode="auto">
            <a:xfrm flipV="1">
              <a:off x="3969" y="527"/>
              <a:ext cx="1406" cy="726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066" name="Oval 98"/>
          <p:cNvSpPr>
            <a:spLocks noChangeArrowheads="1"/>
          </p:cNvSpPr>
          <p:nvPr/>
        </p:nvSpPr>
        <p:spPr bwMode="auto">
          <a:xfrm>
            <a:off x="1445443" y="2391544"/>
            <a:ext cx="534269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-1259210" y="100079"/>
            <a:ext cx="849694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mtClean="0">
                <a:solidFill>
                  <a:schemeClr val="accent6"/>
                </a:solidFill>
              </a:rPr>
              <a:t>Найди ошибку.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H="1" flipV="1">
            <a:off x="1187624" y="1939553"/>
            <a:ext cx="2160240" cy="2569567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275856" y="4486399"/>
            <a:ext cx="3366927" cy="21155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6" name="Oval 91"/>
          <p:cNvSpPr>
            <a:spLocks noChangeArrowheads="1"/>
          </p:cNvSpPr>
          <p:nvPr/>
        </p:nvSpPr>
        <p:spPr bwMode="auto">
          <a:xfrm>
            <a:off x="5002395" y="4221088"/>
            <a:ext cx="504825" cy="5048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Дуга 12"/>
          <p:cNvSpPr/>
          <p:nvPr/>
        </p:nvSpPr>
        <p:spPr>
          <a:xfrm rot="20171511">
            <a:off x="234106" y="2585400"/>
            <a:ext cx="5725170" cy="5547569"/>
          </a:xfrm>
          <a:prstGeom prst="arc">
            <a:avLst>
              <a:gd name="adj1" fmla="val 16200000"/>
              <a:gd name="adj2" fmla="val 362671"/>
            </a:avLst>
          </a:prstGeom>
          <a:ln w="635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2917 0.03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4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66" grpId="0" animBg="1"/>
      <p:bldP spid="84066" grpId="1" animBg="1"/>
      <p:bldP spid="1129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pAIp\Desktop\scrn_big_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084054" cy="3863372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707904" y="1196752"/>
            <a:ext cx="620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smtClean="0"/>
              <a:t>M</a:t>
            </a:r>
            <a:endParaRPr lang="ru-RU" sz="3600" b="1" dirty="0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063693" y="3855626"/>
            <a:ext cx="543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smtClean="0"/>
              <a:t>K</a:t>
            </a:r>
            <a:endParaRPr lang="ru-RU" sz="3600" b="1" dirty="0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43808" y="3875685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smtClean="0"/>
              <a:t>N</a:t>
            </a:r>
            <a:endParaRPr lang="ru-RU" sz="3600" b="1" dirty="0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836765" y="1342831"/>
            <a:ext cx="2724150" cy="646113"/>
            <a:chOff x="-255" y="5695"/>
            <a:chExt cx="1716" cy="407"/>
          </a:xfrm>
        </p:grpSpPr>
        <p:sp>
          <p:nvSpPr>
            <p:cNvPr id="11297" name="Text Box 87"/>
            <p:cNvSpPr txBox="1">
              <a:spLocks noChangeArrowheads="1"/>
            </p:cNvSpPr>
            <p:nvPr/>
          </p:nvSpPr>
          <p:spPr bwMode="auto">
            <a:xfrm>
              <a:off x="8" y="5695"/>
              <a:ext cx="145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/>
                <a:t>MNK</a:t>
              </a:r>
              <a:r>
                <a:rPr lang="ru-RU" sz="3600" b="1" dirty="0" smtClean="0"/>
                <a:t>= 80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7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672090"/>
                </p:ext>
              </p:extLst>
            </p:nvPr>
          </p:nvGraphicFramePr>
          <p:xfrm>
            <a:off x="-255" y="5768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Формула" r:id="rId4" imgW="164880" imgH="152280" progId="Equation.3">
                    <p:embed/>
                  </p:oleObj>
                </mc:Choice>
                <mc:Fallback>
                  <p:oleObj name="Формула" r:id="rId4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55" y="5768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6" name="Oval 91"/>
          <p:cNvSpPr>
            <a:spLocks noChangeArrowheads="1"/>
          </p:cNvSpPr>
          <p:nvPr/>
        </p:nvSpPr>
        <p:spPr bwMode="auto">
          <a:xfrm>
            <a:off x="5002395" y="4131340"/>
            <a:ext cx="504825" cy="5048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989168" y="2283515"/>
            <a:ext cx="2687638" cy="646113"/>
            <a:chOff x="2064" y="2939"/>
            <a:chExt cx="1693" cy="407"/>
          </a:xfrm>
        </p:grpSpPr>
        <p:sp>
          <p:nvSpPr>
            <p:cNvPr id="11294" name="Text Box 93"/>
            <p:cNvSpPr txBox="1">
              <a:spLocks noChangeArrowheads="1"/>
            </p:cNvSpPr>
            <p:nvPr/>
          </p:nvSpPr>
          <p:spPr bwMode="auto">
            <a:xfrm>
              <a:off x="2304" y="2939"/>
              <a:ext cx="145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/>
                <a:t>MNK</a:t>
              </a:r>
              <a:r>
                <a:rPr lang="ru-RU" sz="3600" b="1" dirty="0" smtClean="0"/>
                <a:t>= </a:t>
              </a:r>
              <a:r>
                <a:rPr lang="en-US" sz="3600" b="1" dirty="0"/>
                <a:t>7</a:t>
              </a:r>
              <a:r>
                <a:rPr lang="ru-RU" sz="3600" b="1" dirty="0" smtClean="0"/>
                <a:t>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6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13611"/>
                </p:ext>
              </p:extLst>
            </p:nvPr>
          </p:nvGraphicFramePr>
          <p:xfrm>
            <a:off x="2064" y="2987"/>
            <a:ext cx="2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Формула" r:id="rId6" imgW="164880" imgH="164880" progId="Equation.3">
                    <p:embed/>
                  </p:oleObj>
                </mc:Choice>
                <mc:Fallback>
                  <p:oleObj name="Формула" r:id="rId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987"/>
                          <a:ext cx="2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5"/>
          <p:cNvGrpSpPr>
            <a:grpSpLocks/>
          </p:cNvGrpSpPr>
          <p:nvPr/>
        </p:nvGrpSpPr>
        <p:grpSpPr bwMode="auto">
          <a:xfrm rot="21260506">
            <a:off x="6241725" y="1002784"/>
            <a:ext cx="2520950" cy="1296987"/>
            <a:chOff x="3787" y="527"/>
            <a:chExt cx="1588" cy="817"/>
          </a:xfrm>
        </p:grpSpPr>
        <p:sp>
          <p:nvSpPr>
            <p:cNvPr id="11292" name="Line 96"/>
            <p:cNvSpPr>
              <a:spLocks noChangeShapeType="1"/>
            </p:cNvSpPr>
            <p:nvPr/>
          </p:nvSpPr>
          <p:spPr bwMode="auto">
            <a:xfrm>
              <a:off x="3787" y="618"/>
              <a:ext cx="1316" cy="726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97"/>
            <p:cNvSpPr>
              <a:spLocks noChangeShapeType="1"/>
            </p:cNvSpPr>
            <p:nvPr/>
          </p:nvSpPr>
          <p:spPr bwMode="auto">
            <a:xfrm flipV="1">
              <a:off x="3969" y="527"/>
              <a:ext cx="1406" cy="726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066" name="Oval 98"/>
          <p:cNvSpPr>
            <a:spLocks noChangeArrowheads="1"/>
          </p:cNvSpPr>
          <p:nvPr/>
        </p:nvSpPr>
        <p:spPr bwMode="auto">
          <a:xfrm>
            <a:off x="3707904" y="2319536"/>
            <a:ext cx="534269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-1259210" y="100079"/>
            <a:ext cx="849694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mtClean="0">
                <a:solidFill>
                  <a:schemeClr val="accent6"/>
                </a:solidFill>
              </a:rPr>
              <a:t>Найди ошибку.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 rot="424482">
            <a:off x="1982449" y="2286205"/>
            <a:ext cx="3888432" cy="3703841"/>
          </a:xfrm>
          <a:prstGeom prst="arc">
            <a:avLst/>
          </a:prstGeom>
          <a:ln w="635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ирог 14"/>
          <p:cNvSpPr/>
          <p:nvPr/>
        </p:nvSpPr>
        <p:spPr>
          <a:xfrm rot="16200000">
            <a:off x="2198851" y="3281870"/>
            <a:ext cx="2166147" cy="2316392"/>
          </a:xfrm>
          <a:prstGeom prst="pie">
            <a:avLst>
              <a:gd name="adj1" fmla="val 1285660"/>
              <a:gd name="adj2" fmla="val 5664586"/>
            </a:avLst>
          </a:prstGeom>
          <a:gradFill flip="none" rotWithShape="1">
            <a:gsLst>
              <a:gs pos="19300">
                <a:schemeClr val="accent3"/>
              </a:gs>
              <a:gs pos="0">
                <a:schemeClr val="accent3">
                  <a:lumMod val="50000"/>
                </a:schemeClr>
              </a:gs>
              <a:gs pos="55373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3275856" y="1587876"/>
            <a:ext cx="1110535" cy="2921244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275856" y="4486399"/>
            <a:ext cx="3366927" cy="21155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3.7037E-6 L -0.04115 -0.006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84066" grpId="1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pAIp\Desktop\scrn_big_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706">
            <a:off x="-77335" y="1775859"/>
            <a:ext cx="6084054" cy="3863372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5" name="Пирог 14"/>
          <p:cNvSpPr/>
          <p:nvPr/>
        </p:nvSpPr>
        <p:spPr>
          <a:xfrm rot="16200000">
            <a:off x="2107434" y="3189362"/>
            <a:ext cx="2272156" cy="2527599"/>
          </a:xfrm>
          <a:prstGeom prst="pie">
            <a:avLst>
              <a:gd name="adj1" fmla="val 20265490"/>
              <a:gd name="adj2" fmla="val 5475732"/>
            </a:avLst>
          </a:prstGeom>
          <a:gradFill flip="none" rotWithShape="1">
            <a:gsLst>
              <a:gs pos="11000">
                <a:schemeClr val="accent2"/>
              </a:gs>
              <a:gs pos="0">
                <a:schemeClr val="accent2">
                  <a:alpha val="62000"/>
                </a:schemeClr>
              </a:gs>
              <a:gs pos="55373">
                <a:schemeClr val="bg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216610" y="153720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smtClean="0"/>
              <a:t>X</a:t>
            </a:r>
            <a:endParaRPr lang="ru-RU" sz="3600" b="1" dirty="0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063693" y="3855626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smtClean="0"/>
              <a:t>Z</a:t>
            </a:r>
            <a:endParaRPr lang="ru-RU" sz="3600" b="1" dirty="0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24822" y="4443058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smtClean="0"/>
              <a:t>Y</a:t>
            </a:r>
            <a:endParaRPr lang="ru-RU" sz="3600" b="1" dirty="0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836765" y="1342831"/>
            <a:ext cx="2570163" cy="646113"/>
            <a:chOff x="-255" y="5695"/>
            <a:chExt cx="1619" cy="407"/>
          </a:xfrm>
        </p:grpSpPr>
        <p:sp>
          <p:nvSpPr>
            <p:cNvPr id="11297" name="Text Box 87"/>
            <p:cNvSpPr txBox="1">
              <a:spLocks noChangeArrowheads="1"/>
            </p:cNvSpPr>
            <p:nvPr/>
          </p:nvSpPr>
          <p:spPr bwMode="auto">
            <a:xfrm>
              <a:off x="8" y="5695"/>
              <a:ext cx="135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/>
                <a:t>XYZ</a:t>
              </a:r>
              <a:r>
                <a:rPr lang="ru-RU" sz="3600" b="1" dirty="0" smtClean="0"/>
                <a:t>= </a:t>
              </a:r>
              <a:r>
                <a:rPr lang="en-US" sz="3600" b="1" dirty="0" smtClean="0"/>
                <a:t>9</a:t>
              </a:r>
              <a:r>
                <a:rPr lang="en-US" sz="3600" b="1" dirty="0"/>
                <a:t>5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7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265842"/>
                </p:ext>
              </p:extLst>
            </p:nvPr>
          </p:nvGraphicFramePr>
          <p:xfrm>
            <a:off x="-255" y="5768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Формула" r:id="rId5" imgW="164880" imgH="152280" progId="Equation.3">
                    <p:embed/>
                  </p:oleObj>
                </mc:Choice>
                <mc:Fallback>
                  <p:oleObj name="Формула" r:id="rId5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55" y="5768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989170" y="2283515"/>
            <a:ext cx="2854326" cy="646113"/>
            <a:chOff x="2064" y="2939"/>
            <a:chExt cx="1798" cy="407"/>
          </a:xfrm>
        </p:grpSpPr>
        <p:sp>
          <p:nvSpPr>
            <p:cNvPr id="11294" name="Text Box 93"/>
            <p:cNvSpPr txBox="1">
              <a:spLocks noChangeArrowheads="1"/>
            </p:cNvSpPr>
            <p:nvPr/>
          </p:nvSpPr>
          <p:spPr bwMode="auto">
            <a:xfrm>
              <a:off x="2304" y="2939"/>
              <a:ext cx="155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/>
                <a:t>XYZ</a:t>
              </a:r>
              <a:r>
                <a:rPr lang="ru-RU" sz="3600" b="1" dirty="0" smtClean="0"/>
                <a:t> = 1</a:t>
              </a:r>
              <a:r>
                <a:rPr lang="en-US" sz="3600" b="1" dirty="0" smtClean="0"/>
                <a:t>1</a:t>
              </a:r>
              <a:r>
                <a:rPr lang="ru-RU" sz="3600" b="1" dirty="0" smtClean="0"/>
                <a:t>0</a:t>
              </a:r>
              <a:r>
                <a:rPr lang="ru-RU" sz="3600" b="1" baseline="30000" dirty="0" smtClean="0"/>
                <a:t>0</a:t>
              </a:r>
              <a:endParaRPr lang="ru-RU" sz="3600" b="1" dirty="0"/>
            </a:p>
          </p:txBody>
        </p:sp>
        <p:graphicFrame>
          <p:nvGraphicFramePr>
            <p:cNvPr id="11266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512654"/>
                </p:ext>
              </p:extLst>
            </p:nvPr>
          </p:nvGraphicFramePr>
          <p:xfrm>
            <a:off x="2064" y="2987"/>
            <a:ext cx="2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name="Формула" r:id="rId7" imgW="164880" imgH="164880" progId="Equation.3">
                    <p:embed/>
                  </p:oleObj>
                </mc:Choice>
                <mc:Fallback>
                  <p:oleObj name="Формула" r:id="rId7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987"/>
                          <a:ext cx="2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5"/>
          <p:cNvGrpSpPr>
            <a:grpSpLocks/>
          </p:cNvGrpSpPr>
          <p:nvPr/>
        </p:nvGrpSpPr>
        <p:grpSpPr bwMode="auto">
          <a:xfrm rot="21260506">
            <a:off x="6241725" y="1002784"/>
            <a:ext cx="2520950" cy="1296987"/>
            <a:chOff x="3787" y="527"/>
            <a:chExt cx="1588" cy="817"/>
          </a:xfrm>
        </p:grpSpPr>
        <p:sp>
          <p:nvSpPr>
            <p:cNvPr id="11292" name="Line 96"/>
            <p:cNvSpPr>
              <a:spLocks noChangeShapeType="1"/>
            </p:cNvSpPr>
            <p:nvPr/>
          </p:nvSpPr>
          <p:spPr bwMode="auto">
            <a:xfrm>
              <a:off x="3787" y="618"/>
              <a:ext cx="1316" cy="726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97"/>
            <p:cNvSpPr>
              <a:spLocks noChangeShapeType="1"/>
            </p:cNvSpPr>
            <p:nvPr/>
          </p:nvSpPr>
          <p:spPr bwMode="auto">
            <a:xfrm flipV="1">
              <a:off x="3969" y="527"/>
              <a:ext cx="1406" cy="726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" name="Заголовок 1"/>
          <p:cNvSpPr txBox="1">
            <a:spLocks/>
          </p:cNvSpPr>
          <p:nvPr/>
        </p:nvSpPr>
        <p:spPr>
          <a:xfrm>
            <a:off x="-1259210" y="100079"/>
            <a:ext cx="849694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mtClean="0">
                <a:solidFill>
                  <a:schemeClr val="accent6"/>
                </a:solidFill>
              </a:rPr>
              <a:t>Найди ошибку.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H="1" flipV="1">
            <a:off x="1979712" y="1537201"/>
            <a:ext cx="1296144" cy="297192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3275856" y="4453161"/>
            <a:ext cx="3366927" cy="3323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6" name="Oval 91"/>
          <p:cNvSpPr>
            <a:spLocks noChangeArrowheads="1"/>
          </p:cNvSpPr>
          <p:nvPr/>
        </p:nvSpPr>
        <p:spPr bwMode="auto">
          <a:xfrm>
            <a:off x="5002395" y="4221088"/>
            <a:ext cx="504825" cy="5048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Дуга 12"/>
          <p:cNvSpPr/>
          <p:nvPr/>
        </p:nvSpPr>
        <p:spPr>
          <a:xfrm rot="20171511">
            <a:off x="1258750" y="2502151"/>
            <a:ext cx="4872143" cy="5303856"/>
          </a:xfrm>
          <a:prstGeom prst="arc">
            <a:avLst>
              <a:gd name="adj1" fmla="val 16200000"/>
              <a:gd name="adj2" fmla="val 362671"/>
            </a:avLst>
          </a:prstGeom>
          <a:ln w="635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98"/>
          <p:cNvSpPr>
            <a:spLocks noChangeArrowheads="1"/>
          </p:cNvSpPr>
          <p:nvPr/>
        </p:nvSpPr>
        <p:spPr bwMode="auto">
          <a:xfrm>
            <a:off x="2237531" y="2396228"/>
            <a:ext cx="534269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-0.00139 L 0.02882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13" grpId="0" animBg="1"/>
      <p:bldP spid="2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604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1"/>
              </a:buClr>
              <a:buSzPct val="117000"/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Скажите, как называется инструмент для измерения углов?</a:t>
            </a:r>
          </a:p>
          <a:p>
            <a:pPr marL="457200" indent="-457200">
              <a:spcAft>
                <a:spcPts val="1200"/>
              </a:spcAft>
              <a:buClr>
                <a:schemeClr val="accent1"/>
              </a:buClr>
              <a:buSzPct val="117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Чему </a:t>
            </a:r>
            <a:r>
              <a:rPr lang="ru-RU" sz="4000" b="1" dirty="0">
                <a:solidFill>
                  <a:srgbClr val="002060"/>
                </a:solidFill>
              </a:rPr>
              <a:t>равна градусная мера прямого угла?</a:t>
            </a:r>
          </a:p>
          <a:p>
            <a:pPr marL="457200" indent="-457200">
              <a:spcAft>
                <a:spcPts val="1200"/>
              </a:spcAft>
              <a:buClr>
                <a:schemeClr val="accent1"/>
              </a:buClr>
              <a:buSzPct val="117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Чему </a:t>
            </a:r>
            <a:r>
              <a:rPr lang="ru-RU" sz="4000" b="1" dirty="0">
                <a:solidFill>
                  <a:srgbClr val="002060"/>
                </a:solidFill>
              </a:rPr>
              <a:t>равна градусная мера развёрнутого угла?</a:t>
            </a:r>
          </a:p>
          <a:p>
            <a:pPr marL="457200" indent="-457200">
              <a:spcAft>
                <a:spcPts val="1200"/>
              </a:spcAft>
              <a:buClr>
                <a:schemeClr val="accent1"/>
              </a:buClr>
              <a:buSzPct val="117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Что </a:t>
            </a:r>
            <a:r>
              <a:rPr lang="ru-RU" sz="4000" b="1" dirty="0">
                <a:solidFill>
                  <a:srgbClr val="002060"/>
                </a:solidFill>
              </a:rPr>
              <a:t>обозначает 1</a:t>
            </a:r>
            <a:r>
              <a:rPr lang="ru-RU" sz="4000" b="1" baseline="30000" dirty="0">
                <a:solidFill>
                  <a:srgbClr val="002060"/>
                </a:solidFill>
              </a:rPr>
              <a:t>0</a:t>
            </a:r>
            <a:r>
              <a:rPr lang="ru-RU" sz="4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11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70168" y="404664"/>
            <a:ext cx="900100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68244" y="404664"/>
            <a:ext cx="900100" cy="1584176"/>
          </a:xfrm>
          <a:prstGeom prst="rect">
            <a:avLst/>
          </a:prstGeom>
          <a:pattFill prst="horzBrick">
            <a:fgClr>
              <a:srgbClr val="663300"/>
            </a:fgClr>
            <a:bgClr>
              <a:schemeClr val="accent6">
                <a:lumMod val="40000"/>
                <a:lumOff val="60000"/>
              </a:schemeClr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492896"/>
            <a:ext cx="7776864" cy="3024336"/>
          </a:xfrm>
          <a:prstGeom prst="rect">
            <a:avLst/>
          </a:prstGeom>
          <a:pattFill prst="shingle">
            <a:fgClr>
              <a:srgbClr val="663300"/>
            </a:fgClr>
            <a:bgClr>
              <a:srgbClr val="FFCCCC"/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776864" cy="3024336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496" y="0"/>
            <a:ext cx="8856984" cy="2492896"/>
          </a:xfrm>
          <a:prstGeom prst="triangle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24944"/>
            <a:ext cx="1512168" cy="1584176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908956"/>
            <a:ext cx="1512168" cy="3760404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17232"/>
            <a:ext cx="7776864" cy="1152128"/>
          </a:xfrm>
          <a:prstGeom prst="rect">
            <a:avLst/>
          </a:prstGeom>
          <a:pattFill prst="horzBrick">
            <a:fgClr>
              <a:schemeClr val="accent6"/>
            </a:fgClr>
            <a:bgClr>
              <a:schemeClr val="accent6">
                <a:lumMod val="40000"/>
                <a:lumOff val="60000"/>
              </a:schemeClr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5496" y="0"/>
            <a:ext cx="8856984" cy="2492896"/>
          </a:xfrm>
          <a:prstGeom prst="triangle">
            <a:avLst/>
          </a:prstGeom>
          <a:blipFill>
            <a:blip r:embed="rId2"/>
            <a:stretch>
              <a:fillRect/>
            </a:stretch>
          </a:blip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5292080" y="4005064"/>
            <a:ext cx="3816423" cy="15121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660232" y="4509120"/>
            <a:ext cx="216024" cy="25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259632" y="2924944"/>
            <a:ext cx="1520552" cy="1584176"/>
            <a:chOff x="1403648" y="3077344"/>
            <a:chExt cx="1520552" cy="158417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412032" y="3077344"/>
              <a:ext cx="1512168" cy="1584176"/>
            </a:xfrm>
            <a:prstGeom prst="rect">
              <a:avLst/>
            </a:prstGeom>
            <a:solidFill>
              <a:srgbClr val="CCFFFF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2"/>
            <p:cNvSpPr/>
            <p:nvPr/>
          </p:nvSpPr>
          <p:spPr>
            <a:xfrm rot="10800000">
              <a:off x="2320516" y="3077344"/>
              <a:ext cx="603684" cy="1584176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800000" flipH="1">
              <a:off x="1403648" y="3077344"/>
              <a:ext cx="606641" cy="1584176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99520" y="2924944"/>
            <a:ext cx="1520552" cy="1584176"/>
            <a:chOff x="1403648" y="3077344"/>
            <a:chExt cx="1520552" cy="158417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412032" y="3077344"/>
              <a:ext cx="1512168" cy="1584176"/>
            </a:xfrm>
            <a:prstGeom prst="rect">
              <a:avLst/>
            </a:prstGeom>
            <a:solidFill>
              <a:srgbClr val="CCFFFF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0800000">
              <a:off x="2320516" y="3077344"/>
              <a:ext cx="603684" cy="1584176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10800000" flipH="1">
              <a:off x="1403648" y="3077344"/>
              <a:ext cx="606641" cy="1584176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олнце 22"/>
          <p:cNvSpPr/>
          <p:nvPr/>
        </p:nvSpPr>
        <p:spPr>
          <a:xfrm>
            <a:off x="37800" y="-72398"/>
            <a:ext cx="2138699" cy="20612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1100697" y="404664"/>
            <a:ext cx="3039255" cy="1417848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6" name="Picture 10" descr="Картинки для оформления, травки , полевые цвет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068960"/>
            <a:ext cx="11401344" cy="42767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75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1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Какие геометрические фигуры изображены на рисунке?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21696" y="1351035"/>
            <a:ext cx="3034680" cy="8031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Arial Black" pitchFamily="34" charset="0"/>
              </a:rPr>
              <a:t>Назовите острые углы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078" y="183099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141" y="454105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1142" y="460656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70230" y="1890298"/>
            <a:ext cx="521153" cy="168271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331640" y="2059510"/>
            <a:ext cx="1817494" cy="3451046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22887" y="2575452"/>
            <a:ext cx="3765292" cy="213960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5850" y="2725264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246" y="183099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8015" y="339386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51185" y="3573016"/>
            <a:ext cx="19045" cy="201599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4932040" y="3933056"/>
            <a:ext cx="3034680" cy="80312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 Black" pitchFamily="34" charset="0"/>
              </a:rPr>
              <a:t>Назовите прямые углы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932040" y="2646865"/>
            <a:ext cx="3034680" cy="8031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Arial Black" pitchFamily="34" charset="0"/>
              </a:rPr>
              <a:t>Назовите тупые углы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2974" y="508652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</a:t>
            </a:r>
          </a:p>
        </p:txBody>
      </p:sp>
      <p:sp>
        <p:nvSpPr>
          <p:cNvPr id="32" name="Прямоугольник 31"/>
          <p:cNvSpPr/>
          <p:nvPr/>
        </p:nvSpPr>
        <p:spPr>
          <a:xfrm rot="19923844">
            <a:off x="1686563" y="3351412"/>
            <a:ext cx="378000" cy="379582"/>
          </a:xfrm>
          <a:prstGeom prst="rect">
            <a:avLst/>
          </a:prstGeom>
          <a:noFill/>
          <a:ln w="666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5507356" y="2154162"/>
            <a:ext cx="3034680" cy="8031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/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4644008" y="2330557"/>
            <a:ext cx="3034680" cy="8031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365390" y="2112601"/>
            <a:ext cx="460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&lt;</a:t>
            </a:r>
            <a:r>
              <a:rPr lang="ru-RU" sz="2800" b="1" dirty="0" smtClean="0">
                <a:solidFill>
                  <a:srgbClr val="0070C0"/>
                </a:solidFill>
              </a:rPr>
              <a:t>АОМ, </a:t>
            </a:r>
            <a:r>
              <a:rPr lang="en-US" sz="2800" b="1" dirty="0" smtClean="0">
                <a:solidFill>
                  <a:srgbClr val="0070C0"/>
                </a:solidFill>
              </a:rPr>
              <a:t>&lt;</a:t>
            </a:r>
            <a:r>
              <a:rPr lang="ru-RU" sz="2800" b="1" dirty="0" smtClean="0">
                <a:solidFill>
                  <a:srgbClr val="0070C0"/>
                </a:solidFill>
              </a:rPr>
              <a:t>МОК, </a:t>
            </a:r>
            <a:r>
              <a:rPr lang="en-US" sz="2800" b="1" dirty="0" smtClean="0">
                <a:solidFill>
                  <a:srgbClr val="0070C0"/>
                </a:solidFill>
              </a:rPr>
              <a:t>&lt;</a:t>
            </a:r>
            <a:r>
              <a:rPr lang="ru-RU" sz="2800" b="1" dirty="0" smtClean="0">
                <a:solidFill>
                  <a:srgbClr val="0070C0"/>
                </a:solidFill>
              </a:rPr>
              <a:t>ВОС, </a:t>
            </a:r>
            <a:r>
              <a:rPr lang="en-US" sz="2800" b="1" dirty="0" smtClean="0">
                <a:solidFill>
                  <a:srgbClr val="0070C0"/>
                </a:solidFill>
              </a:rPr>
              <a:t>&lt;COD</a:t>
            </a:r>
            <a:endParaRPr lang="ru-RU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376189" y="3449992"/>
            <a:ext cx="460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&lt;MOB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&lt;MOC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&lt;K</a:t>
            </a:r>
            <a:r>
              <a:rPr lang="ru-RU" sz="2800" b="1" dirty="0" smtClean="0">
                <a:solidFill>
                  <a:srgbClr val="0070C0"/>
                </a:solidFill>
              </a:rPr>
              <a:t>ОС, </a:t>
            </a:r>
            <a:r>
              <a:rPr lang="en-US" sz="2800" b="1" dirty="0" smtClean="0">
                <a:solidFill>
                  <a:srgbClr val="0070C0"/>
                </a:solidFill>
              </a:rPr>
              <a:t>&lt;AOC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4376189" y="4653136"/>
            <a:ext cx="460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&lt;AOK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&lt;KOB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&lt;BOD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&lt;DOA</a:t>
            </a:r>
            <a:endParaRPr lang="ru-RU" sz="2800" dirty="0"/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4932040" y="5157192"/>
            <a:ext cx="4043011" cy="8031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Arial Black" pitchFamily="34" charset="0"/>
              </a:rPr>
              <a:t>Назовите развернутые углы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6835" y="5999984"/>
            <a:ext cx="460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&lt;AOB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&lt;DOK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90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3" grpId="0"/>
      <p:bldP spid="39" grpId="0"/>
      <p:bldP spid="41" grpId="0"/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4290"/>
            <a:ext cx="77724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590510"/>
            <a:ext cx="9110246" cy="512463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b="1" dirty="0" smtClean="0"/>
              <a:t>Выполните №1, №2 в </a:t>
            </a:r>
            <a:r>
              <a:rPr lang="ru-RU" sz="4000" b="1" smtClean="0"/>
              <a:t>печатной основе.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373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Картинка со </a:t>
            </a:r>
            <a:r>
              <a:rPr lang="ru-RU" b="1" i="1" dirty="0" smtClean="0"/>
              <a:t>слайда 1 </a:t>
            </a:r>
            <a:r>
              <a:rPr lang="ru-RU" dirty="0" smtClean="0"/>
              <a:t>– кадр из мультфильма </a:t>
            </a:r>
            <a:r>
              <a:rPr lang="ru-RU" b="1" dirty="0" smtClean="0"/>
              <a:t>"</a:t>
            </a:r>
            <a:r>
              <a:rPr lang="ru-RU" b="1" dirty="0"/>
              <a:t>Снова в стране Геометрии</a:t>
            </a:r>
            <a:r>
              <a:rPr lang="ru-RU" b="1" dirty="0" smtClean="0"/>
              <a:t>"</a:t>
            </a:r>
            <a:endParaRPr lang="ru-RU" dirty="0" smtClean="0"/>
          </a:p>
          <a:p>
            <a:r>
              <a:rPr lang="ru-RU" dirty="0" smtClean="0"/>
              <a:t>Карандаш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icons.webtoolhub.com/icon-n35707-detail.aspx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Транспортир </a:t>
            </a:r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://www.byms.ru/catalog1440/catalog1445/catalog1487/products1626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Линейка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://www.byms.ru/catalog1440/catalog1445/catalog1487/products1626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]</a:t>
            </a:r>
          </a:p>
          <a:p>
            <a:r>
              <a:rPr lang="ru-RU" dirty="0" smtClean="0"/>
              <a:t>Трава </a:t>
            </a:r>
            <a:r>
              <a:rPr lang="en-US" dirty="0"/>
              <a:t>[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www.coollady.ru/index.php?name=Pages&amp;op=page&amp;pid=4098</a:t>
            </a:r>
            <a:r>
              <a:rPr lang="en-US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91264" cy="44644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равные углы</a:t>
            </a:r>
          </a:p>
          <a:p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>
                <a:solidFill>
                  <a:srgbClr val="0070C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аибольший угол</a:t>
            </a:r>
          </a:p>
          <a:p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>
                <a:solidFill>
                  <a:srgbClr val="0070C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аименьший угол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971" y="18864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</a:rPr>
              <a:t>Назовите: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5322" y="1678324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Calibri" pitchFamily="34" charset="0"/>
              </a:rPr>
              <a:t>&lt;</a:t>
            </a:r>
            <a:r>
              <a:rPr lang="en-US" sz="6000" b="1" dirty="0" smtClean="0">
                <a:solidFill>
                  <a:srgbClr val="00B0F0"/>
                </a:solidFill>
                <a:latin typeface="Calibri" pitchFamily="34" charset="0"/>
              </a:rPr>
              <a:t>1 </a:t>
            </a:r>
            <a:r>
              <a:rPr lang="en-US" sz="6000" b="1" dirty="0" smtClean="0">
                <a:solidFill>
                  <a:schemeClr val="accent1"/>
                </a:solidFill>
                <a:latin typeface="Calibri" pitchFamily="34" charset="0"/>
              </a:rPr>
              <a:t>= </a:t>
            </a:r>
            <a:r>
              <a:rPr lang="en-US" sz="7200" b="1" dirty="0" smtClean="0">
                <a:solidFill>
                  <a:srgbClr val="00B050"/>
                </a:solidFill>
                <a:latin typeface="Calibri" pitchFamily="34" charset="0"/>
              </a:rPr>
              <a:t>&lt;</a:t>
            </a:r>
            <a:r>
              <a:rPr lang="en-US" sz="6000" b="1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endParaRPr lang="ru-RU" sz="6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704" y="3284984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  <a:latin typeface="Calibri" pitchFamily="34" charset="0"/>
              </a:rPr>
              <a:t>&lt;3</a:t>
            </a:r>
            <a:endParaRPr lang="ru-RU" sz="6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869160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alibri" pitchFamily="34" charset="0"/>
              </a:rPr>
              <a:t>&lt;</a:t>
            </a:r>
            <a:r>
              <a:rPr lang="en-US" sz="6000" b="1" dirty="0">
                <a:solidFill>
                  <a:srgbClr val="7030A0"/>
                </a:solidFill>
                <a:latin typeface="Calibri" pitchFamily="34" charset="0"/>
              </a:rPr>
              <a:t>4</a:t>
            </a:r>
            <a:endParaRPr lang="ru-RU" sz="6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Сравните углы: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84881" y="4884034"/>
            <a:ext cx="3877420" cy="137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АОК  </a:t>
            </a:r>
            <a:r>
              <a:rPr lang="en-US" sz="7200" b="1" baseline="-10000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ВЕМ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73563" y="3039980"/>
            <a:ext cx="313693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45205" y="6109109"/>
            <a:ext cx="456576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494698" y="1052736"/>
            <a:ext cx="2205264" cy="1987244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0192" y="135167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4632" y="3107575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068960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3148" y="375390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711821" y="5573427"/>
            <a:ext cx="267891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45205" y="3969501"/>
            <a:ext cx="3765292" cy="213960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4172" y="541638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559" y="541606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486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6156" y="2492896"/>
            <a:ext cx="540060" cy="5760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44" y="588377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Сравните углы: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84881" y="4884034"/>
            <a:ext cx="3877420" cy="137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СОМ  </a:t>
            </a:r>
            <a:r>
              <a:rPr lang="en-US" sz="7200" b="1" baseline="-10000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ВАЕ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51290" y="3068960"/>
            <a:ext cx="3087761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45205" y="6109109"/>
            <a:ext cx="456576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16216" y="1091268"/>
            <a:ext cx="22835" cy="201622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0772" y="836712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7633" y="270955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23378" y="242262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23148" y="375390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711821" y="5573427"/>
            <a:ext cx="267891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45205" y="3969501"/>
            <a:ext cx="3765292" cy="213960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4172" y="541638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559" y="541606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7101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419872" y="2926685"/>
            <a:ext cx="540060" cy="5760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66" y="23592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Сравните углы: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48064" y="1690175"/>
            <a:ext cx="3877420" cy="137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СОМ  </a:t>
            </a:r>
            <a:r>
              <a:rPr lang="en-US" sz="7200" b="1" baseline="-10000" dirty="0">
                <a:solidFill>
                  <a:srgbClr val="FF0000"/>
                </a:solidFill>
              </a:rPr>
              <a:t>&lt;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АОК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>
            <a:endCxn id="8" idx="0"/>
          </p:cNvCxnSpPr>
          <p:nvPr/>
        </p:nvCxnSpPr>
        <p:spPr>
          <a:xfrm>
            <a:off x="885984" y="3502749"/>
            <a:ext cx="3096782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940557" y="1507157"/>
            <a:ext cx="22834" cy="1995592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82766" y="127050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2996" y="350274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50274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85984" y="5374957"/>
            <a:ext cx="313693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982766" y="3068960"/>
            <a:ext cx="3613570" cy="2304256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96566" y="322778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5374957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3482578" y="4975974"/>
            <a:ext cx="955478" cy="410766"/>
          </a:xfrm>
          <a:custGeom>
            <a:avLst/>
            <a:gdLst/>
            <a:ahLst/>
            <a:cxnLst/>
            <a:rect l="0" t="0" r="0" b="0"/>
            <a:pathLst>
              <a:path w="955478" h="410766">
                <a:moveTo>
                  <a:pt x="0" y="410765"/>
                </a:moveTo>
                <a:lnTo>
                  <a:pt x="0" y="410765"/>
                </a:lnTo>
                <a:lnTo>
                  <a:pt x="0" y="410765"/>
                </a:lnTo>
                <a:lnTo>
                  <a:pt x="0" y="410765"/>
                </a:lnTo>
                <a:lnTo>
                  <a:pt x="0" y="401835"/>
                </a:lnTo>
                <a:lnTo>
                  <a:pt x="0" y="401835"/>
                </a:lnTo>
                <a:lnTo>
                  <a:pt x="0" y="401835"/>
                </a:lnTo>
                <a:lnTo>
                  <a:pt x="0" y="392905"/>
                </a:lnTo>
                <a:lnTo>
                  <a:pt x="0" y="392905"/>
                </a:lnTo>
                <a:lnTo>
                  <a:pt x="0" y="392905"/>
                </a:lnTo>
                <a:lnTo>
                  <a:pt x="0" y="383976"/>
                </a:lnTo>
                <a:lnTo>
                  <a:pt x="0" y="383976"/>
                </a:lnTo>
                <a:lnTo>
                  <a:pt x="0" y="375046"/>
                </a:lnTo>
                <a:lnTo>
                  <a:pt x="0" y="375046"/>
                </a:lnTo>
                <a:lnTo>
                  <a:pt x="8930" y="366116"/>
                </a:lnTo>
                <a:lnTo>
                  <a:pt x="8930" y="366116"/>
                </a:lnTo>
                <a:lnTo>
                  <a:pt x="8930" y="357187"/>
                </a:lnTo>
                <a:lnTo>
                  <a:pt x="8930" y="357187"/>
                </a:lnTo>
                <a:lnTo>
                  <a:pt x="8930" y="348257"/>
                </a:lnTo>
                <a:lnTo>
                  <a:pt x="8930" y="339327"/>
                </a:lnTo>
                <a:lnTo>
                  <a:pt x="17860" y="330398"/>
                </a:lnTo>
                <a:lnTo>
                  <a:pt x="17860" y="330398"/>
                </a:lnTo>
                <a:lnTo>
                  <a:pt x="17860" y="321468"/>
                </a:lnTo>
                <a:lnTo>
                  <a:pt x="26789" y="312538"/>
                </a:lnTo>
                <a:lnTo>
                  <a:pt x="26789" y="303609"/>
                </a:lnTo>
                <a:lnTo>
                  <a:pt x="26789" y="294679"/>
                </a:lnTo>
                <a:lnTo>
                  <a:pt x="35719" y="285749"/>
                </a:lnTo>
                <a:lnTo>
                  <a:pt x="35719" y="285749"/>
                </a:lnTo>
                <a:lnTo>
                  <a:pt x="44649" y="276819"/>
                </a:lnTo>
                <a:lnTo>
                  <a:pt x="53578" y="267890"/>
                </a:lnTo>
                <a:lnTo>
                  <a:pt x="53578" y="258960"/>
                </a:lnTo>
                <a:lnTo>
                  <a:pt x="62508" y="250030"/>
                </a:lnTo>
                <a:lnTo>
                  <a:pt x="71438" y="232171"/>
                </a:lnTo>
                <a:lnTo>
                  <a:pt x="80367" y="223241"/>
                </a:lnTo>
                <a:lnTo>
                  <a:pt x="89297" y="214312"/>
                </a:lnTo>
                <a:lnTo>
                  <a:pt x="98227" y="205382"/>
                </a:lnTo>
                <a:lnTo>
                  <a:pt x="107156" y="196452"/>
                </a:lnTo>
                <a:lnTo>
                  <a:pt x="116086" y="187523"/>
                </a:lnTo>
                <a:lnTo>
                  <a:pt x="125016" y="178593"/>
                </a:lnTo>
                <a:lnTo>
                  <a:pt x="142875" y="169663"/>
                </a:lnTo>
                <a:lnTo>
                  <a:pt x="151805" y="160734"/>
                </a:lnTo>
                <a:lnTo>
                  <a:pt x="160735" y="151804"/>
                </a:lnTo>
                <a:lnTo>
                  <a:pt x="169664" y="142874"/>
                </a:lnTo>
                <a:lnTo>
                  <a:pt x="187524" y="133944"/>
                </a:lnTo>
                <a:lnTo>
                  <a:pt x="205383" y="125015"/>
                </a:lnTo>
                <a:lnTo>
                  <a:pt x="214313" y="116086"/>
                </a:lnTo>
                <a:lnTo>
                  <a:pt x="223242" y="107156"/>
                </a:lnTo>
                <a:lnTo>
                  <a:pt x="241102" y="98226"/>
                </a:lnTo>
                <a:lnTo>
                  <a:pt x="258961" y="89296"/>
                </a:lnTo>
                <a:lnTo>
                  <a:pt x="267891" y="80367"/>
                </a:lnTo>
                <a:lnTo>
                  <a:pt x="285750" y="80367"/>
                </a:lnTo>
                <a:lnTo>
                  <a:pt x="303610" y="71437"/>
                </a:lnTo>
                <a:lnTo>
                  <a:pt x="312539" y="62507"/>
                </a:lnTo>
                <a:lnTo>
                  <a:pt x="330399" y="62507"/>
                </a:lnTo>
                <a:lnTo>
                  <a:pt x="348258" y="53578"/>
                </a:lnTo>
                <a:lnTo>
                  <a:pt x="366117" y="44648"/>
                </a:lnTo>
                <a:lnTo>
                  <a:pt x="375047" y="35718"/>
                </a:lnTo>
                <a:lnTo>
                  <a:pt x="392906" y="35718"/>
                </a:lnTo>
                <a:lnTo>
                  <a:pt x="410766" y="35718"/>
                </a:lnTo>
                <a:lnTo>
                  <a:pt x="428625" y="26789"/>
                </a:lnTo>
                <a:lnTo>
                  <a:pt x="437555" y="26789"/>
                </a:lnTo>
                <a:lnTo>
                  <a:pt x="455414" y="17859"/>
                </a:lnTo>
                <a:lnTo>
                  <a:pt x="473274" y="17859"/>
                </a:lnTo>
                <a:lnTo>
                  <a:pt x="491133" y="17859"/>
                </a:lnTo>
                <a:lnTo>
                  <a:pt x="508992" y="8929"/>
                </a:lnTo>
                <a:lnTo>
                  <a:pt x="517922" y="8929"/>
                </a:lnTo>
                <a:lnTo>
                  <a:pt x="535781" y="8929"/>
                </a:lnTo>
                <a:lnTo>
                  <a:pt x="553641" y="8929"/>
                </a:lnTo>
                <a:lnTo>
                  <a:pt x="571500" y="0"/>
                </a:lnTo>
                <a:lnTo>
                  <a:pt x="580430" y="0"/>
                </a:lnTo>
                <a:lnTo>
                  <a:pt x="598289" y="0"/>
                </a:lnTo>
                <a:lnTo>
                  <a:pt x="607219" y="0"/>
                </a:lnTo>
                <a:lnTo>
                  <a:pt x="625078" y="0"/>
                </a:lnTo>
                <a:lnTo>
                  <a:pt x="642938" y="0"/>
                </a:lnTo>
                <a:lnTo>
                  <a:pt x="651867" y="0"/>
                </a:lnTo>
                <a:lnTo>
                  <a:pt x="669727" y="0"/>
                </a:lnTo>
                <a:lnTo>
                  <a:pt x="678656" y="0"/>
                </a:lnTo>
                <a:lnTo>
                  <a:pt x="687586" y="0"/>
                </a:lnTo>
                <a:lnTo>
                  <a:pt x="705445" y="0"/>
                </a:lnTo>
                <a:lnTo>
                  <a:pt x="714375" y="0"/>
                </a:lnTo>
                <a:lnTo>
                  <a:pt x="723305" y="0"/>
                </a:lnTo>
                <a:lnTo>
                  <a:pt x="741164" y="0"/>
                </a:lnTo>
                <a:lnTo>
                  <a:pt x="750094" y="0"/>
                </a:lnTo>
                <a:lnTo>
                  <a:pt x="759024" y="8929"/>
                </a:lnTo>
                <a:lnTo>
                  <a:pt x="776883" y="8929"/>
                </a:lnTo>
                <a:lnTo>
                  <a:pt x="785813" y="8929"/>
                </a:lnTo>
                <a:lnTo>
                  <a:pt x="794742" y="8929"/>
                </a:lnTo>
                <a:lnTo>
                  <a:pt x="803672" y="8929"/>
                </a:lnTo>
                <a:lnTo>
                  <a:pt x="812602" y="8929"/>
                </a:lnTo>
                <a:lnTo>
                  <a:pt x="830461" y="17859"/>
                </a:lnTo>
                <a:lnTo>
                  <a:pt x="839391" y="17859"/>
                </a:lnTo>
                <a:lnTo>
                  <a:pt x="848320" y="17859"/>
                </a:lnTo>
                <a:lnTo>
                  <a:pt x="848320" y="17859"/>
                </a:lnTo>
                <a:lnTo>
                  <a:pt x="866180" y="26789"/>
                </a:lnTo>
                <a:lnTo>
                  <a:pt x="866180" y="26789"/>
                </a:lnTo>
                <a:lnTo>
                  <a:pt x="875110" y="26789"/>
                </a:lnTo>
                <a:lnTo>
                  <a:pt x="884039" y="35718"/>
                </a:lnTo>
                <a:lnTo>
                  <a:pt x="892969" y="35718"/>
                </a:lnTo>
                <a:lnTo>
                  <a:pt x="892969" y="35718"/>
                </a:lnTo>
                <a:lnTo>
                  <a:pt x="901899" y="35718"/>
                </a:lnTo>
                <a:lnTo>
                  <a:pt x="910828" y="44648"/>
                </a:lnTo>
                <a:lnTo>
                  <a:pt x="910828" y="44648"/>
                </a:lnTo>
                <a:lnTo>
                  <a:pt x="919758" y="44648"/>
                </a:lnTo>
                <a:lnTo>
                  <a:pt x="919758" y="53578"/>
                </a:lnTo>
                <a:lnTo>
                  <a:pt x="928688" y="53578"/>
                </a:lnTo>
                <a:lnTo>
                  <a:pt x="928688" y="53578"/>
                </a:lnTo>
                <a:lnTo>
                  <a:pt x="937617" y="62507"/>
                </a:lnTo>
                <a:lnTo>
                  <a:pt x="937617" y="62507"/>
                </a:lnTo>
                <a:lnTo>
                  <a:pt x="937617" y="62507"/>
                </a:lnTo>
                <a:lnTo>
                  <a:pt x="946547" y="71437"/>
                </a:lnTo>
                <a:lnTo>
                  <a:pt x="946547" y="71437"/>
                </a:lnTo>
                <a:lnTo>
                  <a:pt x="955477" y="80367"/>
                </a:lnTo>
                <a:lnTo>
                  <a:pt x="95547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3241477" y="4788450"/>
            <a:ext cx="1384102" cy="562571"/>
          </a:xfrm>
          <a:custGeom>
            <a:avLst/>
            <a:gdLst/>
            <a:ahLst/>
            <a:cxnLst/>
            <a:rect l="0" t="0" r="0" b="0"/>
            <a:pathLst>
              <a:path w="1384102" h="562571">
                <a:moveTo>
                  <a:pt x="8929" y="562570"/>
                </a:moveTo>
                <a:lnTo>
                  <a:pt x="0" y="562570"/>
                </a:lnTo>
                <a:lnTo>
                  <a:pt x="0" y="562570"/>
                </a:lnTo>
                <a:lnTo>
                  <a:pt x="0" y="553640"/>
                </a:lnTo>
                <a:lnTo>
                  <a:pt x="0" y="553640"/>
                </a:lnTo>
                <a:lnTo>
                  <a:pt x="0" y="544711"/>
                </a:lnTo>
                <a:lnTo>
                  <a:pt x="0" y="544711"/>
                </a:lnTo>
                <a:lnTo>
                  <a:pt x="0" y="544711"/>
                </a:lnTo>
                <a:lnTo>
                  <a:pt x="0" y="535781"/>
                </a:lnTo>
                <a:lnTo>
                  <a:pt x="0" y="526851"/>
                </a:lnTo>
                <a:lnTo>
                  <a:pt x="8929" y="526851"/>
                </a:lnTo>
                <a:lnTo>
                  <a:pt x="8929" y="517922"/>
                </a:lnTo>
                <a:lnTo>
                  <a:pt x="8929" y="517922"/>
                </a:lnTo>
                <a:lnTo>
                  <a:pt x="8929" y="508992"/>
                </a:lnTo>
                <a:lnTo>
                  <a:pt x="8929" y="500062"/>
                </a:lnTo>
                <a:lnTo>
                  <a:pt x="8929" y="491133"/>
                </a:lnTo>
                <a:lnTo>
                  <a:pt x="17859" y="491133"/>
                </a:lnTo>
                <a:lnTo>
                  <a:pt x="17859" y="482203"/>
                </a:lnTo>
                <a:lnTo>
                  <a:pt x="17859" y="473273"/>
                </a:lnTo>
                <a:lnTo>
                  <a:pt x="26789" y="464343"/>
                </a:lnTo>
                <a:lnTo>
                  <a:pt x="26789" y="455414"/>
                </a:lnTo>
                <a:lnTo>
                  <a:pt x="35718" y="446484"/>
                </a:lnTo>
                <a:lnTo>
                  <a:pt x="35718" y="437554"/>
                </a:lnTo>
                <a:lnTo>
                  <a:pt x="44648" y="428625"/>
                </a:lnTo>
                <a:lnTo>
                  <a:pt x="53578" y="419695"/>
                </a:lnTo>
                <a:lnTo>
                  <a:pt x="62507" y="410765"/>
                </a:lnTo>
                <a:lnTo>
                  <a:pt x="62507" y="401836"/>
                </a:lnTo>
                <a:lnTo>
                  <a:pt x="71437" y="392906"/>
                </a:lnTo>
                <a:lnTo>
                  <a:pt x="80367" y="375047"/>
                </a:lnTo>
                <a:lnTo>
                  <a:pt x="89296" y="366117"/>
                </a:lnTo>
                <a:lnTo>
                  <a:pt x="98226" y="357187"/>
                </a:lnTo>
                <a:lnTo>
                  <a:pt x="116086" y="348258"/>
                </a:lnTo>
                <a:lnTo>
                  <a:pt x="125015" y="330398"/>
                </a:lnTo>
                <a:lnTo>
                  <a:pt x="133945" y="321468"/>
                </a:lnTo>
                <a:lnTo>
                  <a:pt x="142875" y="312539"/>
                </a:lnTo>
                <a:lnTo>
                  <a:pt x="160734" y="303610"/>
                </a:lnTo>
                <a:lnTo>
                  <a:pt x="169664" y="285750"/>
                </a:lnTo>
                <a:lnTo>
                  <a:pt x="178593" y="276820"/>
                </a:lnTo>
                <a:lnTo>
                  <a:pt x="196453" y="267891"/>
                </a:lnTo>
                <a:lnTo>
                  <a:pt x="214312" y="250031"/>
                </a:lnTo>
                <a:lnTo>
                  <a:pt x="223242" y="241102"/>
                </a:lnTo>
                <a:lnTo>
                  <a:pt x="241101" y="232172"/>
                </a:lnTo>
                <a:lnTo>
                  <a:pt x="250031" y="223242"/>
                </a:lnTo>
                <a:lnTo>
                  <a:pt x="267890" y="214313"/>
                </a:lnTo>
                <a:lnTo>
                  <a:pt x="285750" y="196453"/>
                </a:lnTo>
                <a:lnTo>
                  <a:pt x="294679" y="187524"/>
                </a:lnTo>
                <a:lnTo>
                  <a:pt x="312539" y="178594"/>
                </a:lnTo>
                <a:lnTo>
                  <a:pt x="330398" y="169664"/>
                </a:lnTo>
                <a:lnTo>
                  <a:pt x="339328" y="160735"/>
                </a:lnTo>
                <a:lnTo>
                  <a:pt x="357187" y="151805"/>
                </a:lnTo>
                <a:lnTo>
                  <a:pt x="375046" y="142875"/>
                </a:lnTo>
                <a:lnTo>
                  <a:pt x="392906" y="133945"/>
                </a:lnTo>
                <a:lnTo>
                  <a:pt x="410765" y="125016"/>
                </a:lnTo>
                <a:lnTo>
                  <a:pt x="428625" y="125016"/>
                </a:lnTo>
                <a:lnTo>
                  <a:pt x="446484" y="116086"/>
                </a:lnTo>
                <a:lnTo>
                  <a:pt x="464343" y="107156"/>
                </a:lnTo>
                <a:lnTo>
                  <a:pt x="482203" y="98227"/>
                </a:lnTo>
                <a:lnTo>
                  <a:pt x="500062" y="89297"/>
                </a:lnTo>
                <a:lnTo>
                  <a:pt x="517921" y="89297"/>
                </a:lnTo>
                <a:lnTo>
                  <a:pt x="526851" y="80367"/>
                </a:lnTo>
                <a:lnTo>
                  <a:pt x="553640" y="71438"/>
                </a:lnTo>
                <a:lnTo>
                  <a:pt x="562570" y="71438"/>
                </a:lnTo>
                <a:lnTo>
                  <a:pt x="580429" y="62508"/>
                </a:lnTo>
                <a:lnTo>
                  <a:pt x="598289" y="53578"/>
                </a:lnTo>
                <a:lnTo>
                  <a:pt x="616148" y="44649"/>
                </a:lnTo>
                <a:lnTo>
                  <a:pt x="634007" y="44649"/>
                </a:lnTo>
                <a:lnTo>
                  <a:pt x="651867" y="35719"/>
                </a:lnTo>
                <a:lnTo>
                  <a:pt x="669726" y="35719"/>
                </a:lnTo>
                <a:lnTo>
                  <a:pt x="687586" y="26789"/>
                </a:lnTo>
                <a:lnTo>
                  <a:pt x="705445" y="26789"/>
                </a:lnTo>
                <a:lnTo>
                  <a:pt x="723304" y="17860"/>
                </a:lnTo>
                <a:lnTo>
                  <a:pt x="741164" y="17860"/>
                </a:lnTo>
                <a:lnTo>
                  <a:pt x="759023" y="17860"/>
                </a:lnTo>
                <a:lnTo>
                  <a:pt x="776882" y="8930"/>
                </a:lnTo>
                <a:lnTo>
                  <a:pt x="794742" y="8930"/>
                </a:lnTo>
                <a:lnTo>
                  <a:pt x="812601" y="8930"/>
                </a:lnTo>
                <a:lnTo>
                  <a:pt x="830461" y="8930"/>
                </a:lnTo>
                <a:lnTo>
                  <a:pt x="848320" y="8930"/>
                </a:lnTo>
                <a:lnTo>
                  <a:pt x="857250" y="0"/>
                </a:lnTo>
                <a:lnTo>
                  <a:pt x="875109" y="0"/>
                </a:lnTo>
                <a:lnTo>
                  <a:pt x="892968" y="0"/>
                </a:lnTo>
                <a:lnTo>
                  <a:pt x="901898" y="0"/>
                </a:lnTo>
                <a:lnTo>
                  <a:pt x="919757" y="0"/>
                </a:lnTo>
                <a:lnTo>
                  <a:pt x="937617" y="0"/>
                </a:lnTo>
                <a:lnTo>
                  <a:pt x="946546" y="0"/>
                </a:lnTo>
                <a:lnTo>
                  <a:pt x="964406" y="0"/>
                </a:lnTo>
                <a:lnTo>
                  <a:pt x="982265" y="0"/>
                </a:lnTo>
                <a:lnTo>
                  <a:pt x="991195" y="0"/>
                </a:lnTo>
                <a:lnTo>
                  <a:pt x="1009054" y="0"/>
                </a:lnTo>
                <a:lnTo>
                  <a:pt x="1017984" y="0"/>
                </a:lnTo>
                <a:lnTo>
                  <a:pt x="1035843" y="0"/>
                </a:lnTo>
                <a:lnTo>
                  <a:pt x="1044773" y="0"/>
                </a:lnTo>
                <a:lnTo>
                  <a:pt x="1062632" y="8930"/>
                </a:lnTo>
                <a:lnTo>
                  <a:pt x="1071562" y="8930"/>
                </a:lnTo>
                <a:lnTo>
                  <a:pt x="1089421" y="8930"/>
                </a:lnTo>
                <a:lnTo>
                  <a:pt x="1098351" y="8930"/>
                </a:lnTo>
                <a:lnTo>
                  <a:pt x="1116211" y="8930"/>
                </a:lnTo>
                <a:lnTo>
                  <a:pt x="1125140" y="8930"/>
                </a:lnTo>
                <a:lnTo>
                  <a:pt x="1134070" y="8930"/>
                </a:lnTo>
                <a:lnTo>
                  <a:pt x="1143000" y="17860"/>
                </a:lnTo>
                <a:lnTo>
                  <a:pt x="1151929" y="17860"/>
                </a:lnTo>
                <a:lnTo>
                  <a:pt x="1160859" y="17860"/>
                </a:lnTo>
                <a:lnTo>
                  <a:pt x="1169789" y="26789"/>
                </a:lnTo>
                <a:lnTo>
                  <a:pt x="1187648" y="26789"/>
                </a:lnTo>
                <a:lnTo>
                  <a:pt x="1196578" y="26789"/>
                </a:lnTo>
                <a:lnTo>
                  <a:pt x="1205507" y="35719"/>
                </a:lnTo>
                <a:lnTo>
                  <a:pt x="1205507" y="35719"/>
                </a:lnTo>
                <a:lnTo>
                  <a:pt x="1214437" y="35719"/>
                </a:lnTo>
                <a:lnTo>
                  <a:pt x="1223367" y="35719"/>
                </a:lnTo>
                <a:lnTo>
                  <a:pt x="1232296" y="44649"/>
                </a:lnTo>
                <a:lnTo>
                  <a:pt x="1241226" y="44649"/>
                </a:lnTo>
                <a:lnTo>
                  <a:pt x="1250156" y="53578"/>
                </a:lnTo>
                <a:lnTo>
                  <a:pt x="1259086" y="53578"/>
                </a:lnTo>
                <a:lnTo>
                  <a:pt x="1268015" y="53578"/>
                </a:lnTo>
                <a:lnTo>
                  <a:pt x="1268015" y="62508"/>
                </a:lnTo>
                <a:lnTo>
                  <a:pt x="1276945" y="62508"/>
                </a:lnTo>
                <a:lnTo>
                  <a:pt x="1285875" y="62508"/>
                </a:lnTo>
                <a:lnTo>
                  <a:pt x="1285875" y="71438"/>
                </a:lnTo>
                <a:lnTo>
                  <a:pt x="1294804" y="71438"/>
                </a:lnTo>
                <a:lnTo>
                  <a:pt x="1303734" y="71438"/>
                </a:lnTo>
                <a:lnTo>
                  <a:pt x="1303734" y="80367"/>
                </a:lnTo>
                <a:lnTo>
                  <a:pt x="1312664" y="89297"/>
                </a:lnTo>
                <a:lnTo>
                  <a:pt x="1312664" y="89297"/>
                </a:lnTo>
                <a:lnTo>
                  <a:pt x="1321593" y="89297"/>
                </a:lnTo>
                <a:lnTo>
                  <a:pt x="1330523" y="89297"/>
                </a:lnTo>
                <a:lnTo>
                  <a:pt x="1330523" y="89297"/>
                </a:lnTo>
                <a:lnTo>
                  <a:pt x="1339453" y="89297"/>
                </a:lnTo>
                <a:lnTo>
                  <a:pt x="1339453" y="98227"/>
                </a:lnTo>
                <a:lnTo>
                  <a:pt x="1339453" y="98227"/>
                </a:lnTo>
                <a:lnTo>
                  <a:pt x="1348382" y="98227"/>
                </a:lnTo>
                <a:lnTo>
                  <a:pt x="1348382" y="98227"/>
                </a:lnTo>
                <a:lnTo>
                  <a:pt x="1357312" y="107156"/>
                </a:lnTo>
                <a:lnTo>
                  <a:pt x="1357312" y="107156"/>
                </a:lnTo>
                <a:lnTo>
                  <a:pt x="1357312" y="116086"/>
                </a:lnTo>
                <a:lnTo>
                  <a:pt x="1366242" y="116086"/>
                </a:lnTo>
                <a:lnTo>
                  <a:pt x="1366242" y="116086"/>
                </a:lnTo>
                <a:lnTo>
                  <a:pt x="1366242" y="116086"/>
                </a:lnTo>
                <a:lnTo>
                  <a:pt x="1366242" y="116086"/>
                </a:lnTo>
                <a:lnTo>
                  <a:pt x="1375171" y="116086"/>
                </a:lnTo>
                <a:lnTo>
                  <a:pt x="1375171" y="116086"/>
                </a:lnTo>
                <a:lnTo>
                  <a:pt x="1375171" y="11608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84101" y="125016"/>
                </a:lnTo>
                <a:lnTo>
                  <a:pt x="1384101" y="125016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135166" y="535102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624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44" y="588377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Сравните углы: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84881" y="4884034"/>
            <a:ext cx="3877420" cy="137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ХОУ  </a:t>
            </a:r>
            <a:r>
              <a:rPr lang="en-US" sz="7200" b="1" baseline="-10000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ВАЕ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65099" y="2564904"/>
            <a:ext cx="540849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45205" y="6109109"/>
            <a:ext cx="456576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05249" y="1846565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69344" y="2533527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0725" y="183845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23148" y="3753906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691680" y="5573427"/>
            <a:ext cx="267891" cy="519869"/>
          </a:xfrm>
          <a:custGeom>
            <a:avLst/>
            <a:gdLst/>
            <a:ahLst/>
            <a:cxnLst/>
            <a:rect l="0" t="0" r="0" b="0"/>
            <a:pathLst>
              <a:path w="267891" h="43755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6250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116085"/>
                </a:lnTo>
                <a:lnTo>
                  <a:pt x="241101" y="116085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51804"/>
                </a:lnTo>
                <a:lnTo>
                  <a:pt x="250031" y="151804"/>
                </a:lnTo>
                <a:lnTo>
                  <a:pt x="250031" y="160733"/>
                </a:lnTo>
                <a:lnTo>
                  <a:pt x="250031" y="160733"/>
                </a:lnTo>
                <a:lnTo>
                  <a:pt x="258961" y="169663"/>
                </a:lnTo>
                <a:lnTo>
                  <a:pt x="258961" y="178593"/>
                </a:lnTo>
                <a:lnTo>
                  <a:pt x="258961" y="178593"/>
                </a:lnTo>
                <a:lnTo>
                  <a:pt x="258961" y="187523"/>
                </a:lnTo>
                <a:lnTo>
                  <a:pt x="258961" y="196452"/>
                </a:lnTo>
                <a:lnTo>
                  <a:pt x="258961" y="196452"/>
                </a:lnTo>
                <a:lnTo>
                  <a:pt x="267890" y="205382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23241"/>
                </a:lnTo>
                <a:lnTo>
                  <a:pt x="267890" y="223241"/>
                </a:lnTo>
                <a:lnTo>
                  <a:pt x="267890" y="232171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67890" y="250030"/>
                </a:lnTo>
                <a:lnTo>
                  <a:pt x="267890" y="250030"/>
                </a:lnTo>
                <a:lnTo>
                  <a:pt x="267890" y="258960"/>
                </a:lnTo>
                <a:lnTo>
                  <a:pt x="267890" y="267890"/>
                </a:lnTo>
                <a:lnTo>
                  <a:pt x="267890" y="267890"/>
                </a:lnTo>
                <a:lnTo>
                  <a:pt x="267890" y="276819"/>
                </a:lnTo>
                <a:lnTo>
                  <a:pt x="267890" y="276819"/>
                </a:lnTo>
                <a:lnTo>
                  <a:pt x="267890" y="285749"/>
                </a:lnTo>
                <a:lnTo>
                  <a:pt x="258961" y="285749"/>
                </a:lnTo>
                <a:lnTo>
                  <a:pt x="267890" y="294679"/>
                </a:lnTo>
                <a:lnTo>
                  <a:pt x="267890" y="303608"/>
                </a:lnTo>
                <a:lnTo>
                  <a:pt x="267890" y="303608"/>
                </a:lnTo>
                <a:lnTo>
                  <a:pt x="258961" y="312538"/>
                </a:lnTo>
                <a:lnTo>
                  <a:pt x="258961" y="312538"/>
                </a:lnTo>
                <a:lnTo>
                  <a:pt x="258961" y="321468"/>
                </a:lnTo>
                <a:lnTo>
                  <a:pt x="258961" y="32146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8961" y="339327"/>
                </a:lnTo>
                <a:lnTo>
                  <a:pt x="250031" y="339327"/>
                </a:lnTo>
                <a:lnTo>
                  <a:pt x="250031" y="348257"/>
                </a:lnTo>
                <a:lnTo>
                  <a:pt x="250031" y="34825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57187"/>
                </a:lnTo>
                <a:lnTo>
                  <a:pt x="250031" y="366116"/>
                </a:lnTo>
                <a:lnTo>
                  <a:pt x="250031" y="366116"/>
                </a:lnTo>
                <a:lnTo>
                  <a:pt x="250031" y="375046"/>
                </a:lnTo>
                <a:lnTo>
                  <a:pt x="241101" y="375046"/>
                </a:lnTo>
                <a:lnTo>
                  <a:pt x="241101" y="375046"/>
                </a:lnTo>
                <a:lnTo>
                  <a:pt x="241101" y="383976"/>
                </a:lnTo>
                <a:lnTo>
                  <a:pt x="241101" y="383976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392905"/>
                </a:lnTo>
                <a:lnTo>
                  <a:pt x="241101" y="401835"/>
                </a:lnTo>
                <a:lnTo>
                  <a:pt x="241101" y="401835"/>
                </a:lnTo>
                <a:lnTo>
                  <a:pt x="232172" y="40183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32172" y="410765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23242" y="41969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2862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  <a:lnTo>
                  <a:pt x="214312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45205" y="3969501"/>
            <a:ext cx="3765292" cy="213960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4172" y="5416389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559" y="541606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20888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66" y="23592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Сравните углы: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33925" y="4975974"/>
            <a:ext cx="3877420" cy="137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>
                <a:solidFill>
                  <a:srgbClr val="0070C0"/>
                </a:solidFill>
              </a:rPr>
              <a:t> ХОУ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en-US" sz="7200" b="1" baseline="-10000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&lt;</a:t>
            </a:r>
            <a:r>
              <a:rPr lang="ru-RU" sz="3600" b="1" dirty="0" smtClean="0">
                <a:solidFill>
                  <a:srgbClr val="0070C0"/>
                </a:solidFill>
              </a:rPr>
              <a:t>АОК</a:t>
            </a:r>
            <a:endParaRPr lang="ru-RU" sz="3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31010" y="5374957"/>
            <a:ext cx="313693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47068" y="3068960"/>
            <a:ext cx="3405252" cy="2304256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52550" y="3357062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5374957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3482578" y="4975974"/>
            <a:ext cx="955478" cy="410766"/>
          </a:xfrm>
          <a:custGeom>
            <a:avLst/>
            <a:gdLst/>
            <a:ahLst/>
            <a:cxnLst/>
            <a:rect l="0" t="0" r="0" b="0"/>
            <a:pathLst>
              <a:path w="955478" h="410766">
                <a:moveTo>
                  <a:pt x="0" y="410765"/>
                </a:moveTo>
                <a:lnTo>
                  <a:pt x="0" y="410765"/>
                </a:lnTo>
                <a:lnTo>
                  <a:pt x="0" y="410765"/>
                </a:lnTo>
                <a:lnTo>
                  <a:pt x="0" y="410765"/>
                </a:lnTo>
                <a:lnTo>
                  <a:pt x="0" y="401835"/>
                </a:lnTo>
                <a:lnTo>
                  <a:pt x="0" y="401835"/>
                </a:lnTo>
                <a:lnTo>
                  <a:pt x="0" y="401835"/>
                </a:lnTo>
                <a:lnTo>
                  <a:pt x="0" y="392905"/>
                </a:lnTo>
                <a:lnTo>
                  <a:pt x="0" y="392905"/>
                </a:lnTo>
                <a:lnTo>
                  <a:pt x="0" y="392905"/>
                </a:lnTo>
                <a:lnTo>
                  <a:pt x="0" y="383976"/>
                </a:lnTo>
                <a:lnTo>
                  <a:pt x="0" y="383976"/>
                </a:lnTo>
                <a:lnTo>
                  <a:pt x="0" y="375046"/>
                </a:lnTo>
                <a:lnTo>
                  <a:pt x="0" y="375046"/>
                </a:lnTo>
                <a:lnTo>
                  <a:pt x="8930" y="366116"/>
                </a:lnTo>
                <a:lnTo>
                  <a:pt x="8930" y="366116"/>
                </a:lnTo>
                <a:lnTo>
                  <a:pt x="8930" y="357187"/>
                </a:lnTo>
                <a:lnTo>
                  <a:pt x="8930" y="357187"/>
                </a:lnTo>
                <a:lnTo>
                  <a:pt x="8930" y="348257"/>
                </a:lnTo>
                <a:lnTo>
                  <a:pt x="8930" y="339327"/>
                </a:lnTo>
                <a:lnTo>
                  <a:pt x="17860" y="330398"/>
                </a:lnTo>
                <a:lnTo>
                  <a:pt x="17860" y="330398"/>
                </a:lnTo>
                <a:lnTo>
                  <a:pt x="17860" y="321468"/>
                </a:lnTo>
                <a:lnTo>
                  <a:pt x="26789" y="312538"/>
                </a:lnTo>
                <a:lnTo>
                  <a:pt x="26789" y="303609"/>
                </a:lnTo>
                <a:lnTo>
                  <a:pt x="26789" y="294679"/>
                </a:lnTo>
                <a:lnTo>
                  <a:pt x="35719" y="285749"/>
                </a:lnTo>
                <a:lnTo>
                  <a:pt x="35719" y="285749"/>
                </a:lnTo>
                <a:lnTo>
                  <a:pt x="44649" y="276819"/>
                </a:lnTo>
                <a:lnTo>
                  <a:pt x="53578" y="267890"/>
                </a:lnTo>
                <a:lnTo>
                  <a:pt x="53578" y="258960"/>
                </a:lnTo>
                <a:lnTo>
                  <a:pt x="62508" y="250030"/>
                </a:lnTo>
                <a:lnTo>
                  <a:pt x="71438" y="232171"/>
                </a:lnTo>
                <a:lnTo>
                  <a:pt x="80367" y="223241"/>
                </a:lnTo>
                <a:lnTo>
                  <a:pt x="89297" y="214312"/>
                </a:lnTo>
                <a:lnTo>
                  <a:pt x="98227" y="205382"/>
                </a:lnTo>
                <a:lnTo>
                  <a:pt x="107156" y="196452"/>
                </a:lnTo>
                <a:lnTo>
                  <a:pt x="116086" y="187523"/>
                </a:lnTo>
                <a:lnTo>
                  <a:pt x="125016" y="178593"/>
                </a:lnTo>
                <a:lnTo>
                  <a:pt x="142875" y="169663"/>
                </a:lnTo>
                <a:lnTo>
                  <a:pt x="151805" y="160734"/>
                </a:lnTo>
                <a:lnTo>
                  <a:pt x="160735" y="151804"/>
                </a:lnTo>
                <a:lnTo>
                  <a:pt x="169664" y="142874"/>
                </a:lnTo>
                <a:lnTo>
                  <a:pt x="187524" y="133944"/>
                </a:lnTo>
                <a:lnTo>
                  <a:pt x="205383" y="125015"/>
                </a:lnTo>
                <a:lnTo>
                  <a:pt x="214313" y="116086"/>
                </a:lnTo>
                <a:lnTo>
                  <a:pt x="223242" y="107156"/>
                </a:lnTo>
                <a:lnTo>
                  <a:pt x="241102" y="98226"/>
                </a:lnTo>
                <a:lnTo>
                  <a:pt x="258961" y="89296"/>
                </a:lnTo>
                <a:lnTo>
                  <a:pt x="267891" y="80367"/>
                </a:lnTo>
                <a:lnTo>
                  <a:pt x="285750" y="80367"/>
                </a:lnTo>
                <a:lnTo>
                  <a:pt x="303610" y="71437"/>
                </a:lnTo>
                <a:lnTo>
                  <a:pt x="312539" y="62507"/>
                </a:lnTo>
                <a:lnTo>
                  <a:pt x="330399" y="62507"/>
                </a:lnTo>
                <a:lnTo>
                  <a:pt x="348258" y="53578"/>
                </a:lnTo>
                <a:lnTo>
                  <a:pt x="366117" y="44648"/>
                </a:lnTo>
                <a:lnTo>
                  <a:pt x="375047" y="35718"/>
                </a:lnTo>
                <a:lnTo>
                  <a:pt x="392906" y="35718"/>
                </a:lnTo>
                <a:lnTo>
                  <a:pt x="410766" y="35718"/>
                </a:lnTo>
                <a:lnTo>
                  <a:pt x="428625" y="26789"/>
                </a:lnTo>
                <a:lnTo>
                  <a:pt x="437555" y="26789"/>
                </a:lnTo>
                <a:lnTo>
                  <a:pt x="455414" y="17859"/>
                </a:lnTo>
                <a:lnTo>
                  <a:pt x="473274" y="17859"/>
                </a:lnTo>
                <a:lnTo>
                  <a:pt x="491133" y="17859"/>
                </a:lnTo>
                <a:lnTo>
                  <a:pt x="508992" y="8929"/>
                </a:lnTo>
                <a:lnTo>
                  <a:pt x="517922" y="8929"/>
                </a:lnTo>
                <a:lnTo>
                  <a:pt x="535781" y="8929"/>
                </a:lnTo>
                <a:lnTo>
                  <a:pt x="553641" y="8929"/>
                </a:lnTo>
                <a:lnTo>
                  <a:pt x="571500" y="0"/>
                </a:lnTo>
                <a:lnTo>
                  <a:pt x="580430" y="0"/>
                </a:lnTo>
                <a:lnTo>
                  <a:pt x="598289" y="0"/>
                </a:lnTo>
                <a:lnTo>
                  <a:pt x="607219" y="0"/>
                </a:lnTo>
                <a:lnTo>
                  <a:pt x="625078" y="0"/>
                </a:lnTo>
                <a:lnTo>
                  <a:pt x="642938" y="0"/>
                </a:lnTo>
                <a:lnTo>
                  <a:pt x="651867" y="0"/>
                </a:lnTo>
                <a:lnTo>
                  <a:pt x="669727" y="0"/>
                </a:lnTo>
                <a:lnTo>
                  <a:pt x="678656" y="0"/>
                </a:lnTo>
                <a:lnTo>
                  <a:pt x="687586" y="0"/>
                </a:lnTo>
                <a:lnTo>
                  <a:pt x="705445" y="0"/>
                </a:lnTo>
                <a:lnTo>
                  <a:pt x="714375" y="0"/>
                </a:lnTo>
                <a:lnTo>
                  <a:pt x="723305" y="0"/>
                </a:lnTo>
                <a:lnTo>
                  <a:pt x="741164" y="0"/>
                </a:lnTo>
                <a:lnTo>
                  <a:pt x="750094" y="0"/>
                </a:lnTo>
                <a:lnTo>
                  <a:pt x="759024" y="8929"/>
                </a:lnTo>
                <a:lnTo>
                  <a:pt x="776883" y="8929"/>
                </a:lnTo>
                <a:lnTo>
                  <a:pt x="785813" y="8929"/>
                </a:lnTo>
                <a:lnTo>
                  <a:pt x="794742" y="8929"/>
                </a:lnTo>
                <a:lnTo>
                  <a:pt x="803672" y="8929"/>
                </a:lnTo>
                <a:lnTo>
                  <a:pt x="812602" y="8929"/>
                </a:lnTo>
                <a:lnTo>
                  <a:pt x="830461" y="17859"/>
                </a:lnTo>
                <a:lnTo>
                  <a:pt x="839391" y="17859"/>
                </a:lnTo>
                <a:lnTo>
                  <a:pt x="848320" y="17859"/>
                </a:lnTo>
                <a:lnTo>
                  <a:pt x="848320" y="17859"/>
                </a:lnTo>
                <a:lnTo>
                  <a:pt x="866180" y="26789"/>
                </a:lnTo>
                <a:lnTo>
                  <a:pt x="866180" y="26789"/>
                </a:lnTo>
                <a:lnTo>
                  <a:pt x="875110" y="26789"/>
                </a:lnTo>
                <a:lnTo>
                  <a:pt x="884039" y="35718"/>
                </a:lnTo>
                <a:lnTo>
                  <a:pt x="892969" y="35718"/>
                </a:lnTo>
                <a:lnTo>
                  <a:pt x="892969" y="35718"/>
                </a:lnTo>
                <a:lnTo>
                  <a:pt x="901899" y="35718"/>
                </a:lnTo>
                <a:lnTo>
                  <a:pt x="910828" y="44648"/>
                </a:lnTo>
                <a:lnTo>
                  <a:pt x="910828" y="44648"/>
                </a:lnTo>
                <a:lnTo>
                  <a:pt x="919758" y="44648"/>
                </a:lnTo>
                <a:lnTo>
                  <a:pt x="919758" y="53578"/>
                </a:lnTo>
                <a:lnTo>
                  <a:pt x="928688" y="53578"/>
                </a:lnTo>
                <a:lnTo>
                  <a:pt x="928688" y="53578"/>
                </a:lnTo>
                <a:lnTo>
                  <a:pt x="937617" y="62507"/>
                </a:lnTo>
                <a:lnTo>
                  <a:pt x="937617" y="62507"/>
                </a:lnTo>
                <a:lnTo>
                  <a:pt x="937617" y="62507"/>
                </a:lnTo>
                <a:lnTo>
                  <a:pt x="946547" y="71437"/>
                </a:lnTo>
                <a:lnTo>
                  <a:pt x="946547" y="71437"/>
                </a:lnTo>
                <a:lnTo>
                  <a:pt x="955477" y="80367"/>
                </a:lnTo>
                <a:lnTo>
                  <a:pt x="95547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3241477" y="4788450"/>
            <a:ext cx="1384102" cy="562571"/>
          </a:xfrm>
          <a:custGeom>
            <a:avLst/>
            <a:gdLst/>
            <a:ahLst/>
            <a:cxnLst/>
            <a:rect l="0" t="0" r="0" b="0"/>
            <a:pathLst>
              <a:path w="1384102" h="562571">
                <a:moveTo>
                  <a:pt x="8929" y="562570"/>
                </a:moveTo>
                <a:lnTo>
                  <a:pt x="0" y="562570"/>
                </a:lnTo>
                <a:lnTo>
                  <a:pt x="0" y="562570"/>
                </a:lnTo>
                <a:lnTo>
                  <a:pt x="0" y="553640"/>
                </a:lnTo>
                <a:lnTo>
                  <a:pt x="0" y="553640"/>
                </a:lnTo>
                <a:lnTo>
                  <a:pt x="0" y="544711"/>
                </a:lnTo>
                <a:lnTo>
                  <a:pt x="0" y="544711"/>
                </a:lnTo>
                <a:lnTo>
                  <a:pt x="0" y="544711"/>
                </a:lnTo>
                <a:lnTo>
                  <a:pt x="0" y="535781"/>
                </a:lnTo>
                <a:lnTo>
                  <a:pt x="0" y="526851"/>
                </a:lnTo>
                <a:lnTo>
                  <a:pt x="8929" y="526851"/>
                </a:lnTo>
                <a:lnTo>
                  <a:pt x="8929" y="517922"/>
                </a:lnTo>
                <a:lnTo>
                  <a:pt x="8929" y="517922"/>
                </a:lnTo>
                <a:lnTo>
                  <a:pt x="8929" y="508992"/>
                </a:lnTo>
                <a:lnTo>
                  <a:pt x="8929" y="500062"/>
                </a:lnTo>
                <a:lnTo>
                  <a:pt x="8929" y="491133"/>
                </a:lnTo>
                <a:lnTo>
                  <a:pt x="17859" y="491133"/>
                </a:lnTo>
                <a:lnTo>
                  <a:pt x="17859" y="482203"/>
                </a:lnTo>
                <a:lnTo>
                  <a:pt x="17859" y="473273"/>
                </a:lnTo>
                <a:lnTo>
                  <a:pt x="26789" y="464343"/>
                </a:lnTo>
                <a:lnTo>
                  <a:pt x="26789" y="455414"/>
                </a:lnTo>
                <a:lnTo>
                  <a:pt x="35718" y="446484"/>
                </a:lnTo>
                <a:lnTo>
                  <a:pt x="35718" y="437554"/>
                </a:lnTo>
                <a:lnTo>
                  <a:pt x="44648" y="428625"/>
                </a:lnTo>
                <a:lnTo>
                  <a:pt x="53578" y="419695"/>
                </a:lnTo>
                <a:lnTo>
                  <a:pt x="62507" y="410765"/>
                </a:lnTo>
                <a:lnTo>
                  <a:pt x="62507" y="401836"/>
                </a:lnTo>
                <a:lnTo>
                  <a:pt x="71437" y="392906"/>
                </a:lnTo>
                <a:lnTo>
                  <a:pt x="80367" y="375047"/>
                </a:lnTo>
                <a:lnTo>
                  <a:pt x="89296" y="366117"/>
                </a:lnTo>
                <a:lnTo>
                  <a:pt x="98226" y="357187"/>
                </a:lnTo>
                <a:lnTo>
                  <a:pt x="116086" y="348258"/>
                </a:lnTo>
                <a:lnTo>
                  <a:pt x="125015" y="330398"/>
                </a:lnTo>
                <a:lnTo>
                  <a:pt x="133945" y="321468"/>
                </a:lnTo>
                <a:lnTo>
                  <a:pt x="142875" y="312539"/>
                </a:lnTo>
                <a:lnTo>
                  <a:pt x="160734" y="303610"/>
                </a:lnTo>
                <a:lnTo>
                  <a:pt x="169664" y="285750"/>
                </a:lnTo>
                <a:lnTo>
                  <a:pt x="178593" y="276820"/>
                </a:lnTo>
                <a:lnTo>
                  <a:pt x="196453" y="267891"/>
                </a:lnTo>
                <a:lnTo>
                  <a:pt x="214312" y="250031"/>
                </a:lnTo>
                <a:lnTo>
                  <a:pt x="223242" y="241102"/>
                </a:lnTo>
                <a:lnTo>
                  <a:pt x="241101" y="232172"/>
                </a:lnTo>
                <a:lnTo>
                  <a:pt x="250031" y="223242"/>
                </a:lnTo>
                <a:lnTo>
                  <a:pt x="267890" y="214313"/>
                </a:lnTo>
                <a:lnTo>
                  <a:pt x="285750" y="196453"/>
                </a:lnTo>
                <a:lnTo>
                  <a:pt x="294679" y="187524"/>
                </a:lnTo>
                <a:lnTo>
                  <a:pt x="312539" y="178594"/>
                </a:lnTo>
                <a:lnTo>
                  <a:pt x="330398" y="169664"/>
                </a:lnTo>
                <a:lnTo>
                  <a:pt x="339328" y="160735"/>
                </a:lnTo>
                <a:lnTo>
                  <a:pt x="357187" y="151805"/>
                </a:lnTo>
                <a:lnTo>
                  <a:pt x="375046" y="142875"/>
                </a:lnTo>
                <a:lnTo>
                  <a:pt x="392906" y="133945"/>
                </a:lnTo>
                <a:lnTo>
                  <a:pt x="410765" y="125016"/>
                </a:lnTo>
                <a:lnTo>
                  <a:pt x="428625" y="125016"/>
                </a:lnTo>
                <a:lnTo>
                  <a:pt x="446484" y="116086"/>
                </a:lnTo>
                <a:lnTo>
                  <a:pt x="464343" y="107156"/>
                </a:lnTo>
                <a:lnTo>
                  <a:pt x="482203" y="98227"/>
                </a:lnTo>
                <a:lnTo>
                  <a:pt x="500062" y="89297"/>
                </a:lnTo>
                <a:lnTo>
                  <a:pt x="517921" y="89297"/>
                </a:lnTo>
                <a:lnTo>
                  <a:pt x="526851" y="80367"/>
                </a:lnTo>
                <a:lnTo>
                  <a:pt x="553640" y="71438"/>
                </a:lnTo>
                <a:lnTo>
                  <a:pt x="562570" y="71438"/>
                </a:lnTo>
                <a:lnTo>
                  <a:pt x="580429" y="62508"/>
                </a:lnTo>
                <a:lnTo>
                  <a:pt x="598289" y="53578"/>
                </a:lnTo>
                <a:lnTo>
                  <a:pt x="616148" y="44649"/>
                </a:lnTo>
                <a:lnTo>
                  <a:pt x="634007" y="44649"/>
                </a:lnTo>
                <a:lnTo>
                  <a:pt x="651867" y="35719"/>
                </a:lnTo>
                <a:lnTo>
                  <a:pt x="669726" y="35719"/>
                </a:lnTo>
                <a:lnTo>
                  <a:pt x="687586" y="26789"/>
                </a:lnTo>
                <a:lnTo>
                  <a:pt x="705445" y="26789"/>
                </a:lnTo>
                <a:lnTo>
                  <a:pt x="723304" y="17860"/>
                </a:lnTo>
                <a:lnTo>
                  <a:pt x="741164" y="17860"/>
                </a:lnTo>
                <a:lnTo>
                  <a:pt x="759023" y="17860"/>
                </a:lnTo>
                <a:lnTo>
                  <a:pt x="776882" y="8930"/>
                </a:lnTo>
                <a:lnTo>
                  <a:pt x="794742" y="8930"/>
                </a:lnTo>
                <a:lnTo>
                  <a:pt x="812601" y="8930"/>
                </a:lnTo>
                <a:lnTo>
                  <a:pt x="830461" y="8930"/>
                </a:lnTo>
                <a:lnTo>
                  <a:pt x="848320" y="8930"/>
                </a:lnTo>
                <a:lnTo>
                  <a:pt x="857250" y="0"/>
                </a:lnTo>
                <a:lnTo>
                  <a:pt x="875109" y="0"/>
                </a:lnTo>
                <a:lnTo>
                  <a:pt x="892968" y="0"/>
                </a:lnTo>
                <a:lnTo>
                  <a:pt x="901898" y="0"/>
                </a:lnTo>
                <a:lnTo>
                  <a:pt x="919757" y="0"/>
                </a:lnTo>
                <a:lnTo>
                  <a:pt x="937617" y="0"/>
                </a:lnTo>
                <a:lnTo>
                  <a:pt x="946546" y="0"/>
                </a:lnTo>
                <a:lnTo>
                  <a:pt x="964406" y="0"/>
                </a:lnTo>
                <a:lnTo>
                  <a:pt x="982265" y="0"/>
                </a:lnTo>
                <a:lnTo>
                  <a:pt x="991195" y="0"/>
                </a:lnTo>
                <a:lnTo>
                  <a:pt x="1009054" y="0"/>
                </a:lnTo>
                <a:lnTo>
                  <a:pt x="1017984" y="0"/>
                </a:lnTo>
                <a:lnTo>
                  <a:pt x="1035843" y="0"/>
                </a:lnTo>
                <a:lnTo>
                  <a:pt x="1044773" y="0"/>
                </a:lnTo>
                <a:lnTo>
                  <a:pt x="1062632" y="8930"/>
                </a:lnTo>
                <a:lnTo>
                  <a:pt x="1071562" y="8930"/>
                </a:lnTo>
                <a:lnTo>
                  <a:pt x="1089421" y="8930"/>
                </a:lnTo>
                <a:lnTo>
                  <a:pt x="1098351" y="8930"/>
                </a:lnTo>
                <a:lnTo>
                  <a:pt x="1116211" y="8930"/>
                </a:lnTo>
                <a:lnTo>
                  <a:pt x="1125140" y="8930"/>
                </a:lnTo>
                <a:lnTo>
                  <a:pt x="1134070" y="8930"/>
                </a:lnTo>
                <a:lnTo>
                  <a:pt x="1143000" y="17860"/>
                </a:lnTo>
                <a:lnTo>
                  <a:pt x="1151929" y="17860"/>
                </a:lnTo>
                <a:lnTo>
                  <a:pt x="1160859" y="17860"/>
                </a:lnTo>
                <a:lnTo>
                  <a:pt x="1169789" y="26789"/>
                </a:lnTo>
                <a:lnTo>
                  <a:pt x="1187648" y="26789"/>
                </a:lnTo>
                <a:lnTo>
                  <a:pt x="1196578" y="26789"/>
                </a:lnTo>
                <a:lnTo>
                  <a:pt x="1205507" y="35719"/>
                </a:lnTo>
                <a:lnTo>
                  <a:pt x="1205507" y="35719"/>
                </a:lnTo>
                <a:lnTo>
                  <a:pt x="1214437" y="35719"/>
                </a:lnTo>
                <a:lnTo>
                  <a:pt x="1223367" y="35719"/>
                </a:lnTo>
                <a:lnTo>
                  <a:pt x="1232296" y="44649"/>
                </a:lnTo>
                <a:lnTo>
                  <a:pt x="1241226" y="44649"/>
                </a:lnTo>
                <a:lnTo>
                  <a:pt x="1250156" y="53578"/>
                </a:lnTo>
                <a:lnTo>
                  <a:pt x="1259086" y="53578"/>
                </a:lnTo>
                <a:lnTo>
                  <a:pt x="1268015" y="53578"/>
                </a:lnTo>
                <a:lnTo>
                  <a:pt x="1268015" y="62508"/>
                </a:lnTo>
                <a:lnTo>
                  <a:pt x="1276945" y="62508"/>
                </a:lnTo>
                <a:lnTo>
                  <a:pt x="1285875" y="62508"/>
                </a:lnTo>
                <a:lnTo>
                  <a:pt x="1285875" y="71438"/>
                </a:lnTo>
                <a:lnTo>
                  <a:pt x="1294804" y="71438"/>
                </a:lnTo>
                <a:lnTo>
                  <a:pt x="1303734" y="71438"/>
                </a:lnTo>
                <a:lnTo>
                  <a:pt x="1303734" y="80367"/>
                </a:lnTo>
                <a:lnTo>
                  <a:pt x="1312664" y="89297"/>
                </a:lnTo>
                <a:lnTo>
                  <a:pt x="1312664" y="89297"/>
                </a:lnTo>
                <a:lnTo>
                  <a:pt x="1321593" y="89297"/>
                </a:lnTo>
                <a:lnTo>
                  <a:pt x="1330523" y="89297"/>
                </a:lnTo>
                <a:lnTo>
                  <a:pt x="1330523" y="89297"/>
                </a:lnTo>
                <a:lnTo>
                  <a:pt x="1339453" y="89297"/>
                </a:lnTo>
                <a:lnTo>
                  <a:pt x="1339453" y="98227"/>
                </a:lnTo>
                <a:lnTo>
                  <a:pt x="1339453" y="98227"/>
                </a:lnTo>
                <a:lnTo>
                  <a:pt x="1348382" y="98227"/>
                </a:lnTo>
                <a:lnTo>
                  <a:pt x="1348382" y="98227"/>
                </a:lnTo>
                <a:lnTo>
                  <a:pt x="1357312" y="107156"/>
                </a:lnTo>
                <a:lnTo>
                  <a:pt x="1357312" y="107156"/>
                </a:lnTo>
                <a:lnTo>
                  <a:pt x="1357312" y="116086"/>
                </a:lnTo>
                <a:lnTo>
                  <a:pt x="1366242" y="116086"/>
                </a:lnTo>
                <a:lnTo>
                  <a:pt x="1366242" y="116086"/>
                </a:lnTo>
                <a:lnTo>
                  <a:pt x="1366242" y="116086"/>
                </a:lnTo>
                <a:lnTo>
                  <a:pt x="1366242" y="116086"/>
                </a:lnTo>
                <a:lnTo>
                  <a:pt x="1375171" y="116086"/>
                </a:lnTo>
                <a:lnTo>
                  <a:pt x="1375171" y="116086"/>
                </a:lnTo>
                <a:lnTo>
                  <a:pt x="1375171" y="11608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75171" y="125016"/>
                </a:lnTo>
                <a:lnTo>
                  <a:pt x="1384101" y="125016"/>
                </a:lnTo>
                <a:lnTo>
                  <a:pt x="1384101" y="125016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  <a:lnTo>
                  <a:pt x="1384101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135166" y="5351021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35106" y="2283237"/>
            <a:ext cx="540849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75256" y="1564898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39351" y="2251860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20732" y="1556792"/>
            <a:ext cx="79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29" name="Овал 28"/>
          <p:cNvSpPr/>
          <p:nvPr/>
        </p:nvSpPr>
        <p:spPr>
          <a:xfrm>
            <a:off x="3821927" y="2132856"/>
            <a:ext cx="216024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5640</TotalTime>
  <Words>789</Words>
  <Application>Microsoft Office PowerPoint</Application>
  <PresentationFormat>Экран (4:3)</PresentationFormat>
  <Paragraphs>191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Справедливость</vt:lpstr>
      <vt:lpstr>Формула</vt:lpstr>
      <vt:lpstr>Презентация PowerPoint</vt:lpstr>
      <vt:lpstr>Измерение и построение углов.              </vt:lpstr>
      <vt:lpstr>Какие геометрические фигуры изображены на рисунке?</vt:lpstr>
      <vt:lpstr>Назовите:</vt:lpstr>
      <vt:lpstr>Сравните углы:</vt:lpstr>
      <vt:lpstr>Сравните углы:</vt:lpstr>
      <vt:lpstr>Сравните углы:</vt:lpstr>
      <vt:lpstr>Сравните углы:</vt:lpstr>
      <vt:lpstr>Сравните углы:</vt:lpstr>
      <vt:lpstr>Презентация PowerPoint</vt:lpstr>
      <vt:lpstr>Сравните углы:</vt:lpstr>
      <vt:lpstr>ДРУГОЙ СПОСОБ СРАВНЕНИЯ УГЛОВ СВЯЗЯН С ИЗМЕРЕНИЕМ ВЕЛИЧИН ЭТИХ УГЛОВ.</vt:lpstr>
      <vt:lpstr>Измерение угла транспортиром</vt:lpstr>
      <vt:lpstr>Назовите величину угла на рисунке.</vt:lpstr>
      <vt:lpstr>Назовите величину угла на рисунке.</vt:lpstr>
      <vt:lpstr>Назовите величину угла на рисунке.</vt:lpstr>
      <vt:lpstr>Назовите величину угла на рисунке.</vt:lpstr>
      <vt:lpstr>Проверь себя.</vt:lpstr>
      <vt:lpstr>Построение угла с помощью транспортира</vt:lpstr>
      <vt:lpstr>Проверь себя.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Список использованной литературы.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работа. 24.09</dc:title>
  <dc:creator>pAIp</dc:creator>
  <cp:lastModifiedBy>pAIp</cp:lastModifiedBy>
  <cp:revision>216</cp:revision>
  <dcterms:created xsi:type="dcterms:W3CDTF">2014-09-23T13:25:04Z</dcterms:created>
  <dcterms:modified xsi:type="dcterms:W3CDTF">2015-02-02T16:51:50Z</dcterms:modified>
</cp:coreProperties>
</file>