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3"/>
  </p:notesMasterIdLst>
  <p:sldIdLst>
    <p:sldId id="274" r:id="rId2"/>
    <p:sldId id="273" r:id="rId3"/>
    <p:sldId id="287" r:id="rId4"/>
    <p:sldId id="271" r:id="rId5"/>
    <p:sldId id="277" r:id="rId6"/>
    <p:sldId id="276" r:id="rId7"/>
    <p:sldId id="275" r:id="rId8"/>
    <p:sldId id="269" r:id="rId9"/>
    <p:sldId id="263" r:id="rId10"/>
    <p:sldId id="259" r:id="rId11"/>
    <p:sldId id="257" r:id="rId12"/>
    <p:sldId id="280" r:id="rId13"/>
    <p:sldId id="279" r:id="rId14"/>
    <p:sldId id="283" r:id="rId15"/>
    <p:sldId id="278" r:id="rId16"/>
    <p:sldId id="260" r:id="rId17"/>
    <p:sldId id="285" r:id="rId18"/>
    <p:sldId id="261" r:id="rId19"/>
    <p:sldId id="262" r:id="rId20"/>
    <p:sldId id="282" r:id="rId21"/>
    <p:sldId id="28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73" autoAdjust="0"/>
    <p:restoredTop sz="86348" autoAdjust="0"/>
  </p:normalViewPr>
  <p:slideViewPr>
    <p:cSldViewPr>
      <p:cViewPr>
        <p:scale>
          <a:sx n="45" d="100"/>
          <a:sy n="45" d="100"/>
        </p:scale>
        <p:origin x="-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3261EC8-972F-4C32-A4DD-BD30431CDC67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F804371-E61A-435F-9641-41378E101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D82F57A-B97F-4720-8F3A-2B44B6F582B9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FE8589-3816-498F-A8A0-939E5312AA90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6BC14E-0BC0-4028-B72D-5A569F489172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F216D9-CC78-491F-AE58-FAEBC95E98FC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B83A6-03A8-4FD8-818F-32EF25913444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31105-CAC3-4310-9079-BD06303C1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4F894-009D-43F0-AE5E-CDCA81E71584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0D15B-197D-43E0-BBF7-CB69FAFD8D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9" name="Дата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E782A0-6B8A-4EF2-97A8-79E3A89E3D6D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B5F1D9-B788-4FAE-94E0-035CEBB31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75;&#1086;&#1090;&#1086;&#1074;&#1099;&#1081;\&#1050;&#1054;&#1051;&#1054;&#1050;&#1054;&#1051;&#1068;&#1053;&#1067;&#1049;%20&#1047;&#1042;&#1054;&#1053;%20(15%20&#1089;&#1077;&#1082;)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75;&#1086;&#1090;&#1086;&#1074;&#1099;&#1081;\Kolokola-i-lyudi-Prazdnichnyy-Pashal_nyy-zvon-Svyato-Uspenskoy-Pochaevskoy-Lavry(muzofon.com).mp3" TargetMode="External"/><Relationship Id="rId6" Type="http://schemas.openxmlformats.org/officeDocument/2006/relationships/image" Target="../media/image16.png"/><Relationship Id="rId11" Type="http://schemas.openxmlformats.org/officeDocument/2006/relationships/image" Target="../media/image14.pn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2.jpeg"/><Relationship Id="rId9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H:\&#1075;&#1086;&#1090;&#1086;&#1074;&#1099;&#1081;\&#1062;&#1045;&#1056;&#1050;&#1042;&#1048;%20&#1048;%20&#1047;&#1042;&#1054;&#1053;.wmv" TargetMode="External"/><Relationship Id="rId1" Type="http://schemas.openxmlformats.org/officeDocument/2006/relationships/video" Target="file:///F:\&#1091;&#1088;&#1086;&#1082;%20&#1082;&#1086;&#1083;&#1086;&#1082;&#1086;&#1083;&#1072;\Zolotoe_Koltso.wmv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75;&#1086;&#1090;&#1086;&#1074;&#1099;&#1081;\&#1042;&#1077;&#1095;&#1077;&#1088;&#1085;&#1080;&#1081;%20&#1079;&#1074;&#1086;&#1085;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1;&#1088;&#1086;&#1082;%20&#1082;&#1086;&#1083;&#1086;&#1082;&#1086;&#1083;&#1072;\&#1040;%20&#1085;&#1072;&#1076;%20&#1085;&#1077;&#1081;%20&#1087;&#1072;&#1088;&#1080;&#1083;&#1080;%20&#1072;&#1085;&#1075;&#1077;&#1083;&#1099;.wm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6;&#1090;&#1082;&#1088;&#1099;&#1090;&#1099;&#1081;%20&#1091;&#1088;&#1086;&#1082;%20&#1082;&#1086;&#1083;&#1086;&#1082;&#1086;&#1083;&#1072;\&#1052;&#1099;%20&#1076;&#1077;&#1090;&#1080;%20&#1090;&#1074;&#1086;&#1080;%20&#1056;&#1086;&#1089;&#1089;&#1080;&#1103;\&#1052;&#1099;%20&#1076;&#1077;&#1090;&#1080;%20&#1090;&#1074;&#1086;&#1080;%20&#1056;&#1086;&#1089;&#1089;&#1080;&#1103;%20-%20&#1042;&#1086;&#1083;&#1096;&#1077;&#1073;&#1085;&#1080;&#1082;&#1080;%20&#1076;&#1074;&#1086;&#1088;&#1072;+.mp3" TargetMode="Externa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84;&#1091;&#1079;&#1099;&#1082;&#1072;%20&#1085;&#1072;%20&#1088;&#1077;&#1083;&#1072;&#1082;&#1089;&#1072;&#1094;&#1080;&#1102;\Blue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225" y="1316038"/>
            <a:ext cx="7772400" cy="13636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22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000">
              <a:solidFill>
                <a:schemeClr val="bg1"/>
              </a:solidFill>
            </a:endParaRPr>
          </a:p>
          <a:p>
            <a:pPr algn="ctr"/>
            <a:endParaRPr lang="ru-RU" sz="4000" b="1">
              <a:solidFill>
                <a:schemeClr val="bg1"/>
              </a:solidFill>
            </a:endParaRPr>
          </a:p>
          <a:p>
            <a:pPr algn="ctr"/>
            <a:r>
              <a:rPr lang="ru-RU" sz="6000" b="1">
                <a:solidFill>
                  <a:srgbClr val="FFFF00"/>
                </a:solidFill>
              </a:rPr>
              <a:t>Интегрированное занятие</a:t>
            </a:r>
          </a:p>
          <a:p>
            <a:pPr algn="ctr"/>
            <a:r>
              <a:rPr lang="ru-RU" sz="4000">
                <a:solidFill>
                  <a:schemeClr val="bg1"/>
                </a:solidFill>
              </a:rPr>
              <a:t/>
            </a:r>
            <a:br>
              <a:rPr lang="ru-RU" sz="4000">
                <a:solidFill>
                  <a:schemeClr val="bg1"/>
                </a:solidFill>
              </a:rPr>
            </a:br>
            <a:r>
              <a:rPr lang="ru-RU" sz="4400">
                <a:solidFill>
                  <a:srgbClr val="00FF00"/>
                </a:solidFill>
              </a:rPr>
              <a:t>«Тайна колокольчика. Изготовление колокольчиков из     </a:t>
            </a:r>
            <a:br>
              <a:rPr lang="ru-RU" sz="4400">
                <a:solidFill>
                  <a:srgbClr val="00FF00"/>
                </a:solidFill>
              </a:rPr>
            </a:br>
            <a:r>
              <a:rPr lang="ru-RU" sz="4400">
                <a:solidFill>
                  <a:srgbClr val="00FF00"/>
                </a:solidFill>
              </a:rPr>
              <a:t>   различных материалов»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929188" y="285750"/>
            <a:ext cx="3757612" cy="27241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endParaRPr lang="ru-RU" dirty="0">
              <a:latin typeface="+mj-lt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 descr="http://www.love-astrakhan.ru/img/1000003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1428750"/>
            <a:ext cx="6072188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85750" y="369888"/>
            <a:ext cx="85010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FF0000"/>
                </a:solidFill>
              </a:rPr>
              <a:t>ПОКРОВСКИЙ СОБОР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929188" y="285750"/>
            <a:ext cx="3757612" cy="27241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endParaRPr lang="ru-RU" dirty="0">
              <a:latin typeface="+mj-lt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http://www.love-astrakhan.ru/img/1000000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1643063"/>
            <a:ext cx="7143750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8"/>
          <p:cNvSpPr>
            <a:spLocks noChangeArrowheads="1"/>
          </p:cNvSpPr>
          <p:nvPr/>
        </p:nvSpPr>
        <p:spPr bwMode="auto">
          <a:xfrm>
            <a:off x="1357313" y="285750"/>
            <a:ext cx="62150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Constantia" pitchFamily="18" charset="0"/>
              </a:rPr>
              <a:t>Церковь Введения во храм Пресвятой Богородицы</a:t>
            </a:r>
            <a:endParaRPr lang="ru-RU" sz="3200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         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3" descr="RIA-384542-Original.jpgc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476250"/>
            <a:ext cx="6667500" cy="4572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</p:pic>
      <p:sp>
        <p:nvSpPr>
          <p:cNvPr id="18436" name="Прямоугольник 7"/>
          <p:cNvSpPr>
            <a:spLocks noChangeArrowheads="1"/>
          </p:cNvSpPr>
          <p:nvPr/>
        </p:nvSpPr>
        <p:spPr bwMode="auto">
          <a:xfrm>
            <a:off x="0" y="4813300"/>
            <a:ext cx="9144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4000" b="1">
                <a:solidFill>
                  <a:srgbClr val="FF0000"/>
                </a:solidFill>
                <a:latin typeface="Constantia" pitchFamily="18" charset="0"/>
              </a:rPr>
              <a:t>У каждого колокола свой неповторимый голос, от самого низкого, до самого высокого</a:t>
            </a:r>
            <a:r>
              <a:rPr lang="ru-RU">
                <a:solidFill>
                  <a:srgbClr val="FF0000"/>
                </a:solidFill>
                <a:latin typeface="Constantia" pitchFamily="18" charset="0"/>
              </a:rPr>
              <a:t>.</a:t>
            </a:r>
          </a:p>
        </p:txBody>
      </p:sp>
      <p:pic>
        <p:nvPicPr>
          <p:cNvPr id="18439" name="КОЛОКОЛЬНЫЙ ЗВОН (15 сек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304800" y="32131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4" fill="hold"/>
                                        <p:tgtEl>
                                          <p:spTgt spid="184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          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:\колокола-2\колокол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357313"/>
            <a:ext cx="2700338" cy="1792287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25" y="357188"/>
            <a:ext cx="3584575" cy="3000375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75" y="1285875"/>
            <a:ext cx="2714625" cy="1778000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643313"/>
            <a:ext cx="2286000" cy="2471737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00813" y="3429000"/>
            <a:ext cx="2376487" cy="2805113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19464" name="Рисунок 7" descr="0_65025_c3e4b392_XL.jpe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3125" y="3857625"/>
            <a:ext cx="435768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Kolokola-i-lyudi-Prazdnichnyy-Pashal_nyy-zvon-Svyato-Uspenskoy-Pochaevskoy-Lavry(muzofon.com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-828675" y="314166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9759" fill="hold"/>
                                        <p:tgtEl>
                                          <p:spTgt spid="194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1506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1507" name="Рисунок 3"/>
          <p:cNvSpPr>
            <a:spLocks noGrp="1"/>
          </p:cNvSpPr>
          <p:nvPr>
            <p:ph type="pic" idx="1"/>
          </p:nvPr>
        </p:nvSpPr>
        <p:spPr>
          <a:xfrm rot="420000">
            <a:off x="3486150" y="1200150"/>
            <a:ext cx="4618038" cy="3930650"/>
          </a:xfrm>
        </p:spPr>
      </p:sp>
      <p:pic>
        <p:nvPicPr>
          <p:cNvPr id="5" name="Zolotoe_Kolts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33375" y="249238"/>
            <a:ext cx="8810625" cy="66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ЦЕРКВИ И ЗВОН.wm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409575" y="908050"/>
            <a:ext cx="409575" cy="27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6099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048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10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          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Легенда о возникновении первого колокола.</a:t>
            </a:r>
          </a:p>
        </p:txBody>
      </p:sp>
      <p:sp>
        <p:nvSpPr>
          <p:cNvPr id="22532" name="Прямоугольник 7"/>
          <p:cNvSpPr>
            <a:spLocks noChangeArrowheads="1"/>
          </p:cNvSpPr>
          <p:nvPr/>
        </p:nvSpPr>
        <p:spPr bwMode="auto">
          <a:xfrm>
            <a:off x="0" y="1214438"/>
            <a:ext cx="85725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800">
                <a:solidFill>
                  <a:srgbClr val="7030A0"/>
                </a:solidFill>
                <a:latin typeface="Constantia" pitchFamily="18" charset="0"/>
              </a:rPr>
              <a:t>Католическая легенда относит возникновение колоколов к 5 веку. </a:t>
            </a:r>
          </a:p>
          <a:p>
            <a:pPr algn="ctr">
              <a:buFont typeface="Wingdings 2" pitchFamily="18" charset="2"/>
              <a:buNone/>
            </a:pPr>
            <a:r>
              <a:rPr lang="ru-RU" sz="2800">
                <a:solidFill>
                  <a:srgbClr val="7030A0"/>
                </a:solidFill>
                <a:latin typeface="Constantia" pitchFamily="18" charset="0"/>
              </a:rPr>
              <a:t>В Италии, в  г. Ноле, епископ Павлиний, прогуливаясь по полю, стал умолять Бога совершить какое-либо чудо. </a:t>
            </a:r>
          </a:p>
          <a:p>
            <a:pPr algn="ctr">
              <a:buFont typeface="Wingdings 2" pitchFamily="18" charset="2"/>
              <a:buNone/>
            </a:pPr>
            <a:r>
              <a:rPr lang="ru-RU" sz="2800">
                <a:solidFill>
                  <a:srgbClr val="7030A0"/>
                </a:solidFill>
                <a:latin typeface="Constantia" pitchFamily="18" charset="0"/>
              </a:rPr>
              <a:t>Вдруг Павлиний услышал, что синие полевые цветы – колокольчики издают дивный звон. </a:t>
            </a:r>
          </a:p>
          <a:p>
            <a:endParaRPr lang="ru-RU" sz="3200">
              <a:latin typeface="Constantia" pitchFamily="18" charset="0"/>
            </a:endParaRPr>
          </a:p>
        </p:txBody>
      </p:sp>
      <p:pic>
        <p:nvPicPr>
          <p:cNvPr id="22533" name="Рисунок 4" descr="004-cicek-resimlerijpg-QYzBIwbCCU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50982">
            <a:off x="822325" y="4699000"/>
            <a:ext cx="2443163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Рисунок 3" descr="0575d9fa6554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661461">
            <a:off x="5043488" y="4471988"/>
            <a:ext cx="290830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929188" y="285750"/>
            <a:ext cx="3757612" cy="27241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endParaRPr lang="ru-RU" dirty="0">
              <a:latin typeface="+mj-lt"/>
            </a:endParaRPr>
          </a:p>
        </p:txBody>
      </p:sp>
      <p:sp>
        <p:nvSpPr>
          <p:cNvPr id="24578" name="Прямоугольник 9"/>
          <p:cNvSpPr>
            <a:spLocks noChangeArrowheads="1"/>
          </p:cNvSpPr>
          <p:nvPr/>
        </p:nvSpPr>
        <p:spPr bwMode="auto">
          <a:xfrm>
            <a:off x="5214938" y="1225550"/>
            <a:ext cx="3929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4579" name="Прямоугольник 7"/>
          <p:cNvSpPr>
            <a:spLocks noChangeArrowheads="1"/>
          </p:cNvSpPr>
          <p:nvPr/>
        </p:nvSpPr>
        <p:spPr bwMode="auto">
          <a:xfrm>
            <a:off x="5143500" y="855663"/>
            <a:ext cx="36052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>
              <a:latin typeface="Constantia" pitchFamily="18" charset="0"/>
            </a:endParaRPr>
          </a:p>
          <a:p>
            <a:endParaRPr lang="ru-RU" sz="2400">
              <a:latin typeface="Constantia" pitchFamily="18" charset="0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Прямоугольник 11"/>
          <p:cNvSpPr>
            <a:spLocks noChangeArrowheads="1"/>
          </p:cNvSpPr>
          <p:nvPr/>
        </p:nvSpPr>
        <p:spPr bwMode="auto">
          <a:xfrm>
            <a:off x="642938" y="428625"/>
            <a:ext cx="80724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800">
                <a:solidFill>
                  <a:srgbClr val="7030A0"/>
                </a:solidFill>
                <a:latin typeface="Constantia" pitchFamily="18" charset="0"/>
              </a:rPr>
              <a:t>В память об этом чуде Павлиний велел отлить из меди огромный цветок колокольчика и повесить его на вершине церкви. По легенде это и был первый колокол.</a:t>
            </a: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2357438"/>
            <a:ext cx="7286625" cy="4071937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929188" y="285750"/>
            <a:ext cx="3757612" cy="27241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endParaRPr lang="ru-RU" dirty="0">
              <a:latin typeface="+mj-lt"/>
            </a:endParaRPr>
          </a:p>
        </p:txBody>
      </p:sp>
      <p:sp>
        <p:nvSpPr>
          <p:cNvPr id="25602" name="Прямоугольник 9"/>
          <p:cNvSpPr>
            <a:spLocks noChangeArrowheads="1"/>
          </p:cNvSpPr>
          <p:nvPr/>
        </p:nvSpPr>
        <p:spPr bwMode="auto">
          <a:xfrm>
            <a:off x="5214938" y="1225550"/>
            <a:ext cx="3929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5603" name="Прямоугольник 7"/>
          <p:cNvSpPr>
            <a:spLocks noChangeArrowheads="1"/>
          </p:cNvSpPr>
          <p:nvPr/>
        </p:nvSpPr>
        <p:spPr bwMode="auto">
          <a:xfrm>
            <a:off x="5143500" y="855663"/>
            <a:ext cx="36052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>
              <a:latin typeface="Constantia" pitchFamily="18" charset="0"/>
            </a:endParaRPr>
          </a:p>
          <a:p>
            <a:endParaRPr lang="ru-RU" sz="2400">
              <a:latin typeface="Constantia" pitchFamily="18" charset="0"/>
            </a:endParaRP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6" descr="i_1237400446_49c13b7e6080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928813"/>
            <a:ext cx="3652838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Рисунок 4" descr="68685131_6Z7V0353.jpg"/>
          <p:cNvPicPr>
            <a:picLocks noChangeAspect="1"/>
          </p:cNvPicPr>
          <p:nvPr/>
        </p:nvPicPr>
        <p:blipFill>
          <a:blip r:embed="rId5"/>
          <a:srcRect l="8604" r="8604"/>
          <a:stretch>
            <a:fillRect/>
          </a:stretch>
        </p:blipFill>
        <p:spPr bwMode="auto">
          <a:xfrm>
            <a:off x="4143375" y="357188"/>
            <a:ext cx="481965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Вечерний зв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428625" y="1428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1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:\колокола-2\колокольчики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357188"/>
            <a:ext cx="2833688" cy="2360612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9" name="Рисунок 11" descr="Колокольчи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1357313"/>
            <a:ext cx="1500188" cy="1714500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10" name="Picture 4" descr="H:\колокола-2\колокольчики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00" y="1214438"/>
            <a:ext cx="1571625" cy="1749425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1" name="Picture 10" descr="H:\колокола-2\колокольчики3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00375"/>
            <a:ext cx="1357313" cy="2035175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12" name="Picture 9" descr="H:\колокола-2\колокольчики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50" y="3071813"/>
            <a:ext cx="1285875" cy="1928812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3" name="Picture 6" descr="H:\колокола-2\колокольчики3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625" y="3000375"/>
            <a:ext cx="1452563" cy="1960563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14" name="Picture 3" descr="H:\колокола-2\колокольчики1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750" y="3071813"/>
            <a:ext cx="1643063" cy="1857375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5" name="Picture 8" descr="H:\колокола-2\колокольчики3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86188" y="5286375"/>
            <a:ext cx="1809750" cy="1357313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16" name="Picture 7" descr="H:\колокола-2\колокольчики35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85813" y="5043488"/>
            <a:ext cx="2419350" cy="1814512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17" name="Picture 5" descr="H:\колокола-2\колокольчики25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72188" y="5072063"/>
            <a:ext cx="2814637" cy="1785937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929188" y="285750"/>
            <a:ext cx="3757612" cy="27241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endParaRPr lang="ru-RU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571500"/>
            <a:ext cx="3286125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atin typeface="+mn-lt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2714625"/>
            <a:ext cx="3384550" cy="2428875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765175"/>
            <a:ext cx="2559050" cy="1935163"/>
          </a:xfrm>
          <a:prstGeom prst="rect">
            <a:avLst/>
          </a:prstGeom>
          <a:noFill/>
          <a:ln w="9525">
            <a:solidFill>
              <a:srgbClr val="376092"/>
            </a:solidFill>
            <a:miter lim="800000"/>
            <a:headEnd/>
            <a:tailEnd/>
          </a:ln>
        </p:spPr>
      </p:pic>
      <p:pic>
        <p:nvPicPr>
          <p:cNvPr id="27654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5940425" y="692150"/>
            <a:ext cx="2808288" cy="2232025"/>
          </a:xfrm>
          <a:ln>
            <a:solidFill>
              <a:srgbClr val="376092"/>
            </a:solidFill>
          </a:ln>
        </p:spPr>
      </p:pic>
      <p:pic>
        <p:nvPicPr>
          <p:cNvPr id="2765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" y="3929063"/>
            <a:ext cx="2519362" cy="2592387"/>
          </a:xfrm>
          <a:prstGeom prst="rect">
            <a:avLst/>
          </a:prstGeom>
          <a:noFill/>
          <a:ln w="9525">
            <a:solidFill>
              <a:srgbClr val="376092"/>
            </a:solidFill>
            <a:miter lim="800000"/>
            <a:headEnd/>
            <a:tailEnd/>
          </a:ln>
        </p:spPr>
      </p:pic>
      <p:pic>
        <p:nvPicPr>
          <p:cNvPr id="2765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4000500"/>
            <a:ext cx="2663825" cy="2571750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7657" name="Picture 5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8"/>
          <a:srcRect/>
          <a:stretch>
            <a:fillRect/>
          </a:stretch>
        </p:blipFill>
        <p:spPr>
          <a:xfrm>
            <a:off x="3635375" y="285750"/>
            <a:ext cx="1728788" cy="1847850"/>
          </a:xfrm>
          <a:ln>
            <a:solidFill>
              <a:srgbClr val="6633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572500" cy="232251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146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endParaRPr lang="ru-RU" sz="2800" b="1" u="sng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b="1">
                <a:solidFill>
                  <a:schemeClr val="bg1"/>
                </a:solidFill>
              </a:rPr>
              <a:t> </a:t>
            </a:r>
            <a:r>
              <a:rPr lang="ru-RU" sz="2800" b="1">
                <a:solidFill>
                  <a:srgbClr val="002060"/>
                </a:solidFill>
              </a:rPr>
              <a:t>Цель: </a:t>
            </a:r>
          </a:p>
          <a:p>
            <a:pPr algn="ctr">
              <a:lnSpc>
                <a:spcPct val="80000"/>
              </a:lnSpc>
            </a:pPr>
            <a:r>
              <a:rPr lang="ru-RU" sz="3600" b="1" i="1">
                <a:solidFill>
                  <a:schemeClr val="bg1"/>
                </a:solidFill>
              </a:rPr>
              <a:t>   </a:t>
            </a:r>
            <a:r>
              <a:rPr lang="ru-RU" sz="3600" b="1" i="1">
                <a:solidFill>
                  <a:srgbClr val="FF0000"/>
                </a:solidFill>
              </a:rPr>
              <a:t>Приобщение к истокам русской народной культуры.</a:t>
            </a:r>
          </a:p>
          <a:p>
            <a:pPr>
              <a:lnSpc>
                <a:spcPct val="80000"/>
              </a:lnSpc>
            </a:pPr>
            <a:r>
              <a:rPr lang="ru-RU" sz="2800" b="1">
                <a:solidFill>
                  <a:schemeClr val="bg1"/>
                </a:solidFill>
              </a:rPr>
              <a:t>Задачи:</a:t>
            </a:r>
            <a:endParaRPr lang="en-US" sz="2800" b="1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3200" b="1">
                <a:solidFill>
                  <a:srgbClr val="7030A0"/>
                </a:solidFill>
              </a:rPr>
              <a:t>ознакомить с информацией о колоколах,          </a:t>
            </a:r>
          </a:p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7030A0"/>
                </a:solidFill>
              </a:rPr>
              <a:t>  о храмах Астраханской области, о            </a:t>
            </a:r>
          </a:p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7030A0"/>
                </a:solidFill>
              </a:rPr>
              <a:t>  строительстве Лиманского храма;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3200" b="1">
                <a:solidFill>
                  <a:srgbClr val="7030A0"/>
                </a:solidFill>
              </a:rPr>
              <a:t> развитие и закрепление уверенного  </a:t>
            </a:r>
          </a:p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7030A0"/>
                </a:solidFill>
              </a:rPr>
              <a:t>  поведения на сцене, развитие устной  </a:t>
            </a:r>
          </a:p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7030A0"/>
                </a:solidFill>
              </a:rPr>
              <a:t>  речи, памяти, артистичности, развитие </a:t>
            </a:r>
          </a:p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7030A0"/>
                </a:solidFill>
              </a:rPr>
              <a:t>  моторики пальцев рук, творческого </a:t>
            </a:r>
          </a:p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7030A0"/>
                </a:solidFill>
              </a:rPr>
              <a:t>  воображения и фантазии, умение </a:t>
            </a:r>
          </a:p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7030A0"/>
                </a:solidFill>
              </a:rPr>
              <a:t>  правильно выполнять поставленные    </a:t>
            </a:r>
          </a:p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7030A0"/>
                </a:solidFill>
              </a:rPr>
              <a:t>  задачи;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3200" b="1">
                <a:solidFill>
                  <a:srgbClr val="7030A0"/>
                </a:solidFill>
              </a:rPr>
              <a:t> прививать любовь и бережное отношение  </a:t>
            </a:r>
          </a:p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7030A0"/>
                </a:solidFill>
              </a:rPr>
              <a:t>  к традициям русской культуры.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8674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8675" name="Рисунок 3"/>
          <p:cNvSpPr>
            <a:spLocks noGrp="1"/>
          </p:cNvSpPr>
          <p:nvPr>
            <p:ph type="pic" idx="1"/>
          </p:nvPr>
        </p:nvSpPr>
        <p:spPr>
          <a:xfrm rot="420000">
            <a:off x="3486150" y="1200150"/>
            <a:ext cx="4618038" cy="3930650"/>
          </a:xfrm>
        </p:spPr>
      </p:sp>
      <p:pic>
        <p:nvPicPr>
          <p:cNvPr id="5" name="А над ней парили ангел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0500" y="142875"/>
            <a:ext cx="87630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3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929188" y="285750"/>
            <a:ext cx="3757612" cy="27241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r>
              <a:rPr lang="ru-RU" b="1" cap="all" dirty="0" smtClean="0">
                <a:latin typeface="+mj-lt"/>
              </a:rPr>
              <a:t/>
            </a:r>
            <a:br>
              <a:rPr lang="ru-RU" b="1" cap="all" dirty="0" smtClean="0">
                <a:latin typeface="+mj-lt"/>
              </a:rPr>
            </a:br>
            <a:endParaRPr lang="ru-RU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571500"/>
            <a:ext cx="3286125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atin typeface="+mn-lt"/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Мы дети твои Россия - Волшебники двора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500063" y="3000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63" y="571500"/>
            <a:ext cx="4572000" cy="6096000"/>
          </a:xfrm>
          <a:prstGeom prst="rect">
            <a:avLst/>
          </a:prstGeom>
          <a:noFill/>
          <a:ln w="57150">
            <a:solidFill>
              <a:srgbClr val="98480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51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6518"/>
                            </p:stCondLst>
                            <p:childTnLst>
                              <p:par>
                                <p:cTn id="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572500" cy="232251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194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F:\100_4795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2000232" y="2357338"/>
            <a:ext cx="5229306" cy="39228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197" name="TextBox 8"/>
          <p:cNvSpPr txBox="1">
            <a:spLocks noChangeArrowheads="1"/>
          </p:cNvSpPr>
          <p:nvPr/>
        </p:nvSpPr>
        <p:spPr bwMode="auto">
          <a:xfrm>
            <a:off x="857250" y="428625"/>
            <a:ext cx="72151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FF0000"/>
                </a:solidFill>
              </a:rPr>
              <a:t>Проект церкви в п. Лиман имени Казанской Божьей матери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692150"/>
            <a:ext cx="8207375" cy="5761038"/>
          </a:xfrm>
          <a:ln w="57150">
            <a:solidFill>
              <a:srgbClr val="984807"/>
            </a:solidFill>
          </a:ln>
        </p:spPr>
      </p:pic>
      <p:pic>
        <p:nvPicPr>
          <p:cNvPr id="4" name="Bl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304800" y="2928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373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572500" cy="232251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42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endParaRPr lang="ru-RU" sz="2800" b="1" u="sng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b="1">
                <a:solidFill>
                  <a:schemeClr val="bg1"/>
                </a:solidFill>
              </a:rPr>
              <a:t> </a:t>
            </a:r>
            <a:endParaRPr lang="ru-RU" sz="3200" b="1">
              <a:solidFill>
                <a:srgbClr val="7030A0"/>
              </a:solidFill>
            </a:endParaRPr>
          </a:p>
        </p:txBody>
      </p:sp>
      <p:pic>
        <p:nvPicPr>
          <p:cNvPr id="10245" name="Picture 2" descr="http://www.love-astrakhan.ru/obj/1000004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4500"/>
            <a:ext cx="26638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" descr="http://www.love-astrakhan.ru/obj/1000001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5713" y="1928813"/>
            <a:ext cx="2808287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2" descr="http://www.love-astrakhan.ru/obj/10000032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75" y="714375"/>
            <a:ext cx="28797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" descr="http://www.love-astrakhan.ru/obj/10000009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4508500"/>
            <a:ext cx="259238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2" descr="http://www.love-astrakhan.ru/img/10000009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88" y="4572000"/>
            <a:ext cx="28082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2" descr="http://www.love-astrakhan.ru/img/10000032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50" y="3929063"/>
            <a:ext cx="280828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Прямоугольник 13"/>
          <p:cNvSpPr>
            <a:spLocks noChangeArrowheads="1"/>
          </p:cNvSpPr>
          <p:nvPr/>
        </p:nvSpPr>
        <p:spPr bwMode="auto">
          <a:xfrm>
            <a:off x="0" y="0"/>
            <a:ext cx="9144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i="1">
                <a:solidFill>
                  <a:srgbClr val="FF0000"/>
                </a:solidFill>
                <a:latin typeface="Calibri" pitchFamily="34" charset="0"/>
              </a:rPr>
              <a:t>Храмы г. Астрахани</a:t>
            </a:r>
            <a:endParaRPr lang="ru-RU" sz="66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572500" cy="232251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66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2" descr="http://www.love-astrakhan.ru/obj/1000003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57188"/>
            <a:ext cx="5214937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0800000" flipV="1">
            <a:off x="5500688" y="39688"/>
            <a:ext cx="3286125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solidFill>
                  <a:srgbClr val="FF0000"/>
                </a:solidFill>
                <a:cs typeface="Times New Roman" pitchFamily="18" charset="0"/>
              </a:rPr>
              <a:t>УсПЕНСКИЙ</a:t>
            </a:r>
            <a:r>
              <a:rPr lang="ru-RU" sz="3200" b="1" cap="all" dirty="0">
                <a:solidFill>
                  <a:srgbClr val="FF0000"/>
                </a:solidFill>
                <a:cs typeface="Times New Roman" pitchFamily="18" charset="0"/>
              </a:rPr>
              <a:t> СОБОР</a:t>
            </a:r>
          </a:p>
        </p:txBody>
      </p:sp>
      <p:sp>
        <p:nvSpPr>
          <p:cNvPr id="11270" name="Прямоугольник 7"/>
          <p:cNvSpPr>
            <a:spLocks noChangeArrowheads="1"/>
          </p:cNvSpPr>
          <p:nvPr/>
        </p:nvSpPr>
        <p:spPr bwMode="auto">
          <a:xfrm>
            <a:off x="5214938" y="1357313"/>
            <a:ext cx="392906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Вот уже триста лет                             </a:t>
            </a:r>
          </a:p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этот храм останавливает на себе взгляд любого, кто    </a:t>
            </a:r>
          </a:p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оказывается в   </a:t>
            </a:r>
          </a:p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Астрахани. Представить кремль и     </a:t>
            </a:r>
          </a:p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город без этого    </a:t>
            </a:r>
          </a:p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удивительного      </a:t>
            </a:r>
          </a:p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сооружения     </a:t>
            </a:r>
          </a:p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невозможно.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572500" cy="232251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290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2" descr="http://www.love-astrakhan.ru/obj/1000000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60350"/>
            <a:ext cx="42973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857750" y="500063"/>
            <a:ext cx="3857625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FF0000"/>
                </a:solidFill>
              </a:rPr>
              <a:t>КАЗАНСКАЯ ЦЕРКОВЬ</a:t>
            </a:r>
          </a:p>
        </p:txBody>
      </p:sp>
      <p:sp>
        <p:nvSpPr>
          <p:cNvPr id="12294" name="Прямоугольник 7"/>
          <p:cNvSpPr>
            <a:spLocks noChangeArrowheads="1"/>
          </p:cNvSpPr>
          <p:nvPr/>
        </p:nvSpPr>
        <p:spPr bwMode="auto">
          <a:xfrm>
            <a:off x="4572000" y="1643063"/>
            <a:ext cx="42862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Constantia" pitchFamily="18" charset="0"/>
              </a:rPr>
              <a:t>За величественный внешний вид и богатое убранство современники называют Казанскую церковь жемчужиной Поволжья.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422275" y="-642938"/>
            <a:ext cx="8229600" cy="428625"/>
          </a:xfrm>
        </p:spPr>
        <p:txBody>
          <a:bodyPr tIns="0" rIns="18288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endParaRPr lang="ru-RU" sz="5600" b="1" dirty="0"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j-lt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 descr="http://www.love-astrakhan.ru/obj/1000004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692150"/>
            <a:ext cx="5014912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0800000" flipV="1">
            <a:off x="5357813" y="279400"/>
            <a:ext cx="3786187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solidFill>
                  <a:srgbClr val="FF0000"/>
                </a:solidFill>
              </a:rPr>
              <a:t>ВЛАДИМИРСКИЙ СОБОР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43500" y="1500188"/>
            <a:ext cx="4286250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7030A0"/>
                </a:solidFill>
              </a:rPr>
              <a:t>Прекрасен  созданный усердием православных граждан храм Божий.  Он  сверкает своим благолепием</a:t>
            </a:r>
            <a:r>
              <a:rPr lang="ru-RU" dirty="0">
                <a:solidFill>
                  <a:srgbClr val="7030A0"/>
                </a:solidFill>
              </a:rPr>
              <a:t>.</a:t>
            </a:r>
            <a:endParaRPr lang="ru-RU" b="1" cap="all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         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http://www.love-astrakhan.ru/obj/1000001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286000" y="0"/>
            <a:ext cx="68580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solidFill>
                  <a:srgbClr val="FF0000"/>
                </a:solidFill>
              </a:rPr>
              <a:t>ИОАННО-ПРЕДТЕЧЕНСКИЙ МОНАСТЫРЬ</a:t>
            </a:r>
          </a:p>
        </p:txBody>
      </p:sp>
      <p:sp>
        <p:nvSpPr>
          <p:cNvPr id="14341" name="Прямоугольник 14"/>
          <p:cNvSpPr>
            <a:spLocks noChangeArrowheads="1"/>
          </p:cNvSpPr>
          <p:nvPr/>
        </p:nvSpPr>
        <p:spPr bwMode="auto">
          <a:xfrm>
            <a:off x="4429125" y="1357313"/>
            <a:ext cx="428625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7030A0"/>
                </a:solidFill>
                <a:latin typeface="Constantia" pitchFamily="18" charset="0"/>
              </a:rPr>
              <a:t>Один из самых ярких храмов города Астрахани.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566</TotalTime>
  <Words>229</Words>
  <Application>Microsoft Office PowerPoint</Application>
  <PresentationFormat>Экран (4:3)</PresentationFormat>
  <Paragraphs>67</Paragraphs>
  <Slides>21</Slides>
  <Notes>4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Wingdings 2</vt:lpstr>
      <vt:lpstr>Calibri</vt:lpstr>
      <vt:lpstr>Times New Roman</vt:lpstr>
      <vt:lpstr>Constantia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         </vt:lpstr>
      <vt:lpstr>  </vt:lpstr>
      <vt:lpstr>  </vt:lpstr>
      <vt:lpstr>          </vt:lpstr>
      <vt:lpstr>          </vt:lpstr>
      <vt:lpstr>Слайд 14</vt:lpstr>
      <vt:lpstr>          </vt:lpstr>
      <vt:lpstr>  </vt:lpstr>
      <vt:lpstr>  </vt:lpstr>
      <vt:lpstr>Слайд 18</vt:lpstr>
      <vt:lpstr>Слайд 19</vt:lpstr>
      <vt:lpstr>Слайд 20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Храмы г. Астрахани</dc:title>
  <dc:creator>A L E X</dc:creator>
  <cp:lastModifiedBy>Admin</cp:lastModifiedBy>
  <cp:revision>33</cp:revision>
  <dcterms:created xsi:type="dcterms:W3CDTF">2013-02-18T17:15:39Z</dcterms:created>
  <dcterms:modified xsi:type="dcterms:W3CDTF">2013-03-14T13:54:29Z</dcterms:modified>
</cp:coreProperties>
</file>