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0"/>
  </p:notesMasterIdLst>
  <p:sldIdLst>
    <p:sldId id="319" r:id="rId2"/>
    <p:sldId id="317" r:id="rId3"/>
    <p:sldId id="332" r:id="rId4"/>
    <p:sldId id="348" r:id="rId5"/>
    <p:sldId id="333" r:id="rId6"/>
    <p:sldId id="334" r:id="rId7"/>
    <p:sldId id="335" r:id="rId8"/>
    <p:sldId id="352" r:id="rId9"/>
    <p:sldId id="356" r:id="rId10"/>
    <p:sldId id="353" r:id="rId11"/>
    <p:sldId id="337" r:id="rId12"/>
    <p:sldId id="342" r:id="rId13"/>
    <p:sldId id="351" r:id="rId14"/>
    <p:sldId id="328" r:id="rId15"/>
    <p:sldId id="354" r:id="rId16"/>
    <p:sldId id="355" r:id="rId17"/>
    <p:sldId id="311" r:id="rId18"/>
    <p:sldId id="269" r:id="rId19"/>
  </p:sldIdLst>
  <p:sldSz cx="9144000" cy="6858000" type="screen4x3"/>
  <p:notesSz cx="6858000" cy="9144000"/>
  <p:defaultTextStyle>
    <a:defPPr>
      <a:defRPr lang="ru-RU"/>
    </a:defPPr>
    <a:lvl1pPr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5F5F5F"/>
    <a:srgbClr val="969696"/>
    <a:srgbClr val="B2B2B2"/>
    <a:srgbClr val="DDDDDD"/>
    <a:srgbClr val="004A48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2046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A7D6B83-1CA3-426A-A7A4-92C4775F2288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289EB2-C6B0-455B-A48C-C63282576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8765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DD0A8-D616-4A25-B3B5-199D784490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8478B-B65F-4F52-9CF6-EC01FC3E48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E142B-9D04-49D0-A5EF-FE4ED2EA9C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5067F-8763-4F9D-89D5-36B0118DAD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6519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DB005-ECF6-487C-B259-DC32BCE411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BA249-359A-41D2-BDCE-86187A77F8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F3885-2908-4404-92B3-FD1072D9D4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267A-26EE-4BCA-9597-723520923F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7FB86-F51B-4079-9B59-A187359363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9C521-4D6A-46A3-9ECE-CB8B182AB4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84" y="571480"/>
            <a:ext cx="6400816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414" y="1600200"/>
            <a:ext cx="74723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BB5288-8987-49C2-8190-1A3E327F14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1.wm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0"/>
            <a:ext cx="7010400" cy="4038600"/>
          </a:xfrm>
        </p:spPr>
        <p:txBody>
          <a:bodyPr/>
          <a:lstStyle/>
          <a:p>
            <a:r>
              <a:rPr lang="ru-RU" sz="2800" b="1" dirty="0" smtClean="0"/>
              <a:t>«Народный орнамент»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СПО  «ДПИ и народные промыслы</a:t>
            </a:r>
            <a:r>
              <a:rPr lang="ru-RU" b="1" dirty="0" smtClean="0"/>
              <a:t>»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тема: </a:t>
            </a:r>
            <a:r>
              <a:rPr lang="ru-RU" sz="2800" b="1" dirty="0" smtClean="0"/>
              <a:t>Стилизация, типизация и интерпретация природных форм.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800600"/>
            <a:ext cx="5715000" cy="1752600"/>
          </a:xfrm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ru-RU" dirty="0" smtClean="0"/>
              <a:t>Сост. Преп. Бобровского филиала УКСАП               Дёгтева Т.А.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ru-RU" dirty="0" smtClean="0"/>
              <a:t>п. Бобровский  2013г.</a:t>
            </a:r>
          </a:p>
        </p:txBody>
      </p:sp>
      <p:pic>
        <p:nvPicPr>
          <p:cNvPr id="4101" name="Рисунок 5" descr="100_05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900" y="41910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66671488_butterfly_20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95793">
            <a:off x="708446" y="1716560"/>
            <a:ext cx="1835270" cy="15208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3505216" cy="846158"/>
          </a:xfrm>
        </p:spPr>
        <p:txBody>
          <a:bodyPr/>
          <a:lstStyle/>
          <a:p>
            <a:r>
              <a:rPr lang="ru-RU" dirty="0" smtClean="0"/>
              <a:t>Стилизация </a:t>
            </a:r>
            <a:endParaRPr lang="ru-RU" dirty="0"/>
          </a:p>
        </p:txBody>
      </p:sp>
      <p:pic>
        <p:nvPicPr>
          <p:cNvPr id="4" name="Рисунок 3" descr="0_5da4f_61bfe90d_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676400"/>
            <a:ext cx="2114550" cy="28194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24400" y="685800"/>
            <a:ext cx="4114800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Интерпретация </a:t>
            </a:r>
            <a:endParaRPr kumimoji="0" lang="ru-RU" sz="3200" b="0" i="0" u="none" strike="noStrike" kern="1200" cap="none" spc="0" normalizeH="0" baseline="0" noProof="0" dirty="0">
              <a:ln>
                <a:gradFill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79000"/>
                    </a:schemeClr>
                  </a:gs>
                </a:gsLst>
                <a:lin ang="5400000" scaled="0"/>
                <a:tileRect/>
              </a:gradFill>
              <a:effectLst>
                <a:outerShdw blurRad="241300" dist="38100" dir="5400000" rotWithShape="0">
                  <a:schemeClr val="bg2">
                    <a:lumMod val="10000"/>
                    <a:alpha val="3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66672865_butterfly_2000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0525" y="3051390"/>
            <a:ext cx="2610875" cy="3349410"/>
          </a:xfrm>
          <a:prstGeom prst="rect">
            <a:avLst/>
          </a:prstGeom>
        </p:spPr>
      </p:pic>
      <p:pic>
        <p:nvPicPr>
          <p:cNvPr id="8" name="Рисунок 7" descr="66672501_butterfly_20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209800"/>
            <a:ext cx="3048000" cy="2118102"/>
          </a:xfrm>
          <a:prstGeom prst="rect">
            <a:avLst/>
          </a:prstGeom>
        </p:spPr>
      </p:pic>
      <p:pic>
        <p:nvPicPr>
          <p:cNvPr id="9" name="Рисунок 8" descr="7f7399212c1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4349496"/>
            <a:ext cx="3124200" cy="1937004"/>
          </a:xfrm>
          <a:prstGeom prst="rect">
            <a:avLst/>
          </a:prstGeom>
        </p:spPr>
      </p:pic>
      <p:pic>
        <p:nvPicPr>
          <p:cNvPr id="10" name="Рисунок 9" descr="66671488_butterfly_20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5964">
            <a:off x="4734483" y="1682571"/>
            <a:ext cx="1542474" cy="12781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3124200" y="5029200"/>
            <a:ext cx="22860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410200" y="5105400"/>
            <a:ext cx="22860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7772400" y="5029200"/>
            <a:ext cx="22860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99" name="AutoShape 35"/>
          <p:cNvSpPr>
            <a:spLocks noChangeArrowheads="1"/>
          </p:cNvSpPr>
          <p:nvPr/>
        </p:nvSpPr>
        <p:spPr bwMode="auto">
          <a:xfrm>
            <a:off x="7924800" y="3352800"/>
            <a:ext cx="152400" cy="762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9" name="AutoShape 25"/>
          <p:cNvSpPr>
            <a:spLocks noChangeArrowheads="1"/>
          </p:cNvSpPr>
          <p:nvPr/>
        </p:nvSpPr>
        <p:spPr bwMode="auto">
          <a:xfrm>
            <a:off x="3276600" y="3657600"/>
            <a:ext cx="2286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7655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66700"/>
            <a:ext cx="6781800" cy="1104900"/>
          </a:xfrm>
        </p:spPr>
        <p:txBody>
          <a:bodyPr/>
          <a:lstStyle/>
          <a:p>
            <a:r>
              <a:rPr lang="ru-RU" smtClean="0"/>
              <a:t>Типизация объекта.</a:t>
            </a:r>
          </a:p>
        </p:txBody>
      </p:sp>
      <p:sp>
        <p:nvSpPr>
          <p:cNvPr id="27656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71600"/>
            <a:ext cx="7315200" cy="2209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800" smtClean="0"/>
              <a:t>Типизация – процесс увеличения выразительности образа с помощью использования типичных признаков.</a:t>
            </a:r>
          </a:p>
          <a:p>
            <a:pPr>
              <a:lnSpc>
                <a:spcPct val="80000"/>
              </a:lnSpc>
            </a:pPr>
            <a:r>
              <a:rPr lang="ru-RU" sz="2800" smtClean="0"/>
              <a:t>Посмотрите на рисунок. Какие животные на нём изображены? Можно ли без типичных деталей это определить?</a:t>
            </a: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1676400" y="4495800"/>
            <a:ext cx="17526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3962400" y="4572000"/>
            <a:ext cx="17526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6324600" y="4572000"/>
            <a:ext cx="17526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2743200" y="5029200"/>
            <a:ext cx="22860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5029200" y="5105400"/>
            <a:ext cx="22860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7391400" y="5029200"/>
            <a:ext cx="22860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 rot="5400000" flipH="1">
            <a:off x="1333500" y="5295900"/>
            <a:ext cx="990600" cy="304800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5400000" flipH="1">
            <a:off x="3695700" y="5372100"/>
            <a:ext cx="990600" cy="304800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5400000" flipH="1">
            <a:off x="6057900" y="5372100"/>
            <a:ext cx="990600" cy="304800"/>
          </a:xfrm>
          <a:prstGeom prst="flowChartPunchedTap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 rot="10800000">
            <a:off x="2895600" y="3962400"/>
            <a:ext cx="457200" cy="7620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 rot="10800000">
            <a:off x="5257800" y="4038600"/>
            <a:ext cx="457200" cy="7620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 rot="10800000">
            <a:off x="7543800" y="4038600"/>
            <a:ext cx="457200" cy="7620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4" name="Oval 20"/>
          <p:cNvSpPr>
            <a:spLocks noChangeArrowheads="1"/>
          </p:cNvSpPr>
          <p:nvPr/>
        </p:nvSpPr>
        <p:spPr bwMode="auto">
          <a:xfrm rot="1478500">
            <a:off x="2971800" y="3962400"/>
            <a:ext cx="838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5" name="Oval 21"/>
          <p:cNvSpPr>
            <a:spLocks noChangeArrowheads="1"/>
          </p:cNvSpPr>
          <p:nvPr/>
        </p:nvSpPr>
        <p:spPr bwMode="auto">
          <a:xfrm rot="1478500">
            <a:off x="5334000" y="4038600"/>
            <a:ext cx="838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6" name="Oval 22"/>
          <p:cNvSpPr>
            <a:spLocks noChangeArrowheads="1"/>
          </p:cNvSpPr>
          <p:nvPr/>
        </p:nvSpPr>
        <p:spPr bwMode="auto">
          <a:xfrm rot="1478500">
            <a:off x="7620000" y="4038600"/>
            <a:ext cx="838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7" name="Freeform 23"/>
          <p:cNvSpPr>
            <a:spLocks/>
          </p:cNvSpPr>
          <p:nvPr/>
        </p:nvSpPr>
        <p:spPr bwMode="auto">
          <a:xfrm>
            <a:off x="1066800" y="4495800"/>
            <a:ext cx="838200" cy="990600"/>
          </a:xfrm>
          <a:custGeom>
            <a:avLst/>
            <a:gdLst/>
            <a:ahLst/>
            <a:cxnLst>
              <a:cxn ang="0">
                <a:pos x="528" y="96"/>
              </a:cxn>
              <a:cxn ang="0">
                <a:pos x="336" y="0"/>
              </a:cxn>
              <a:cxn ang="0">
                <a:pos x="192" y="48"/>
              </a:cxn>
              <a:cxn ang="0">
                <a:pos x="96" y="240"/>
              </a:cxn>
              <a:cxn ang="0">
                <a:pos x="48" y="480"/>
              </a:cxn>
              <a:cxn ang="0">
                <a:pos x="0" y="624"/>
              </a:cxn>
              <a:cxn ang="0">
                <a:pos x="144" y="624"/>
              </a:cxn>
              <a:cxn ang="0">
                <a:pos x="288" y="624"/>
              </a:cxn>
              <a:cxn ang="0">
                <a:pos x="288" y="432"/>
              </a:cxn>
              <a:cxn ang="0">
                <a:pos x="240" y="288"/>
              </a:cxn>
              <a:cxn ang="0">
                <a:pos x="288" y="144"/>
              </a:cxn>
              <a:cxn ang="0">
                <a:pos x="432" y="96"/>
              </a:cxn>
              <a:cxn ang="0">
                <a:pos x="480" y="144"/>
              </a:cxn>
              <a:cxn ang="0">
                <a:pos x="528" y="96"/>
              </a:cxn>
            </a:cxnLst>
            <a:rect l="0" t="0" r="r" b="b"/>
            <a:pathLst>
              <a:path w="528" h="624">
                <a:moveTo>
                  <a:pt x="528" y="96"/>
                </a:moveTo>
                <a:lnTo>
                  <a:pt x="336" y="0"/>
                </a:lnTo>
                <a:lnTo>
                  <a:pt x="192" y="48"/>
                </a:lnTo>
                <a:lnTo>
                  <a:pt x="96" y="240"/>
                </a:lnTo>
                <a:lnTo>
                  <a:pt x="48" y="480"/>
                </a:lnTo>
                <a:lnTo>
                  <a:pt x="0" y="624"/>
                </a:lnTo>
                <a:lnTo>
                  <a:pt x="144" y="624"/>
                </a:lnTo>
                <a:lnTo>
                  <a:pt x="288" y="624"/>
                </a:lnTo>
                <a:lnTo>
                  <a:pt x="288" y="432"/>
                </a:lnTo>
                <a:lnTo>
                  <a:pt x="240" y="288"/>
                </a:lnTo>
                <a:lnTo>
                  <a:pt x="288" y="144"/>
                </a:lnTo>
                <a:lnTo>
                  <a:pt x="432" y="96"/>
                </a:lnTo>
                <a:lnTo>
                  <a:pt x="480" y="144"/>
                </a:lnTo>
                <a:lnTo>
                  <a:pt x="528" y="9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88" name="AutoShape 24"/>
          <p:cNvSpPr>
            <a:spLocks noChangeArrowheads="1"/>
          </p:cNvSpPr>
          <p:nvPr/>
        </p:nvSpPr>
        <p:spPr bwMode="auto">
          <a:xfrm>
            <a:off x="3048000" y="3657600"/>
            <a:ext cx="2286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92" name="Freeform 28"/>
          <p:cNvSpPr>
            <a:spLocks/>
          </p:cNvSpPr>
          <p:nvPr/>
        </p:nvSpPr>
        <p:spPr bwMode="auto">
          <a:xfrm rot="-227422">
            <a:off x="2514600" y="3657600"/>
            <a:ext cx="560388" cy="1054100"/>
          </a:xfrm>
          <a:custGeom>
            <a:avLst/>
            <a:gdLst/>
            <a:ahLst/>
            <a:cxnLst>
              <a:cxn ang="0">
                <a:pos x="344" y="182"/>
              </a:cxn>
              <a:cxn ang="0">
                <a:pos x="308" y="394"/>
              </a:cxn>
              <a:cxn ang="0">
                <a:pos x="285" y="464"/>
              </a:cxn>
              <a:cxn ang="0">
                <a:pos x="250" y="664"/>
              </a:cxn>
              <a:cxn ang="0">
                <a:pos x="132" y="617"/>
              </a:cxn>
              <a:cxn ang="0">
                <a:pos x="26" y="547"/>
              </a:cxn>
              <a:cxn ang="0">
                <a:pos x="108" y="535"/>
              </a:cxn>
              <a:cxn ang="0">
                <a:pos x="97" y="476"/>
              </a:cxn>
              <a:cxn ang="0">
                <a:pos x="155" y="464"/>
              </a:cxn>
              <a:cxn ang="0">
                <a:pos x="120" y="429"/>
              </a:cxn>
              <a:cxn ang="0">
                <a:pos x="61" y="370"/>
              </a:cxn>
              <a:cxn ang="0">
                <a:pos x="191" y="382"/>
              </a:cxn>
              <a:cxn ang="0">
                <a:pos x="167" y="312"/>
              </a:cxn>
              <a:cxn ang="0">
                <a:pos x="120" y="241"/>
              </a:cxn>
              <a:cxn ang="0">
                <a:pos x="250" y="218"/>
              </a:cxn>
              <a:cxn ang="0">
                <a:pos x="214" y="182"/>
              </a:cxn>
              <a:cxn ang="0">
                <a:pos x="167" y="112"/>
              </a:cxn>
              <a:cxn ang="0">
                <a:pos x="308" y="147"/>
              </a:cxn>
              <a:cxn ang="0">
                <a:pos x="261" y="41"/>
              </a:cxn>
              <a:cxn ang="0">
                <a:pos x="250" y="6"/>
              </a:cxn>
              <a:cxn ang="0">
                <a:pos x="285" y="30"/>
              </a:cxn>
              <a:cxn ang="0">
                <a:pos x="308" y="100"/>
              </a:cxn>
              <a:cxn ang="0">
                <a:pos x="344" y="112"/>
              </a:cxn>
              <a:cxn ang="0">
                <a:pos x="344" y="182"/>
              </a:cxn>
            </a:cxnLst>
            <a:rect l="0" t="0" r="r" b="b"/>
            <a:pathLst>
              <a:path w="353" h="664">
                <a:moveTo>
                  <a:pt x="344" y="182"/>
                </a:moveTo>
                <a:cubicBezTo>
                  <a:pt x="332" y="251"/>
                  <a:pt x="323" y="326"/>
                  <a:pt x="308" y="394"/>
                </a:cubicBezTo>
                <a:cubicBezTo>
                  <a:pt x="303" y="418"/>
                  <a:pt x="285" y="464"/>
                  <a:pt x="285" y="464"/>
                </a:cubicBezTo>
                <a:cubicBezTo>
                  <a:pt x="274" y="528"/>
                  <a:pt x="250" y="599"/>
                  <a:pt x="250" y="664"/>
                </a:cubicBezTo>
                <a:cubicBezTo>
                  <a:pt x="209" y="651"/>
                  <a:pt x="173" y="631"/>
                  <a:pt x="132" y="617"/>
                </a:cubicBezTo>
                <a:cubicBezTo>
                  <a:pt x="97" y="582"/>
                  <a:pt x="73" y="562"/>
                  <a:pt x="26" y="547"/>
                </a:cubicBezTo>
                <a:cubicBezTo>
                  <a:pt x="53" y="543"/>
                  <a:pt x="97" y="560"/>
                  <a:pt x="108" y="535"/>
                </a:cubicBezTo>
                <a:cubicBezTo>
                  <a:pt x="131" y="479"/>
                  <a:pt x="0" y="444"/>
                  <a:pt x="97" y="476"/>
                </a:cubicBezTo>
                <a:cubicBezTo>
                  <a:pt x="116" y="472"/>
                  <a:pt x="146" y="482"/>
                  <a:pt x="155" y="464"/>
                </a:cubicBezTo>
                <a:cubicBezTo>
                  <a:pt x="162" y="449"/>
                  <a:pt x="131" y="442"/>
                  <a:pt x="120" y="429"/>
                </a:cubicBezTo>
                <a:cubicBezTo>
                  <a:pt x="71" y="370"/>
                  <a:pt x="127" y="414"/>
                  <a:pt x="61" y="370"/>
                </a:cubicBezTo>
                <a:cubicBezTo>
                  <a:pt x="119" y="333"/>
                  <a:pt x="136" y="347"/>
                  <a:pt x="191" y="382"/>
                </a:cubicBezTo>
                <a:cubicBezTo>
                  <a:pt x="183" y="359"/>
                  <a:pt x="181" y="333"/>
                  <a:pt x="167" y="312"/>
                </a:cubicBezTo>
                <a:cubicBezTo>
                  <a:pt x="151" y="288"/>
                  <a:pt x="120" y="241"/>
                  <a:pt x="120" y="241"/>
                </a:cubicBezTo>
                <a:cubicBezTo>
                  <a:pt x="163" y="233"/>
                  <a:pt x="213" y="241"/>
                  <a:pt x="250" y="218"/>
                </a:cubicBezTo>
                <a:cubicBezTo>
                  <a:pt x="264" y="209"/>
                  <a:pt x="224" y="195"/>
                  <a:pt x="214" y="182"/>
                </a:cubicBezTo>
                <a:cubicBezTo>
                  <a:pt x="197" y="160"/>
                  <a:pt x="140" y="105"/>
                  <a:pt x="167" y="112"/>
                </a:cubicBezTo>
                <a:cubicBezTo>
                  <a:pt x="214" y="124"/>
                  <a:pt x="260" y="137"/>
                  <a:pt x="308" y="147"/>
                </a:cubicBezTo>
                <a:cubicBezTo>
                  <a:pt x="280" y="63"/>
                  <a:pt x="299" y="97"/>
                  <a:pt x="261" y="41"/>
                </a:cubicBezTo>
                <a:cubicBezTo>
                  <a:pt x="257" y="29"/>
                  <a:pt x="239" y="11"/>
                  <a:pt x="250" y="6"/>
                </a:cubicBezTo>
                <a:cubicBezTo>
                  <a:pt x="263" y="0"/>
                  <a:pt x="278" y="18"/>
                  <a:pt x="285" y="30"/>
                </a:cubicBezTo>
                <a:cubicBezTo>
                  <a:pt x="298" y="51"/>
                  <a:pt x="300" y="77"/>
                  <a:pt x="308" y="100"/>
                </a:cubicBezTo>
                <a:cubicBezTo>
                  <a:pt x="312" y="112"/>
                  <a:pt x="339" y="100"/>
                  <a:pt x="344" y="112"/>
                </a:cubicBezTo>
                <a:cubicBezTo>
                  <a:pt x="353" y="133"/>
                  <a:pt x="344" y="159"/>
                  <a:pt x="344" y="18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4724400" y="3810000"/>
            <a:ext cx="723900" cy="736600"/>
          </a:xfrm>
          <a:custGeom>
            <a:avLst/>
            <a:gdLst/>
            <a:ahLst/>
            <a:cxnLst>
              <a:cxn ang="0">
                <a:pos x="448" y="168"/>
              </a:cxn>
              <a:cxn ang="0">
                <a:pos x="256" y="24"/>
              </a:cxn>
              <a:cxn ang="0">
                <a:pos x="112" y="24"/>
              </a:cxn>
              <a:cxn ang="0">
                <a:pos x="16" y="120"/>
              </a:cxn>
              <a:cxn ang="0">
                <a:pos x="16" y="264"/>
              </a:cxn>
              <a:cxn ang="0">
                <a:pos x="16" y="360"/>
              </a:cxn>
              <a:cxn ang="0">
                <a:pos x="64" y="408"/>
              </a:cxn>
              <a:cxn ang="0">
                <a:pos x="160" y="456"/>
              </a:cxn>
              <a:cxn ang="0">
                <a:pos x="256" y="456"/>
              </a:cxn>
              <a:cxn ang="0">
                <a:pos x="352" y="408"/>
              </a:cxn>
              <a:cxn ang="0">
                <a:pos x="352" y="264"/>
              </a:cxn>
              <a:cxn ang="0">
                <a:pos x="304" y="216"/>
              </a:cxn>
              <a:cxn ang="0">
                <a:pos x="256" y="168"/>
              </a:cxn>
              <a:cxn ang="0">
                <a:pos x="256" y="264"/>
              </a:cxn>
              <a:cxn ang="0">
                <a:pos x="304" y="360"/>
              </a:cxn>
              <a:cxn ang="0">
                <a:pos x="112" y="360"/>
              </a:cxn>
              <a:cxn ang="0">
                <a:pos x="112" y="264"/>
              </a:cxn>
              <a:cxn ang="0">
                <a:pos x="112" y="168"/>
              </a:cxn>
              <a:cxn ang="0">
                <a:pos x="256" y="120"/>
              </a:cxn>
              <a:cxn ang="0">
                <a:pos x="352" y="120"/>
              </a:cxn>
              <a:cxn ang="0">
                <a:pos x="208" y="120"/>
              </a:cxn>
              <a:cxn ang="0">
                <a:pos x="448" y="168"/>
              </a:cxn>
            </a:cxnLst>
            <a:rect l="0" t="0" r="r" b="b"/>
            <a:pathLst>
              <a:path w="456" h="464">
                <a:moveTo>
                  <a:pt x="448" y="168"/>
                </a:moveTo>
                <a:cubicBezTo>
                  <a:pt x="456" y="152"/>
                  <a:pt x="312" y="48"/>
                  <a:pt x="256" y="24"/>
                </a:cubicBezTo>
                <a:cubicBezTo>
                  <a:pt x="200" y="0"/>
                  <a:pt x="152" y="8"/>
                  <a:pt x="112" y="24"/>
                </a:cubicBezTo>
                <a:cubicBezTo>
                  <a:pt x="72" y="40"/>
                  <a:pt x="32" y="80"/>
                  <a:pt x="16" y="120"/>
                </a:cubicBezTo>
                <a:cubicBezTo>
                  <a:pt x="0" y="160"/>
                  <a:pt x="16" y="224"/>
                  <a:pt x="16" y="264"/>
                </a:cubicBezTo>
                <a:cubicBezTo>
                  <a:pt x="16" y="304"/>
                  <a:pt x="8" y="336"/>
                  <a:pt x="16" y="360"/>
                </a:cubicBezTo>
                <a:cubicBezTo>
                  <a:pt x="24" y="384"/>
                  <a:pt x="40" y="392"/>
                  <a:pt x="64" y="408"/>
                </a:cubicBezTo>
                <a:cubicBezTo>
                  <a:pt x="88" y="424"/>
                  <a:pt x="128" y="448"/>
                  <a:pt x="160" y="456"/>
                </a:cubicBezTo>
                <a:cubicBezTo>
                  <a:pt x="192" y="464"/>
                  <a:pt x="224" y="464"/>
                  <a:pt x="256" y="456"/>
                </a:cubicBezTo>
                <a:cubicBezTo>
                  <a:pt x="288" y="448"/>
                  <a:pt x="336" y="440"/>
                  <a:pt x="352" y="408"/>
                </a:cubicBezTo>
                <a:cubicBezTo>
                  <a:pt x="368" y="376"/>
                  <a:pt x="360" y="296"/>
                  <a:pt x="352" y="264"/>
                </a:cubicBezTo>
                <a:cubicBezTo>
                  <a:pt x="344" y="232"/>
                  <a:pt x="320" y="232"/>
                  <a:pt x="304" y="216"/>
                </a:cubicBezTo>
                <a:cubicBezTo>
                  <a:pt x="288" y="200"/>
                  <a:pt x="264" y="160"/>
                  <a:pt x="256" y="168"/>
                </a:cubicBezTo>
                <a:cubicBezTo>
                  <a:pt x="248" y="176"/>
                  <a:pt x="248" y="232"/>
                  <a:pt x="256" y="264"/>
                </a:cubicBezTo>
                <a:cubicBezTo>
                  <a:pt x="264" y="296"/>
                  <a:pt x="328" y="344"/>
                  <a:pt x="304" y="360"/>
                </a:cubicBezTo>
                <a:cubicBezTo>
                  <a:pt x="280" y="376"/>
                  <a:pt x="144" y="376"/>
                  <a:pt x="112" y="360"/>
                </a:cubicBezTo>
                <a:cubicBezTo>
                  <a:pt x="80" y="344"/>
                  <a:pt x="112" y="296"/>
                  <a:pt x="112" y="264"/>
                </a:cubicBezTo>
                <a:cubicBezTo>
                  <a:pt x="112" y="232"/>
                  <a:pt x="88" y="192"/>
                  <a:pt x="112" y="168"/>
                </a:cubicBezTo>
                <a:cubicBezTo>
                  <a:pt x="136" y="144"/>
                  <a:pt x="216" y="128"/>
                  <a:pt x="256" y="120"/>
                </a:cubicBezTo>
                <a:cubicBezTo>
                  <a:pt x="296" y="112"/>
                  <a:pt x="360" y="120"/>
                  <a:pt x="352" y="120"/>
                </a:cubicBezTo>
                <a:cubicBezTo>
                  <a:pt x="344" y="120"/>
                  <a:pt x="192" y="112"/>
                  <a:pt x="208" y="120"/>
                </a:cubicBezTo>
                <a:cubicBezTo>
                  <a:pt x="224" y="128"/>
                  <a:pt x="440" y="184"/>
                  <a:pt x="448" y="16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95" name="Oval 31"/>
          <p:cNvSpPr>
            <a:spLocks noChangeArrowheads="1"/>
          </p:cNvSpPr>
          <p:nvPr/>
        </p:nvSpPr>
        <p:spPr bwMode="auto">
          <a:xfrm>
            <a:off x="5334000" y="4038600"/>
            <a:ext cx="228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96" name="Oval 32"/>
          <p:cNvSpPr>
            <a:spLocks noChangeArrowheads="1"/>
          </p:cNvSpPr>
          <p:nvPr/>
        </p:nvSpPr>
        <p:spPr bwMode="auto">
          <a:xfrm>
            <a:off x="3810000" y="4876800"/>
            <a:ext cx="228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97" name="Freeform 33"/>
          <p:cNvSpPr>
            <a:spLocks/>
          </p:cNvSpPr>
          <p:nvPr/>
        </p:nvSpPr>
        <p:spPr bwMode="auto">
          <a:xfrm>
            <a:off x="7848600" y="4419600"/>
            <a:ext cx="393700" cy="800100"/>
          </a:xfrm>
          <a:custGeom>
            <a:avLst/>
            <a:gdLst/>
            <a:ahLst/>
            <a:cxnLst>
              <a:cxn ang="0">
                <a:pos x="56" y="16"/>
              </a:cxn>
              <a:cxn ang="0">
                <a:pos x="8" y="112"/>
              </a:cxn>
              <a:cxn ang="0">
                <a:pos x="104" y="160"/>
              </a:cxn>
              <a:cxn ang="0">
                <a:pos x="104" y="256"/>
              </a:cxn>
              <a:cxn ang="0">
                <a:pos x="56" y="304"/>
              </a:cxn>
              <a:cxn ang="0">
                <a:pos x="200" y="400"/>
              </a:cxn>
              <a:cxn ang="0">
                <a:pos x="152" y="496"/>
              </a:cxn>
              <a:cxn ang="0">
                <a:pos x="248" y="352"/>
              </a:cxn>
              <a:cxn ang="0">
                <a:pos x="152" y="256"/>
              </a:cxn>
              <a:cxn ang="0">
                <a:pos x="200" y="160"/>
              </a:cxn>
              <a:cxn ang="0">
                <a:pos x="152" y="64"/>
              </a:cxn>
              <a:cxn ang="0">
                <a:pos x="200" y="16"/>
              </a:cxn>
              <a:cxn ang="0">
                <a:pos x="56" y="16"/>
              </a:cxn>
            </a:cxnLst>
            <a:rect l="0" t="0" r="r" b="b"/>
            <a:pathLst>
              <a:path w="248" h="504">
                <a:moveTo>
                  <a:pt x="56" y="16"/>
                </a:moveTo>
                <a:cubicBezTo>
                  <a:pt x="24" y="32"/>
                  <a:pt x="0" y="88"/>
                  <a:pt x="8" y="112"/>
                </a:cubicBezTo>
                <a:cubicBezTo>
                  <a:pt x="16" y="136"/>
                  <a:pt x="88" y="136"/>
                  <a:pt x="104" y="160"/>
                </a:cubicBezTo>
                <a:cubicBezTo>
                  <a:pt x="120" y="184"/>
                  <a:pt x="112" y="232"/>
                  <a:pt x="104" y="256"/>
                </a:cubicBezTo>
                <a:cubicBezTo>
                  <a:pt x="96" y="280"/>
                  <a:pt x="40" y="280"/>
                  <a:pt x="56" y="304"/>
                </a:cubicBezTo>
                <a:cubicBezTo>
                  <a:pt x="72" y="328"/>
                  <a:pt x="184" y="368"/>
                  <a:pt x="200" y="400"/>
                </a:cubicBezTo>
                <a:cubicBezTo>
                  <a:pt x="216" y="432"/>
                  <a:pt x="144" y="504"/>
                  <a:pt x="152" y="496"/>
                </a:cubicBezTo>
                <a:cubicBezTo>
                  <a:pt x="160" y="488"/>
                  <a:pt x="248" y="392"/>
                  <a:pt x="248" y="352"/>
                </a:cubicBezTo>
                <a:cubicBezTo>
                  <a:pt x="248" y="312"/>
                  <a:pt x="160" y="288"/>
                  <a:pt x="152" y="256"/>
                </a:cubicBezTo>
                <a:cubicBezTo>
                  <a:pt x="144" y="224"/>
                  <a:pt x="200" y="192"/>
                  <a:pt x="200" y="160"/>
                </a:cubicBezTo>
                <a:cubicBezTo>
                  <a:pt x="200" y="128"/>
                  <a:pt x="152" y="88"/>
                  <a:pt x="152" y="64"/>
                </a:cubicBezTo>
                <a:cubicBezTo>
                  <a:pt x="152" y="40"/>
                  <a:pt x="208" y="24"/>
                  <a:pt x="200" y="16"/>
                </a:cubicBezTo>
                <a:cubicBezTo>
                  <a:pt x="192" y="8"/>
                  <a:pt x="88" y="0"/>
                  <a:pt x="56" y="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98" name="AutoShape 34"/>
          <p:cNvSpPr>
            <a:spLocks noChangeArrowheads="1"/>
          </p:cNvSpPr>
          <p:nvPr/>
        </p:nvSpPr>
        <p:spPr bwMode="auto">
          <a:xfrm>
            <a:off x="7620000" y="3352800"/>
            <a:ext cx="152400" cy="762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300" name="Oval 36"/>
          <p:cNvSpPr>
            <a:spLocks noChangeArrowheads="1"/>
          </p:cNvSpPr>
          <p:nvPr/>
        </p:nvSpPr>
        <p:spPr bwMode="auto">
          <a:xfrm>
            <a:off x="6172200" y="4953000"/>
            <a:ext cx="228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7620000" y="4114800"/>
            <a:ext cx="228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5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35" name="Рисунок 34" descr="66671488_butterfly_20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95793">
            <a:off x="251246" y="2173760"/>
            <a:ext cx="1835270" cy="15208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9" grpId="0" animBg="1"/>
      <p:bldP spid="11289" grpId="0" animBg="1"/>
      <p:bldP spid="11288" grpId="0" animBg="1"/>
      <p:bldP spid="11295" grpId="0" animBg="1"/>
      <p:bldP spid="11296" grpId="0" animBg="1"/>
      <p:bldP spid="11298" grpId="0" animBg="1"/>
      <p:bldP spid="11300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362200" y="0"/>
            <a:ext cx="6172200" cy="1143000"/>
          </a:xfrm>
        </p:spPr>
        <p:txBody>
          <a:bodyPr/>
          <a:lstStyle/>
          <a:p>
            <a:pPr algn="r"/>
            <a:r>
              <a:rPr lang="ru-RU" smtClean="0"/>
              <a:t>Понятие условности изображения. 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2978150" y="1219200"/>
            <a:ext cx="6165850" cy="525780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Условное изображение может по форме или колориту напоминать реальный объект, сохраняя его типичные черты, но при этом может сильно от него отличаться, утратив детали, объём, или наоборот, приобретя новые свойства.</a:t>
            </a:r>
          </a:p>
          <a:p>
            <a:r>
              <a:rPr lang="ru-RU" sz="2800" dirty="0" smtClean="0"/>
              <a:t>Например, любая концентрическая розетка – условное изображение солнца (солярный знак).</a:t>
            </a:r>
          </a:p>
        </p:txBody>
      </p:sp>
      <p:pic>
        <p:nvPicPr>
          <p:cNvPr id="5" name="Рисунок 4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2298700" cy="2448167"/>
          </a:xfrm>
          <a:prstGeom prst="rect">
            <a:avLst/>
          </a:prstGeom>
        </p:spPr>
      </p:pic>
      <p:pic>
        <p:nvPicPr>
          <p:cNvPr id="6" name="Рисунок 5" descr="ac9a4c98bb9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419600"/>
            <a:ext cx="2209800" cy="2209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6471" y="6096000"/>
            <a:ext cx="5987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Условное изображение бабочки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8" name="Рисунок 7" descr="66671488_butterfly_20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95793">
            <a:off x="1843434" y="3582136"/>
            <a:ext cx="1220124" cy="1011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371600"/>
            <a:ext cx="6867525" cy="1827213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chemeClr val="tx1"/>
                </a:solidFill>
              </a:rPr>
              <a:t>ПРАКТИЧЕСКОЕ  ЗАДАНИЕ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 descr="66671488_butterfly_20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452281"/>
            <a:ext cx="4952999" cy="41043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ru-RU" smtClean="0"/>
              <a:t>Практическое задание: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371600"/>
            <a:ext cx="746125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Просмотрите изображения бабочек (файлы изображений на компьютере, в Интернете, в книгах и альбомах).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Сделайте зарисовки различных изображений бабочки (реалистичных или стилизованных), для последующего использования в орнаментах.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Лист А4.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Самостоятельный выбор цветового решения.</a:t>
            </a:r>
            <a:endParaRPr lang="ru-RU" sz="2800" dirty="0" smtClean="0"/>
          </a:p>
        </p:txBody>
      </p:sp>
      <p:pic>
        <p:nvPicPr>
          <p:cNvPr id="6" name="Рисунок 5" descr="66671488_butterfly_20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95793">
            <a:off x="202751" y="3173977"/>
            <a:ext cx="1481031" cy="1227279"/>
          </a:xfrm>
          <a:prstGeom prst="rect">
            <a:avLst/>
          </a:prstGeom>
        </p:spPr>
      </p:pic>
      <p:pic>
        <p:nvPicPr>
          <p:cNvPr id="7" name="Рисунок 6" descr="66671488_butterfly_20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54988">
            <a:off x="6393855" y="5247088"/>
            <a:ext cx="1835270" cy="15208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Бабочки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3999"/>
            <a:ext cx="6629400" cy="496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219200"/>
            <a:ext cx="72898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219200"/>
            <a:ext cx="795410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219199"/>
            <a:ext cx="5257800" cy="551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191" y="1219200"/>
            <a:ext cx="789440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4918" y="1219200"/>
            <a:ext cx="751088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199" y="1219200"/>
            <a:ext cx="766317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3137" y="1219200"/>
            <a:ext cx="773373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1999" y="1219200"/>
            <a:ext cx="769620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200" y="1219200"/>
            <a:ext cx="763461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0" y="1295400"/>
            <a:ext cx="6234113" cy="521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1999" y="1219200"/>
            <a:ext cx="769620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выполнения работы</a:t>
            </a:r>
            <a:endParaRPr lang="ru-RU" dirty="0"/>
          </a:p>
        </p:txBody>
      </p:sp>
      <p:sp>
        <p:nvSpPr>
          <p:cNvPr id="4" name="Загнутый угол 3"/>
          <p:cNvSpPr/>
          <p:nvPr/>
        </p:nvSpPr>
        <p:spPr>
          <a:xfrm>
            <a:off x="1600200" y="1752600"/>
            <a:ext cx="6934200" cy="4572000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2361-01_med.jp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8800" y="1905000"/>
            <a:ext cx="4038600" cy="4038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2353" y="1981200"/>
            <a:ext cx="202582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81400"/>
            <a:ext cx="1843425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2913" y="304800"/>
            <a:ext cx="4637087" cy="1065213"/>
          </a:xfrm>
        </p:spPr>
        <p:txBody>
          <a:bodyPr/>
          <a:lstStyle/>
          <a:p>
            <a:pPr algn="r" eaLnBrk="1" hangingPunct="1"/>
            <a:r>
              <a:rPr lang="ru-RU" b="1" dirty="0" smtClean="0"/>
              <a:t>Рекомендуемая литература: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590800"/>
            <a:ext cx="7924800" cy="4114800"/>
          </a:xfrm>
        </p:spPr>
        <p:txBody>
          <a:bodyPr>
            <a:normAutofit/>
          </a:bodyPr>
          <a:lstStyle/>
          <a:p>
            <a:pPr marL="381000" indent="-381000" eaLnBrk="1" hangingPunct="1">
              <a:lnSpc>
                <a:spcPct val="80000"/>
              </a:lnSpc>
            </a:pPr>
            <a:r>
              <a:rPr lang="ru-RU" dirty="0" smtClean="0"/>
              <a:t>Полянский В.И. Композиция. Екатеринбург. «СОКРАТ». 1999.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ru-RU" dirty="0" smtClean="0"/>
              <a:t>Сокольникова Н.М. Основы композиции. Обнинск. «Титул». 1996.</a:t>
            </a:r>
            <a:endParaRPr lang="ru-RU" b="1" dirty="0" smtClean="0"/>
          </a:p>
          <a:p>
            <a:pPr marL="381000" indent="-381000" eaLnBrk="1" hangingPunct="1">
              <a:lnSpc>
                <a:spcPct val="80000"/>
              </a:lnSpc>
            </a:pPr>
            <a:r>
              <a:rPr lang="ru-RU" dirty="0" smtClean="0"/>
              <a:t>Федотов Г. Дерево. М.: «ЭКСМО-ПРЕСС». 2002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ru-RU" dirty="0" smtClean="0"/>
              <a:t>Федотов Г. Волшебный мир дерева. М.: Просвещение. 1987.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ru-RU" dirty="0" smtClean="0"/>
              <a:t>Журналы: «Интерьер-дизайн»; «Табурет»; </a:t>
            </a:r>
          </a:p>
        </p:txBody>
      </p:sp>
      <p:pic>
        <p:nvPicPr>
          <p:cNvPr id="38916" name="Picture 4" descr="книга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381000"/>
            <a:ext cx="12319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66671488_butterfly_20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95793">
            <a:off x="2003846" y="954559"/>
            <a:ext cx="1835270" cy="15208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295400"/>
            <a:ext cx="6867525" cy="1065213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chemeClr val="tx1"/>
                </a:solidFill>
              </a:rPr>
              <a:t>Спасибо за внимание!</a:t>
            </a:r>
          </a:p>
        </p:txBody>
      </p:sp>
      <p:pic>
        <p:nvPicPr>
          <p:cNvPr id="6" name="Рисунок 5" descr="66671488_butterfly_20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209800"/>
            <a:ext cx="4658863" cy="38606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формообразования: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8382000" cy="3810000"/>
          </a:xfrm>
        </p:spPr>
        <p:txBody>
          <a:bodyPr/>
          <a:lstStyle/>
          <a:p>
            <a:pPr eaLnBrk="1" hangingPunct="1"/>
            <a:r>
              <a:rPr lang="ru-RU" sz="2800" b="1" u="sng" dirty="0" smtClean="0"/>
              <a:t>Анализ</a:t>
            </a:r>
            <a:r>
              <a:rPr lang="ru-RU" sz="2800" u="sng" dirty="0" smtClean="0"/>
              <a:t> </a:t>
            </a:r>
            <a:r>
              <a:rPr lang="ru-RU" sz="2800" dirty="0" smtClean="0"/>
              <a:t>– процесс разложения целого на составляющие его части.</a:t>
            </a:r>
          </a:p>
          <a:p>
            <a:pPr eaLnBrk="1" hangingPunct="1"/>
            <a:r>
              <a:rPr lang="ru-RU" sz="2800" b="1" u="sng" dirty="0" smtClean="0"/>
              <a:t>Синтез</a:t>
            </a:r>
            <a:r>
              <a:rPr lang="ru-RU" sz="2800" dirty="0" smtClean="0"/>
              <a:t> – обратный анализу процесс – соединение отдельных частей в целое.</a:t>
            </a:r>
          </a:p>
        </p:txBody>
      </p:sp>
      <p:pic>
        <p:nvPicPr>
          <p:cNvPr id="8" name="Рисунок 7" descr="66671488_butterfly_20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73644">
            <a:off x="5314976" y="4152950"/>
            <a:ext cx="2666531" cy="22096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6546850" cy="1371600"/>
          </a:xfrm>
        </p:spPr>
        <p:txBody>
          <a:bodyPr/>
          <a:lstStyle/>
          <a:p>
            <a:pPr algn="ctr"/>
            <a:r>
              <a:rPr lang="ru-RU" sz="4400" smtClean="0"/>
              <a:t>Формообразование (синтез)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24000"/>
            <a:ext cx="822325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dirty="0" smtClean="0"/>
              <a:t>Изменяемые параметры орнамента (вид, тип, число элементов, относительное расположение, </a:t>
            </a:r>
            <a:r>
              <a:rPr lang="ru-RU" sz="3600" dirty="0" err="1" smtClean="0"/>
              <a:t>раппортность</a:t>
            </a:r>
            <a:r>
              <a:rPr lang="ru-RU" sz="3600" dirty="0" smtClean="0"/>
              <a:t>, композиционные схемы и размеры) являются общими параметрами орнамента. </a:t>
            </a:r>
          </a:p>
          <a:p>
            <a:pPr>
              <a:lnSpc>
                <a:spcPct val="90000"/>
              </a:lnSpc>
            </a:pPr>
            <a:r>
              <a:rPr lang="ru-RU" sz="3600" dirty="0" smtClean="0"/>
              <a:t>Пользуясь методом формообразования художник создаёт новые орнаменты.</a:t>
            </a:r>
          </a:p>
        </p:txBody>
      </p:sp>
      <p:pic>
        <p:nvPicPr>
          <p:cNvPr id="5" name="Рисунок 4" descr="66671488_butterfly_20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457200"/>
            <a:ext cx="1559405" cy="12922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285984" y="571480"/>
            <a:ext cx="5181616" cy="846158"/>
          </a:xfrm>
        </p:spPr>
        <p:txBody>
          <a:bodyPr/>
          <a:lstStyle/>
          <a:p>
            <a:pPr algn="r"/>
            <a:r>
              <a:rPr lang="ru-RU" dirty="0" smtClean="0"/>
              <a:t>Стилизация и типизация</a:t>
            </a:r>
          </a:p>
        </p:txBody>
      </p:sp>
      <p:pic>
        <p:nvPicPr>
          <p:cNvPr id="5" name="Рисунок 4" descr="66671488_butterfly_20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88649">
            <a:off x="1573749" y="1961587"/>
            <a:ext cx="4816333" cy="39911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66700"/>
            <a:ext cx="5867400" cy="1104900"/>
          </a:xfrm>
        </p:spPr>
        <p:txBody>
          <a:bodyPr/>
          <a:lstStyle/>
          <a:p>
            <a:r>
              <a:rPr lang="ru-RU" smtClean="0"/>
              <a:t>Стилизация объекта.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876800" y="1295400"/>
            <a:ext cx="4267200" cy="4876800"/>
          </a:xfrm>
        </p:spPr>
        <p:txBody>
          <a:bodyPr>
            <a:normAutofit fontScale="92500"/>
          </a:bodyPr>
          <a:lstStyle/>
          <a:p>
            <a:r>
              <a:rPr lang="ru-RU" sz="3600" smtClean="0"/>
              <a:t>Стилизация – процесс упрощения природной формы и приведение её к образу, легковоспринимаемому человеком.</a:t>
            </a:r>
          </a:p>
        </p:txBody>
      </p:sp>
      <p:pic>
        <p:nvPicPr>
          <p:cNvPr id="24580" name="Picture 4" descr="AN01216_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8600" y="2438400"/>
            <a:ext cx="2503488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AN01251_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76600" y="2438400"/>
            <a:ext cx="1420813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AN04191_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" y="4648200"/>
            <a:ext cx="181451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Рисунок1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1219200"/>
            <a:ext cx="1395413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4 бабочки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066800"/>
            <a:ext cx="12001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66671488_butterfly_20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63739">
            <a:off x="2619709" y="4156280"/>
            <a:ext cx="2234309" cy="18514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6700"/>
            <a:ext cx="6934200" cy="1104900"/>
          </a:xfrm>
        </p:spPr>
        <p:txBody>
          <a:bodyPr/>
          <a:lstStyle/>
          <a:p>
            <a:r>
              <a:rPr lang="ru-RU" smtClean="0"/>
              <a:t>Пример стилизации:</a:t>
            </a:r>
          </a:p>
        </p:txBody>
      </p:sp>
      <p:pic>
        <p:nvPicPr>
          <p:cNvPr id="25603" name="Picture 5" descr="ANIMAL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Силуэтные изображения животны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505200"/>
            <a:ext cx="308610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AN01545_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10200" y="1219200"/>
            <a:ext cx="174049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1" descr="AN04326_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4800" y="5486400"/>
            <a:ext cx="1340193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2" descr="z_008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7841" y="4419600"/>
            <a:ext cx="197737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AN04326_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47800" y="5486400"/>
            <a:ext cx="1340193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AN04326_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90800" y="5486400"/>
            <a:ext cx="1340193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AN01545_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6781800" y="1219200"/>
            <a:ext cx="184090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66700"/>
            <a:ext cx="6781800" cy="1104900"/>
          </a:xfrm>
        </p:spPr>
        <p:txBody>
          <a:bodyPr/>
          <a:lstStyle/>
          <a:p>
            <a:r>
              <a:rPr lang="ru-RU" smtClean="0"/>
              <a:t>Пример стилизации:</a:t>
            </a:r>
          </a:p>
        </p:txBody>
      </p:sp>
      <p:pic>
        <p:nvPicPr>
          <p:cNvPr id="26628" name="Picture 4" descr="лавка медвед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676400"/>
            <a:ext cx="4622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A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kolyot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1000" y="5410200"/>
            <a:ext cx="23431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olyot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38400" y="5410200"/>
            <a:ext cx="23431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kolyot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95800" y="5410200"/>
            <a:ext cx="23431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стилизации</a:t>
            </a:r>
            <a:endParaRPr lang="ru-RU" dirty="0"/>
          </a:p>
        </p:txBody>
      </p:sp>
      <p:pic>
        <p:nvPicPr>
          <p:cNvPr id="4" name="Рисунок 3" descr="51897024_31025210_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295400"/>
            <a:ext cx="3276600" cy="2457450"/>
          </a:xfrm>
          <a:prstGeom prst="rect">
            <a:avLst/>
          </a:prstGeom>
        </p:spPr>
      </p:pic>
      <p:pic>
        <p:nvPicPr>
          <p:cNvPr id="5" name="Рисунок 4" descr="butterfly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295400"/>
            <a:ext cx="3251200" cy="2438400"/>
          </a:xfrm>
          <a:prstGeom prst="rect">
            <a:avLst/>
          </a:prstGeom>
        </p:spPr>
      </p:pic>
      <p:pic>
        <p:nvPicPr>
          <p:cNvPr id="6" name="Рисунок 5" descr="2361-01_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038600"/>
            <a:ext cx="2667000" cy="2667000"/>
          </a:xfrm>
          <a:prstGeom prst="rect">
            <a:avLst/>
          </a:prstGeom>
        </p:spPr>
      </p:pic>
      <p:pic>
        <p:nvPicPr>
          <p:cNvPr id="7" name="Рисунок 6" descr="img_15036289_439_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962400"/>
            <a:ext cx="2128297" cy="1549400"/>
          </a:xfrm>
          <a:prstGeom prst="rect">
            <a:avLst/>
          </a:prstGeom>
        </p:spPr>
      </p:pic>
      <p:pic>
        <p:nvPicPr>
          <p:cNvPr id="8" name="Рисунок 7" descr="butterfly4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3175" y="1066800"/>
            <a:ext cx="1500475" cy="1371600"/>
          </a:xfrm>
          <a:prstGeom prst="rect">
            <a:avLst/>
          </a:prstGeom>
        </p:spPr>
      </p:pic>
      <p:pic>
        <p:nvPicPr>
          <p:cNvPr id="9" name="Рисунок 8" descr="butterfly7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5715000"/>
            <a:ext cx="955040" cy="609600"/>
          </a:xfrm>
          <a:prstGeom prst="rect">
            <a:avLst/>
          </a:prstGeom>
        </p:spPr>
      </p:pic>
      <p:pic>
        <p:nvPicPr>
          <p:cNvPr id="10" name="Рисунок 9" descr="butterfly7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1000" y="5715000"/>
            <a:ext cx="955040" cy="609600"/>
          </a:xfrm>
          <a:prstGeom prst="rect">
            <a:avLst/>
          </a:prstGeom>
        </p:spPr>
      </p:pic>
      <p:pic>
        <p:nvPicPr>
          <p:cNvPr id="11" name="Рисунок 10" descr="butterfly7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9200" y="5715000"/>
            <a:ext cx="955040" cy="609600"/>
          </a:xfrm>
          <a:prstGeom prst="rect">
            <a:avLst/>
          </a:prstGeom>
        </p:spPr>
      </p:pic>
      <p:pic>
        <p:nvPicPr>
          <p:cNvPr id="12" name="Рисунок 11" descr="butterfly7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5715000"/>
            <a:ext cx="955040" cy="609600"/>
          </a:xfrm>
          <a:prstGeom prst="rect">
            <a:avLst/>
          </a:prstGeom>
        </p:spPr>
      </p:pic>
      <p:pic>
        <p:nvPicPr>
          <p:cNvPr id="13" name="Рисунок 12" descr="butterfly7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5600" y="5715000"/>
            <a:ext cx="955040" cy="609600"/>
          </a:xfrm>
          <a:prstGeom prst="rect">
            <a:avLst/>
          </a:prstGeom>
        </p:spPr>
      </p:pic>
      <p:pic>
        <p:nvPicPr>
          <p:cNvPr id="17" name="Рисунок 16" descr="66671488_butterfly_20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895793">
            <a:off x="3116980" y="3408799"/>
            <a:ext cx="2730349" cy="22625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J00991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743200"/>
            <a:ext cx="26987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6553200" cy="1104900"/>
          </a:xfrm>
        </p:spPr>
        <p:txBody>
          <a:bodyPr/>
          <a:lstStyle/>
          <a:p>
            <a:r>
              <a:rPr lang="ru-RU" dirty="0" smtClean="0"/>
              <a:t>Пример стилизации:</a:t>
            </a:r>
          </a:p>
        </p:txBody>
      </p:sp>
      <p:pic>
        <p:nvPicPr>
          <p:cNvPr id="28676" name="Picture 4" descr="cat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19950" y="685800"/>
            <a:ext cx="192405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AG00052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676400"/>
            <a:ext cx="1828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AN02724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43400"/>
            <a:ext cx="1203325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67200" y="1524000"/>
            <a:ext cx="487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514350" indent="-514350" algn="l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Tx/>
              <a:buAutoNum type="arabicPeriod"/>
              <a:defRPr/>
            </a:pPr>
            <a:r>
              <a:rPr kumimoji="0" lang="ru-RU" sz="3200" kern="0" dirty="0">
                <a:latin typeface="+mn-lt"/>
              </a:rPr>
              <a:t>Анализ природного объекта;</a:t>
            </a:r>
          </a:p>
          <a:p>
            <a:pPr marL="514350" indent="-514350" algn="l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Tx/>
              <a:buAutoNum type="arabicPeriod"/>
              <a:defRPr/>
            </a:pPr>
            <a:r>
              <a:rPr kumimoji="0" lang="ru-RU" sz="3200" kern="0" dirty="0">
                <a:latin typeface="+mn-lt"/>
              </a:rPr>
              <a:t>Выявление типичных черт (типизация: хвост, 4 лапы, хвост, форма ушей, силуэт).</a:t>
            </a:r>
          </a:p>
          <a:p>
            <a:pPr marL="514350" indent="-514350" algn="l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Tx/>
              <a:buAutoNum type="arabicPeriod"/>
              <a:defRPr/>
            </a:pPr>
            <a:r>
              <a:rPr kumimoji="0" lang="ru-RU" sz="3200" kern="0" dirty="0">
                <a:latin typeface="+mn-lt"/>
              </a:rPr>
              <a:t>Упрощение форм, их декоративная переработка на основе законов композиции.</a:t>
            </a:r>
          </a:p>
        </p:txBody>
      </p:sp>
      <p:sp>
        <p:nvSpPr>
          <p:cNvPr id="9" name="Стрелка вправо 8"/>
          <p:cNvSpPr>
            <a:spLocks noChangeArrowheads="1"/>
          </p:cNvSpPr>
          <p:nvPr/>
        </p:nvSpPr>
        <p:spPr bwMode="auto">
          <a:xfrm>
            <a:off x="6324600" y="9906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Стрелка вправо 9"/>
          <p:cNvSpPr>
            <a:spLocks noChangeArrowheads="1"/>
          </p:cNvSpPr>
          <p:nvPr/>
        </p:nvSpPr>
        <p:spPr bwMode="auto">
          <a:xfrm flipH="1">
            <a:off x="3886200" y="5562600"/>
            <a:ext cx="8382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81200" y="990600"/>
            <a:ext cx="41994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Природный объект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71600" y="5943600"/>
            <a:ext cx="524900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Стилизация в искусстве</a:t>
            </a:r>
          </a:p>
        </p:txBody>
      </p:sp>
      <p:pic>
        <p:nvPicPr>
          <p:cNvPr id="14" name="Рисунок 13" descr="66671488_butterfly_20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895793">
            <a:off x="632245" y="1945160"/>
            <a:ext cx="183527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9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2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TS010351676</Template>
  <TotalTime>1287</TotalTime>
  <Words>358</Words>
  <Application>Microsoft Office PowerPoint</Application>
  <PresentationFormat>Экран (4:3)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Presentation2</vt:lpstr>
      <vt:lpstr>«Народный орнамент»  СПО  «ДПИ и народные промыслы»   тема: Стилизация, типизация и интерпретация природных форм.</vt:lpstr>
      <vt:lpstr>Методы формообразования:</vt:lpstr>
      <vt:lpstr>Формообразование (синтез)</vt:lpstr>
      <vt:lpstr>Стилизация и типизация</vt:lpstr>
      <vt:lpstr>Стилизация объекта.</vt:lpstr>
      <vt:lpstr>Пример стилизации:</vt:lpstr>
      <vt:lpstr>Пример стилизации:</vt:lpstr>
      <vt:lpstr>Пример стилизации</vt:lpstr>
      <vt:lpstr>Пример стилизации:</vt:lpstr>
      <vt:lpstr>Стилизация </vt:lpstr>
      <vt:lpstr>Типизация объекта.</vt:lpstr>
      <vt:lpstr>Понятие условности изображения. </vt:lpstr>
      <vt:lpstr>ПРАКТИЧЕСКОЕ  ЗАДАНИЕ </vt:lpstr>
      <vt:lpstr>Практическое задание:</vt:lpstr>
      <vt:lpstr>Бабочки </vt:lpstr>
      <vt:lpstr>Пример выполнения работы</vt:lpstr>
      <vt:lpstr>Рекомендуемая литература: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degtevi</dc:creator>
  <cp:lastModifiedBy>Татьяна</cp:lastModifiedBy>
  <cp:revision>63</cp:revision>
  <cp:lastPrinted>1601-01-01T00:00:00Z</cp:lastPrinted>
  <dcterms:created xsi:type="dcterms:W3CDTF">1601-01-01T00:00:00Z</dcterms:created>
  <dcterms:modified xsi:type="dcterms:W3CDTF">2015-01-10T06:24:08Z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