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  <p:sldId id="277" r:id="rId3"/>
    <p:sldId id="257" r:id="rId4"/>
    <p:sldId id="259" r:id="rId5"/>
    <p:sldId id="261" r:id="rId6"/>
    <p:sldId id="262" r:id="rId7"/>
    <p:sldId id="266" r:id="rId8"/>
    <p:sldId id="268" r:id="rId9"/>
    <p:sldId id="269" r:id="rId10"/>
    <p:sldId id="270" r:id="rId11"/>
    <p:sldId id="267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C1"/>
    <a:srgbClr val="FF9900"/>
    <a:srgbClr val="F8F8F8"/>
    <a:srgbClr val="CC00CC"/>
    <a:srgbClr val="9933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073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chemeClr val="folHlink"/>
              </a:gs>
              <a:gs pos="100000">
                <a:srgbClr val="FFFF00">
                  <a:alpha val="50000"/>
                </a:srgbClr>
              </a:gs>
            </a:gsLst>
            <a:lin ang="18900000"/>
          </a:gra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gradFill>
            <a:gsLst>
              <a:gs pos="0">
                <a:srgbClr val="CC0000"/>
              </a:gs>
              <a:gs pos="100000">
                <a:srgbClr val="FF0000">
                  <a:alpha val="70000"/>
                </a:srgbClr>
              </a:gs>
            </a:gsLst>
          </a:gra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459038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41846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24750" y="6245225"/>
            <a:ext cx="11620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 smtClean="0"/>
            </a:lvl1pPr>
          </a:lstStyle>
          <a:p>
            <a:fld id="{5E4430AE-C5A8-45EB-BF37-2F2AA774E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3C96B-4A35-4AFD-9C8F-0A54E64EB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93CB5-1E30-4F7C-B526-2FE38B0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B89AC-A000-4543-BE35-576C8311A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2E72A-FB34-4775-B7FD-17999678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11AFC-A59B-437C-B958-13D06AF4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E901D-CC92-40C8-9F22-92CF4929C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B095E-FEA5-4F3A-8A30-0AF48EB85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4C34-8960-4EFA-964C-BD8E4D6C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5A5E8-D3BD-4591-BDCE-E296BB33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3896C-4FD4-46B5-9E82-46D91E54A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99CC00">
                  <a:alpha val="60001"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8538" y="6237288"/>
            <a:ext cx="2133600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5225"/>
            <a:ext cx="4046537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fld id="{349CCDA6-8920-47C0-9F56-0AF03D50C3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409825"/>
            <a:ext cx="1008063" cy="4448175"/>
            <a:chOff x="0" y="799"/>
            <a:chExt cx="852" cy="3392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41" name="Picture 9" descr="26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10" descr="230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11" descr="232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" name="Picture 12" descr="233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40" name="Picture 13" descr="266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513" y="0"/>
            <a:ext cx="1008062" cy="4448175"/>
            <a:chOff x="0" y="799"/>
            <a:chExt cx="852" cy="3392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35" name="Picture 16" descr="26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7" descr="230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8" descr="232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9" descr="233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20" descr="266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3" Type="http://schemas.openxmlformats.org/officeDocument/2006/relationships/image" Target="../media/image46.gi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5" Type="http://schemas.openxmlformats.org/officeDocument/2006/relationships/image" Target="../media/image5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10" Type="http://schemas.openxmlformats.org/officeDocument/2006/relationships/image" Target="../media/image66.gi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emf"/><Relationship Id="rId7" Type="http://schemas.openxmlformats.org/officeDocument/2006/relationships/image" Target="../media/image7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11" Type="http://schemas.openxmlformats.org/officeDocument/2006/relationships/image" Target="../media/image81.gif"/><Relationship Id="rId5" Type="http://schemas.openxmlformats.org/officeDocument/2006/relationships/image" Target="../media/image75.emf"/><Relationship Id="rId10" Type="http://schemas.openxmlformats.org/officeDocument/2006/relationships/image" Target="../media/image80.w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gif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image" Target="../media/image99.gi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12" Type="http://schemas.openxmlformats.org/officeDocument/2006/relationships/image" Target="../media/image9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w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9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emf"/><Relationship Id="rId7" Type="http://schemas.openxmlformats.org/officeDocument/2006/relationships/image" Target="../media/image26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8.png"/><Relationship Id="rId4" Type="http://schemas.openxmlformats.org/officeDocument/2006/relationships/image" Target="../media/image24.emf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648200"/>
            <a:ext cx="4038600" cy="1752600"/>
          </a:xfrm>
          <a:noFill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Разработка: преп. Бобровского </a:t>
            </a:r>
            <a:r>
              <a:rPr lang="ru-RU" sz="2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филиала УКСАП                       </a:t>
            </a: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Т.А.Дёгтева</a:t>
            </a:r>
            <a:endParaRPr lang="ru-RU" sz="2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100_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343400"/>
            <a:ext cx="1600200" cy="2133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6800" y="1758077"/>
            <a:ext cx="75861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Народный 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орнамент.</a:t>
            </a: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</a:b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«Виды и типы орнамента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».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200"/>
            <a:ext cx="7715250" cy="1143000"/>
          </a:xfrm>
          <a:noFill/>
        </p:spPr>
        <p:txBody>
          <a:bodyPr/>
          <a:lstStyle/>
          <a:p>
            <a:r>
              <a:rPr lang="ru-RU" dirty="0"/>
              <a:t>Тип орнамента - сетчатый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6858000" cy="2667000"/>
          </a:xfrm>
          <a:noFill/>
        </p:spPr>
        <p:txBody>
          <a:bodyPr/>
          <a:lstStyle/>
          <a:p>
            <a:r>
              <a:rPr lang="ru-RU" sz="2800" dirty="0"/>
              <a:t>Раппортом сетчатого орнамента   может быть как полоса, так и розетка, многократно повторяясь они заполняют собой плоскость полностью, как будто затягивают сеткой</a:t>
            </a:r>
          </a:p>
        </p:txBody>
      </p:sp>
      <p:pic>
        <p:nvPicPr>
          <p:cNvPr id="2662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29" name="Picture 5" descr="J0099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1943100" cy="2428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0" name="Picture 6" descr="J0099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1441450" cy="2428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1" name="Picture 7" descr="J01052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81600"/>
            <a:ext cx="1803400" cy="1217613"/>
          </a:xfrm>
          <a:prstGeom prst="rect">
            <a:avLst/>
          </a:prstGeom>
          <a:noFill/>
        </p:spPr>
      </p:pic>
      <p:pic>
        <p:nvPicPr>
          <p:cNvPr id="26632" name="Picture 8" descr="J01052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181600"/>
            <a:ext cx="1803400" cy="1217613"/>
          </a:xfrm>
          <a:prstGeom prst="rect">
            <a:avLst/>
          </a:prstGeom>
          <a:noFill/>
        </p:spPr>
      </p:pic>
      <p:pic>
        <p:nvPicPr>
          <p:cNvPr id="26633" name="Picture 9" descr="J01052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038600"/>
            <a:ext cx="1803400" cy="1217613"/>
          </a:xfrm>
          <a:prstGeom prst="rect">
            <a:avLst/>
          </a:prstGeom>
          <a:noFill/>
        </p:spPr>
      </p:pic>
      <p:pic>
        <p:nvPicPr>
          <p:cNvPr id="26634" name="Picture 10" descr="J01052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038600"/>
            <a:ext cx="1803400" cy="1217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590800" y="4038600"/>
            <a:ext cx="838200" cy="8382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971800" y="4419600"/>
            <a:ext cx="838200" cy="8382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57200" y="4038600"/>
            <a:ext cx="914400" cy="9144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914400" y="4495800"/>
            <a:ext cx="914400" cy="9144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4100" y="5828639"/>
            <a:ext cx="30272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раппорт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219200" y="5410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44100" y="4953000"/>
            <a:ext cx="3227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971800" y="5257800"/>
            <a:ext cx="304800" cy="760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714767" y="4876800"/>
            <a:ext cx="0" cy="1141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162800" cy="1143000"/>
          </a:xfrm>
          <a:noFill/>
        </p:spPr>
        <p:txBody>
          <a:bodyPr/>
          <a:lstStyle/>
          <a:p>
            <a:pPr algn="ctr"/>
            <a:r>
              <a:rPr lang="ru-RU" sz="4000"/>
              <a:t>Виды орнамента: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3657600" cy="51054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dirty="0"/>
              <a:t>Геометрический;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Растительный;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Зооморфный;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Антропоморфный;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Геральдический;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Шрифтовой;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Плетёный;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1782763" cy="205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2535" name="Picture 7" descr="2 Скала Раджа в Ватика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54635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6" name="Picture 8" descr="M024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/>
          <a:stretch>
            <a:fillRect/>
          </a:stretch>
        </p:blipFill>
        <p:spPr bwMode="auto">
          <a:xfrm>
            <a:off x="6851650" y="3276600"/>
            <a:ext cx="1982788" cy="2297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7" name="Picture 9" descr="kompo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048250"/>
            <a:ext cx="1600200" cy="1500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8" name="Picture 10" descr="91Буквицы"/>
          <p:cNvPicPr>
            <a:picLocks noChangeAspect="1" noChangeArrowheads="1"/>
          </p:cNvPicPr>
          <p:nvPr/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553200" y="5181600"/>
            <a:ext cx="1708150" cy="129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371600"/>
            <a:ext cx="1668463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562600" y="4648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733800" y="2057400"/>
            <a:ext cx="4572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229600" y="53340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133600" y="5791200"/>
            <a:ext cx="4572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8382000" y="548640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772400" y="5791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22546" name="Picture 18" descr="орн византия"/>
          <p:cNvPicPr>
            <a:picLocks noChangeAspect="1" noChangeArrowheads="1"/>
          </p:cNvPicPr>
          <p:nvPr/>
        </p:nvPicPr>
        <p:blipFill>
          <a:blip r:embed="rId8" cstate="print">
            <a:lum bright="-72000" contrast="84000"/>
            <a:grayscl/>
          </a:blip>
          <a:srcRect/>
          <a:stretch>
            <a:fillRect/>
          </a:stretch>
        </p:blipFill>
        <p:spPr bwMode="auto">
          <a:xfrm>
            <a:off x="4495800" y="5257800"/>
            <a:ext cx="1735138" cy="1600200"/>
          </a:xfrm>
          <a:prstGeom prst="rect">
            <a:avLst/>
          </a:prstGeom>
          <a:noFill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867400" y="586740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Геометрический орнамент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229600" cy="1600200"/>
          </a:xfrm>
          <a:noFill/>
        </p:spPr>
        <p:txBody>
          <a:bodyPr/>
          <a:lstStyle/>
          <a:p>
            <a:r>
              <a:rPr lang="ru-RU" sz="2800" dirty="0"/>
              <a:t>В основе геометрического орнамента лежат геометрические фигуры и тела (линии, </a:t>
            </a:r>
            <a:r>
              <a:rPr lang="ru-RU" sz="2800" dirty="0" err="1"/>
              <a:t>зиг-заги</a:t>
            </a:r>
            <a:r>
              <a:rPr lang="ru-RU" sz="2800" dirty="0"/>
              <a:t>, точки, квадраты, круги …).</a:t>
            </a:r>
          </a:p>
        </p:txBody>
      </p:sp>
      <p:pic>
        <p:nvPicPr>
          <p:cNvPr id="18436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7" name="Picture 5" descr="AG0013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1581150" cy="549275"/>
          </a:xfrm>
          <a:prstGeom prst="rect">
            <a:avLst/>
          </a:prstGeom>
          <a:noFill/>
        </p:spPr>
      </p:pic>
      <p:pic>
        <p:nvPicPr>
          <p:cNvPr id="18438" name="Picture 6" descr="DD0163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39" name="Picture 7" descr="DD0163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00200" y="3657600"/>
            <a:ext cx="1371600" cy="654050"/>
          </a:xfrm>
          <a:prstGeom prst="rect">
            <a:avLst/>
          </a:prstGeom>
          <a:noFill/>
        </p:spPr>
      </p:pic>
      <p:pic>
        <p:nvPicPr>
          <p:cNvPr id="18440" name="Picture 8" descr="DD0163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41" name="Picture 9" descr="DD0163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42" name="Picture 10" descr="DD01630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43" name="Picture 11" descr="DD01631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429000" y="3581400"/>
            <a:ext cx="1371600" cy="654050"/>
          </a:xfrm>
          <a:prstGeom prst="rect">
            <a:avLst/>
          </a:prstGeom>
          <a:noFill/>
        </p:spPr>
      </p:pic>
      <p:pic>
        <p:nvPicPr>
          <p:cNvPr id="18444" name="Picture 12" descr="DD01631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105400" y="3581400"/>
            <a:ext cx="1371600" cy="654050"/>
          </a:xfrm>
          <a:prstGeom prst="rect">
            <a:avLst/>
          </a:prstGeom>
          <a:noFill/>
        </p:spPr>
      </p:pic>
      <p:pic>
        <p:nvPicPr>
          <p:cNvPr id="18445" name="Picture 13" descr="DD01631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6781800" y="3581400"/>
            <a:ext cx="1371600" cy="654050"/>
          </a:xfrm>
          <a:prstGeom prst="rect">
            <a:avLst/>
          </a:prstGeom>
          <a:noFill/>
        </p:spPr>
      </p:pic>
      <p:pic>
        <p:nvPicPr>
          <p:cNvPr id="18446" name="Picture 14" descr="J009918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0462" y="4648200"/>
            <a:ext cx="1582738" cy="1752600"/>
          </a:xfrm>
          <a:prstGeom prst="rect">
            <a:avLst/>
          </a:prstGeom>
          <a:noFill/>
        </p:spPr>
      </p:pic>
      <p:pic>
        <p:nvPicPr>
          <p:cNvPr id="18448" name="Picture 16" descr="J009918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4648200"/>
            <a:ext cx="1752600" cy="1749425"/>
          </a:xfrm>
          <a:prstGeom prst="rect">
            <a:avLst/>
          </a:prstGeom>
          <a:noFill/>
        </p:spPr>
      </p:pic>
      <p:pic>
        <p:nvPicPr>
          <p:cNvPr id="18449" name="Picture 17" descr="J01527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06962" y="4648200"/>
            <a:ext cx="1798638" cy="1798638"/>
          </a:xfrm>
          <a:prstGeom prst="rect">
            <a:avLst/>
          </a:prstGeom>
          <a:noFill/>
        </p:spPr>
      </p:pic>
      <p:pic>
        <p:nvPicPr>
          <p:cNvPr id="18450" name="Picture 18" descr="J0107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4572000"/>
            <a:ext cx="1806575" cy="182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2400"/>
            <a:ext cx="6648450" cy="1143000"/>
          </a:xfrm>
          <a:noFill/>
        </p:spPr>
        <p:txBody>
          <a:bodyPr/>
          <a:lstStyle/>
          <a:p>
            <a:r>
              <a:rPr lang="ru-RU" dirty="0"/>
              <a:t>Растительный орнамент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086600" cy="2057400"/>
          </a:xfrm>
          <a:noFill/>
        </p:spPr>
        <p:txBody>
          <a:bodyPr/>
          <a:lstStyle/>
          <a:p>
            <a:r>
              <a:rPr lang="ru-RU" sz="2800" dirty="0"/>
              <a:t>В основе растительного орнамента     лежат изобразительные мотивы флористической тематики (цветы, листья, побеги, бутоны, деревья и т.п.).</a:t>
            </a:r>
          </a:p>
        </p:txBody>
      </p:sp>
      <p:pic>
        <p:nvPicPr>
          <p:cNvPr id="1946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1" name="Picture 5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4960938" cy="944563"/>
          </a:xfrm>
          <a:prstGeom prst="rect">
            <a:avLst/>
          </a:prstGeom>
          <a:noFill/>
        </p:spPr>
      </p:pic>
      <p:pic>
        <p:nvPicPr>
          <p:cNvPr id="19462" name="Picture 6" descr="J01052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76800"/>
            <a:ext cx="1500188" cy="1611313"/>
          </a:xfrm>
          <a:prstGeom prst="rect">
            <a:avLst/>
          </a:prstGeom>
          <a:noFill/>
        </p:spPr>
      </p:pic>
      <p:pic>
        <p:nvPicPr>
          <p:cNvPr id="19463" name="Picture 7" descr="J01052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1500188" cy="1611313"/>
          </a:xfrm>
          <a:prstGeom prst="rect">
            <a:avLst/>
          </a:prstGeom>
          <a:noFill/>
        </p:spPr>
      </p:pic>
      <p:pic>
        <p:nvPicPr>
          <p:cNvPr id="19464" name="Picture 8" descr="J01052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953000"/>
            <a:ext cx="1500188" cy="1611313"/>
          </a:xfrm>
          <a:prstGeom prst="rect">
            <a:avLst/>
          </a:prstGeom>
          <a:noFill/>
        </p:spPr>
      </p:pic>
      <p:pic>
        <p:nvPicPr>
          <p:cNvPr id="19465" name="Picture 9" descr="J01075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6712" y="3124200"/>
            <a:ext cx="1764888" cy="1752600"/>
          </a:xfrm>
          <a:prstGeom prst="rect">
            <a:avLst/>
          </a:prstGeom>
          <a:noFill/>
        </p:spPr>
      </p:pic>
      <p:pic>
        <p:nvPicPr>
          <p:cNvPr id="19466" name="Picture 10" descr="J01055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4875" y="4938712"/>
            <a:ext cx="1736725" cy="1766888"/>
          </a:xfrm>
          <a:prstGeom prst="rect">
            <a:avLst/>
          </a:prstGeom>
          <a:noFill/>
        </p:spPr>
      </p:pic>
      <p:pic>
        <p:nvPicPr>
          <p:cNvPr id="19467" name="Picture 11" descr="J01053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5690046" y="5385245"/>
            <a:ext cx="1797746" cy="681039"/>
          </a:xfrm>
          <a:prstGeom prst="rect">
            <a:avLst/>
          </a:prstGeom>
          <a:noFill/>
        </p:spPr>
      </p:pic>
      <p:pic>
        <p:nvPicPr>
          <p:cNvPr id="19468" name="Picture 12" descr="Рисунок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25" y="1514475"/>
            <a:ext cx="981075" cy="1304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r>
              <a:rPr lang="ru-RU" dirty="0"/>
              <a:t>Зооморфный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орнамент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6248400" cy="3124200"/>
          </a:xfrm>
          <a:noFill/>
        </p:spPr>
        <p:txBody>
          <a:bodyPr/>
          <a:lstStyle/>
          <a:p>
            <a:r>
              <a:rPr lang="ru-RU" sz="2800" dirty="0"/>
              <a:t>В основе зооморфного орнамента     лежат изобразительные мотивы           из царства фауны (животные,        птицы, насекомые,                      фантастические                    </a:t>
            </a:r>
            <a:r>
              <a:rPr lang="ru-RU" sz="2800" dirty="0" err="1"/>
              <a:t>зверосущества</a:t>
            </a:r>
            <a:r>
              <a:rPr lang="ru-RU" sz="2800" dirty="0"/>
              <a:t> и т.п.).</a:t>
            </a:r>
          </a:p>
        </p:txBody>
      </p:sp>
      <p:pic>
        <p:nvPicPr>
          <p:cNvPr id="20484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7" name="Picture 7" descr="AN0117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806575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8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87" y="5105400"/>
            <a:ext cx="1611313" cy="1414463"/>
          </a:xfrm>
          <a:prstGeom prst="rect">
            <a:avLst/>
          </a:prstGeom>
          <a:noFill/>
        </p:spPr>
      </p:pic>
      <p:pic>
        <p:nvPicPr>
          <p:cNvPr id="20489" name="Picture 9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84887" y="5181600"/>
            <a:ext cx="1611313" cy="1414463"/>
          </a:xfrm>
          <a:prstGeom prst="rect">
            <a:avLst/>
          </a:prstGeom>
          <a:noFill/>
        </p:spPr>
      </p:pic>
      <p:pic>
        <p:nvPicPr>
          <p:cNvPr id="20490" name="Picture 10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487" y="5181600"/>
            <a:ext cx="1611313" cy="1414463"/>
          </a:xfrm>
          <a:prstGeom prst="rect">
            <a:avLst/>
          </a:prstGeom>
          <a:noFill/>
        </p:spPr>
      </p:pic>
      <p:pic>
        <p:nvPicPr>
          <p:cNvPr id="20491" name="Picture 11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7887" y="5181600"/>
            <a:ext cx="1611313" cy="1414463"/>
          </a:xfrm>
          <a:prstGeom prst="rect">
            <a:avLst/>
          </a:prstGeom>
          <a:noFill/>
        </p:spPr>
      </p:pic>
      <p:pic>
        <p:nvPicPr>
          <p:cNvPr id="20492" name="Picture 12" descr="J01532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3048000" cy="1592263"/>
          </a:xfrm>
          <a:prstGeom prst="rect">
            <a:avLst/>
          </a:prstGeom>
          <a:noFill/>
        </p:spPr>
      </p:pic>
      <p:pic>
        <p:nvPicPr>
          <p:cNvPr id="20493" name="Picture 13" descr="AN0121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572000"/>
            <a:ext cx="914400" cy="750888"/>
          </a:xfrm>
          <a:prstGeom prst="rect">
            <a:avLst/>
          </a:prstGeom>
          <a:noFill/>
        </p:spPr>
      </p:pic>
      <p:pic>
        <p:nvPicPr>
          <p:cNvPr id="20495" name="Picture 15" descr="утено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514600"/>
            <a:ext cx="933450" cy="790575"/>
          </a:xfrm>
          <a:prstGeom prst="rect">
            <a:avLst/>
          </a:prstGeom>
          <a:noFill/>
        </p:spPr>
      </p:pic>
      <p:pic>
        <p:nvPicPr>
          <p:cNvPr id="20496" name="Picture 16" descr="утено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10400" y="2514600"/>
            <a:ext cx="933450" cy="790575"/>
          </a:xfrm>
          <a:prstGeom prst="rect">
            <a:avLst/>
          </a:prstGeom>
          <a:noFill/>
        </p:spPr>
      </p:pic>
      <p:pic>
        <p:nvPicPr>
          <p:cNvPr id="20497" name="Picture 17" descr="AG00130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648200"/>
            <a:ext cx="762000" cy="6556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620000" cy="914400"/>
          </a:xfrm>
          <a:noFill/>
        </p:spPr>
        <p:txBody>
          <a:bodyPr/>
          <a:lstStyle/>
          <a:p>
            <a:r>
              <a:rPr lang="ru-RU"/>
              <a:t>Антропоморфный орнамент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6705600" cy="1676400"/>
          </a:xfrm>
          <a:noFill/>
        </p:spPr>
        <p:txBody>
          <a:bodyPr/>
          <a:lstStyle/>
          <a:p>
            <a:r>
              <a:rPr lang="ru-RU" sz="2800" dirty="0"/>
              <a:t>В основе антропоморфного      орнамента лежат изображения людей, человекообразных богов, ангелов.</a:t>
            </a:r>
          </a:p>
        </p:txBody>
      </p:sp>
      <p:pic>
        <p:nvPicPr>
          <p:cNvPr id="2765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Picture 5" descr="J0103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72392"/>
            <a:ext cx="3048000" cy="1580608"/>
          </a:xfrm>
          <a:prstGeom prst="rect">
            <a:avLst/>
          </a:prstGeom>
          <a:noFill/>
        </p:spPr>
      </p:pic>
      <p:pic>
        <p:nvPicPr>
          <p:cNvPr id="27654" name="Picture 6" descr="J0105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550" y="2895600"/>
            <a:ext cx="1714500" cy="1828800"/>
          </a:xfrm>
          <a:prstGeom prst="rect">
            <a:avLst/>
          </a:prstGeom>
          <a:noFill/>
        </p:spPr>
      </p:pic>
      <p:pic>
        <p:nvPicPr>
          <p:cNvPr id="27655" name="Picture 7" descr="SY00792_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4800" y="3387725"/>
            <a:ext cx="2971800" cy="1565275"/>
          </a:xfrm>
          <a:prstGeom prst="rect">
            <a:avLst/>
          </a:prstGeom>
          <a:noFill/>
        </p:spPr>
      </p:pic>
      <p:pic>
        <p:nvPicPr>
          <p:cNvPr id="27657" name="Picture 9" descr="J01029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105400"/>
            <a:ext cx="1779588" cy="1489075"/>
          </a:xfrm>
          <a:prstGeom prst="rect">
            <a:avLst/>
          </a:prstGeom>
          <a:noFill/>
        </p:spPr>
      </p:pic>
      <p:pic>
        <p:nvPicPr>
          <p:cNvPr id="27658" name="Picture 10" descr="J01029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33600" y="5105400"/>
            <a:ext cx="1779588" cy="1489075"/>
          </a:xfrm>
          <a:prstGeom prst="rect">
            <a:avLst/>
          </a:prstGeom>
          <a:noFill/>
        </p:spPr>
      </p:pic>
      <p:pic>
        <p:nvPicPr>
          <p:cNvPr id="27659" name="Picture 11" descr="J01029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105400"/>
            <a:ext cx="1779588" cy="1489075"/>
          </a:xfrm>
          <a:prstGeom prst="rect">
            <a:avLst/>
          </a:prstGeom>
          <a:noFill/>
        </p:spPr>
      </p:pic>
      <p:pic>
        <p:nvPicPr>
          <p:cNvPr id="27660" name="Picture 12" descr="J01029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334000" y="5105400"/>
            <a:ext cx="1779588" cy="1489075"/>
          </a:xfrm>
          <a:prstGeom prst="rect">
            <a:avLst/>
          </a:prstGeom>
          <a:noFill/>
        </p:spPr>
      </p:pic>
      <p:pic>
        <p:nvPicPr>
          <p:cNvPr id="27661" name="Picture 13" descr="J01055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5675" y="4953000"/>
            <a:ext cx="1541463" cy="1644650"/>
          </a:xfrm>
          <a:prstGeom prst="rect">
            <a:avLst/>
          </a:prstGeom>
          <a:noFill/>
        </p:spPr>
      </p:pic>
      <p:pic>
        <p:nvPicPr>
          <p:cNvPr id="27663" name="Picture 15" descr="ангелочек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057400"/>
            <a:ext cx="11430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18724E-6 C -0.01528 0.0252 -0.03038 0.05063 -0.05104 0.06196 C -0.0717 0.07328 -0.10226 0.06658 -0.12448 0.06797 C -0.1467 0.06935 -0.16771 0.06057 -0.18438 0.07097 C -0.20104 0.08138 -0.22049 0.10796 -0.22448 0.13015 C -0.22847 0.15234 -0.21962 0.18794 -0.20886 0.20412 C -0.19809 0.2203 -0.17309 0.21291 -0.16007 0.2277 C -0.14705 0.24249 -0.12917 0.27278 -0.13108 0.29289 C -0.13299 0.313 -0.14566 0.33727 -0.17118 0.34906 C -0.1967 0.36085 -0.25104 0.36986 -0.28438 0.36385 C -0.31771 0.35784 -0.3533 0.33265 -0.37118 0.31346 C -0.38906 0.29427 -0.37778 0.25937 -0.39115 0.2485 C -0.40451 0.23764 -0.44097 0.23417 -0.45104 0.2485 C -0.46111 0.26284 -0.44392 0.31346 -0.45104 0.33426 C -0.45816 0.35507 -0.47413 0.36616 -0.4934 0.37264 C -0.51267 0.37911 -0.54861 0.38258 -0.56667 0.37264 C -0.58472 0.3627 -0.60451 0.32872 -0.60226 0.31346 C -0.6 0.2982 -0.56111 0.28641 -0.5533 0.2811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7" name="Picture 15" descr="g_217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28067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248400" cy="914400"/>
          </a:xfrm>
          <a:noFill/>
        </p:spPr>
        <p:txBody>
          <a:bodyPr/>
          <a:lstStyle/>
          <a:p>
            <a:r>
              <a:rPr lang="ru-RU" dirty="0"/>
              <a:t>Шрифтовой орнамент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6172200" cy="2362200"/>
          </a:xfrm>
          <a:noFill/>
        </p:spPr>
        <p:txBody>
          <a:bodyPr/>
          <a:lstStyle/>
          <a:p>
            <a:r>
              <a:rPr lang="ru-RU" sz="2400" dirty="0"/>
              <a:t>В основе шрифтового орнамента     лежат изобразительные мотивы, связанные с буквами, шрифтами, каллиграфией.</a:t>
            </a:r>
          </a:p>
        </p:txBody>
      </p:sp>
      <p:pic>
        <p:nvPicPr>
          <p:cNvPr id="28676" name="Picture 4" descr="PH02738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83" name="Picture 11" descr="42-строчная Библия Гутенбер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282950" cy="3348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685" name="Picture 13" descr="Фигурные инициалы из Евангелия и Псалтыри (14 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362200"/>
            <a:ext cx="1771650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Picture 6" descr="J00991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04800"/>
            <a:ext cx="1147763" cy="1219200"/>
          </a:xfrm>
          <a:prstGeom prst="rect">
            <a:avLst/>
          </a:prstGeom>
          <a:noFill/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9162" y="3429000"/>
            <a:ext cx="757238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8690" name="Picture 18" descr="mail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5575" y="3581400"/>
            <a:ext cx="1393825" cy="1981200"/>
          </a:xfrm>
          <a:prstGeom prst="rect">
            <a:avLst/>
          </a:prstGeom>
          <a:noFill/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9810" y="4876800"/>
            <a:ext cx="1196853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086600" cy="838200"/>
          </a:xfrm>
          <a:noFill/>
        </p:spPr>
        <p:txBody>
          <a:bodyPr/>
          <a:lstStyle/>
          <a:p>
            <a:r>
              <a:rPr lang="ru-RU" dirty="0"/>
              <a:t>Геральдический орнамент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6477000" cy="1600200"/>
          </a:xfrm>
          <a:noFill/>
        </p:spPr>
        <p:txBody>
          <a:bodyPr/>
          <a:lstStyle/>
          <a:p>
            <a:r>
              <a:rPr lang="ru-RU" dirty="0"/>
              <a:t>В основе геральдического            орнамента     лежат мотивы, связанные с изображением гербов, эмблем, знаков.</a:t>
            </a:r>
          </a:p>
        </p:txBody>
      </p:sp>
      <p:pic>
        <p:nvPicPr>
          <p:cNvPr id="2970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2" name="Picture 6" descr="DD002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1157288" cy="1295400"/>
          </a:xfrm>
          <a:prstGeom prst="rect">
            <a:avLst/>
          </a:prstGeom>
          <a:noFill/>
        </p:spPr>
      </p:pic>
      <p:pic>
        <p:nvPicPr>
          <p:cNvPr id="29704" name="Picture 8" descr="DD0118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52800"/>
            <a:ext cx="1219200" cy="1196975"/>
          </a:xfrm>
          <a:prstGeom prst="rect">
            <a:avLst/>
          </a:prstGeom>
          <a:noFill/>
        </p:spPr>
      </p:pic>
      <p:pic>
        <p:nvPicPr>
          <p:cNvPr id="29705" name="Picture 9" descr="IN0020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828800"/>
            <a:ext cx="857250" cy="1143000"/>
          </a:xfrm>
          <a:prstGeom prst="rect">
            <a:avLst/>
          </a:prstGeom>
          <a:noFill/>
        </p:spPr>
      </p:pic>
      <p:pic>
        <p:nvPicPr>
          <p:cNvPr id="29706" name="Picture 10" descr="J01054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614862"/>
            <a:ext cx="1789113" cy="1862138"/>
          </a:xfrm>
          <a:prstGeom prst="rect">
            <a:avLst/>
          </a:prstGeom>
          <a:noFill/>
        </p:spPr>
      </p:pic>
      <p:pic>
        <p:nvPicPr>
          <p:cNvPr id="29708" name="Picture 12" descr="J01524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038600"/>
            <a:ext cx="1295400" cy="1295400"/>
          </a:xfrm>
          <a:prstGeom prst="rect">
            <a:avLst/>
          </a:prstGeom>
          <a:noFill/>
        </p:spPr>
      </p:pic>
      <p:pic>
        <p:nvPicPr>
          <p:cNvPr id="29709" name="Picture 13" descr="RE0000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4487" y="3962400"/>
            <a:ext cx="849313" cy="1219200"/>
          </a:xfrm>
          <a:prstGeom prst="rect">
            <a:avLst/>
          </a:prstGeom>
          <a:noFill/>
        </p:spPr>
      </p:pic>
      <p:pic>
        <p:nvPicPr>
          <p:cNvPr id="29710" name="Picture 14" descr="J01054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410200" y="4614862"/>
            <a:ext cx="1789113" cy="1862138"/>
          </a:xfrm>
          <a:prstGeom prst="rect">
            <a:avLst/>
          </a:prstGeom>
          <a:noFill/>
        </p:spPr>
      </p:pic>
      <p:pic>
        <p:nvPicPr>
          <p:cNvPr id="29711" name="Picture 15" descr="J01052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6438900"/>
            <a:ext cx="3575050" cy="266700"/>
          </a:xfrm>
          <a:prstGeom prst="rect">
            <a:avLst/>
          </a:prstGeom>
          <a:noFill/>
        </p:spPr>
      </p:pic>
      <p:pic>
        <p:nvPicPr>
          <p:cNvPr id="29712" name="Picture 16" descr="J01061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5443537"/>
            <a:ext cx="1371600" cy="1262063"/>
          </a:xfrm>
          <a:prstGeom prst="rect">
            <a:avLst/>
          </a:prstGeom>
          <a:noFill/>
        </p:spPr>
      </p:pic>
      <p:pic>
        <p:nvPicPr>
          <p:cNvPr id="29713" name="Picture 17" descr="тевтонский орде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00150" y="3979299"/>
            <a:ext cx="2381250" cy="26501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14" name="Picture 18" descr="tn_librans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3825" y="3124200"/>
            <a:ext cx="1171575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62800" cy="838200"/>
          </a:xfrm>
          <a:noFill/>
        </p:spPr>
        <p:txBody>
          <a:bodyPr/>
          <a:lstStyle/>
          <a:p>
            <a:r>
              <a:rPr lang="ru-RU" dirty="0"/>
              <a:t>Плетёный орнамент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6553200" cy="3048000"/>
          </a:xfrm>
          <a:noFill/>
        </p:spPr>
        <p:txBody>
          <a:bodyPr/>
          <a:lstStyle/>
          <a:p>
            <a:r>
              <a:rPr lang="ru-RU" sz="2800" dirty="0"/>
              <a:t>В основе плетёного орнамента (плетёнки) всегда присутствуют изобразительные мотивы плетения, не зависимо от того  какие элементы участвуют в орнаменте (растительные, зооморфные и т.п.).</a:t>
            </a:r>
          </a:p>
        </p:txBody>
      </p:sp>
      <p:pic>
        <p:nvPicPr>
          <p:cNvPr id="30724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6" name="Picture 6" descr="J0107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4725987"/>
            <a:ext cx="1819275" cy="1827213"/>
          </a:xfrm>
          <a:prstGeom prst="rect">
            <a:avLst/>
          </a:prstGeom>
          <a:noFill/>
        </p:spPr>
      </p:pic>
      <p:pic>
        <p:nvPicPr>
          <p:cNvPr id="30727" name="Picture 7" descr="J01526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525" y="4686300"/>
            <a:ext cx="1870075" cy="1866900"/>
          </a:xfrm>
          <a:prstGeom prst="rect">
            <a:avLst/>
          </a:prstGeom>
          <a:noFill/>
        </p:spPr>
      </p:pic>
      <p:pic>
        <p:nvPicPr>
          <p:cNvPr id="30728" name="Picture 8" descr="J01526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724400"/>
            <a:ext cx="1828800" cy="1828800"/>
          </a:xfrm>
          <a:prstGeom prst="rect">
            <a:avLst/>
          </a:prstGeom>
          <a:noFill/>
        </p:spPr>
      </p:pic>
      <p:pic>
        <p:nvPicPr>
          <p:cNvPr id="30729" name="Picture 9" descr="J01528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913312"/>
            <a:ext cx="2286000" cy="1639888"/>
          </a:xfrm>
          <a:prstGeom prst="rect">
            <a:avLst/>
          </a:prstGeom>
          <a:noFill/>
        </p:spPr>
      </p:pic>
      <p:pic>
        <p:nvPicPr>
          <p:cNvPr id="30730" name="Picture 10" descr="шаг чел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10400" y="838200"/>
            <a:ext cx="852488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/>
              <a:t>Заключение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848600" cy="3733800"/>
          </a:xfrm>
          <a:noFill/>
        </p:spPr>
        <p:txBody>
          <a:bodyPr/>
          <a:lstStyle/>
          <a:p>
            <a:r>
              <a:rPr lang="ru-RU" sz="2800"/>
              <a:t>Орнамент, являясь одним из самых древних видов ДПИ, сохранил в себе не только традиции, но и глубокую символику орнаментальных мотивов, композиционной конструкции и цветового решения.</a:t>
            </a:r>
          </a:p>
          <a:p>
            <a:r>
              <a:rPr lang="ru-RU" sz="2800"/>
              <a:t>Изучая орнамент любого из народов, можно глубже узнать его историю, традиции, мировоззрение.</a:t>
            </a:r>
          </a:p>
        </p:txBody>
      </p:sp>
      <p:pic>
        <p:nvPicPr>
          <p:cNvPr id="3174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0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914400"/>
            <a:ext cx="80803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/>
              <a:t>Введение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45720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Орнамент очень древний вид ДПИ.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Язык каждого орнамента связан с историей и культурой народа. Создатели орнаментов все время обращались к природе, используя увиденное.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Каждая народность сохраняла в орнаменте самое характерное, наиболее близкое национальному характеру, эстетическим вкусам, понятиям о красоте.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Народные мастера создавали узоры, отличающиеся большим разнообразием отдельных мотивов, где сплетались реальные наблюдения окружающей их природы со сказочными представлениями. </a:t>
            </a:r>
          </a:p>
        </p:txBody>
      </p:sp>
      <p:pic>
        <p:nvPicPr>
          <p:cNvPr id="3482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2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61188" y="609600"/>
            <a:ext cx="896937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Практическое </a:t>
            </a:r>
            <a:br>
              <a:rPr lang="ru-RU" dirty="0" smtClean="0"/>
            </a:br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696200" cy="4267200"/>
          </a:xfrm>
          <a:noFill/>
        </p:spPr>
        <p:txBody>
          <a:bodyPr/>
          <a:lstStyle/>
          <a:p>
            <a:r>
              <a:rPr lang="ru-RU" sz="2800" dirty="0" smtClean="0"/>
              <a:t>Разработайте орнамент по следующему описанию:</a:t>
            </a:r>
          </a:p>
          <a:p>
            <a:r>
              <a:rPr lang="ru-RU" sz="2800" dirty="0" smtClean="0"/>
              <a:t>Тип: Зеркально симметричная розетка.</a:t>
            </a:r>
          </a:p>
          <a:p>
            <a:r>
              <a:rPr lang="ru-RU" sz="2800" dirty="0" smtClean="0"/>
              <a:t>Вид: Зооморфный с растительными дополнениями.</a:t>
            </a:r>
          </a:p>
          <a:p>
            <a:r>
              <a:rPr lang="ru-RU" sz="2800" dirty="0" smtClean="0"/>
              <a:t>Цветовая гамма – натуральные цвета древесины.</a:t>
            </a:r>
          </a:p>
          <a:p>
            <a:r>
              <a:rPr lang="ru-RU" sz="2800" dirty="0" smtClean="0"/>
              <a:t>Техника – акварельная отмывка.</a:t>
            </a:r>
          </a:p>
          <a:p>
            <a:r>
              <a:rPr lang="ru-RU" sz="2800" dirty="0" smtClean="0"/>
              <a:t>Размер листа – А4.</a:t>
            </a:r>
            <a:endParaRPr lang="ru-RU" sz="2800" dirty="0"/>
          </a:p>
        </p:txBody>
      </p:sp>
      <p:pic>
        <p:nvPicPr>
          <p:cNvPr id="3174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0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914400"/>
            <a:ext cx="80803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Пример орнамента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93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8229600" cy="1371600"/>
          </a:xfrm>
          <a:noFill/>
        </p:spPr>
        <p:txBody>
          <a:bodyPr/>
          <a:lstStyle/>
          <a:p>
            <a:pPr algn="ctr"/>
            <a:r>
              <a:rPr lang="ru-RU"/>
              <a:t>Спасибо за внимание!</a:t>
            </a:r>
          </a:p>
        </p:txBody>
      </p:sp>
      <p:pic>
        <p:nvPicPr>
          <p:cNvPr id="3277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1546225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4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55988" y="4114800"/>
            <a:ext cx="896937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/>
              <a:t>Содержание: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dirty="0"/>
              <a:t>Введение.</a:t>
            </a:r>
          </a:p>
          <a:p>
            <a:r>
              <a:rPr lang="ru-RU" dirty="0"/>
              <a:t>Основные понятия.</a:t>
            </a:r>
          </a:p>
          <a:p>
            <a:r>
              <a:rPr lang="ru-RU" smtClean="0"/>
              <a:t>Типы </a:t>
            </a:r>
            <a:r>
              <a:rPr lang="ru-RU" dirty="0"/>
              <a:t>орнамента.</a:t>
            </a:r>
          </a:p>
          <a:p>
            <a:r>
              <a:rPr lang="ru-RU" dirty="0"/>
              <a:t>Виды орнамента.</a:t>
            </a:r>
          </a:p>
          <a:p>
            <a:r>
              <a:rPr lang="ru-RU" dirty="0"/>
              <a:t>Заключение.</a:t>
            </a:r>
          </a:p>
        </p:txBody>
      </p:sp>
      <p:pic>
        <p:nvPicPr>
          <p:cNvPr id="1229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429000"/>
            <a:ext cx="1649413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4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8575" y="4495800"/>
            <a:ext cx="98742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понятия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010400" cy="4419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/>
              <a:t>Орнамент (узор) </a:t>
            </a:r>
            <a:r>
              <a:rPr lang="ru-RU" sz="2800" dirty="0"/>
              <a:t>– последователь     </a:t>
            </a:r>
            <a:r>
              <a:rPr lang="ru-RU" sz="2800" dirty="0" err="1"/>
              <a:t>ное</a:t>
            </a:r>
            <a:r>
              <a:rPr lang="ru-RU" sz="2800" dirty="0"/>
              <a:t> повторение отдельных изобразительных мотивов или их группы.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Раппорт</a:t>
            </a:r>
            <a:r>
              <a:rPr lang="ru-RU" sz="2800" dirty="0"/>
              <a:t> – повторение части орнамента (группы элементов) без всякого изменения линейных размеров и форм.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Орнамент может быть </a:t>
            </a:r>
            <a:r>
              <a:rPr lang="ru-RU" sz="2800" b="1" dirty="0" err="1"/>
              <a:t>раппортным</a:t>
            </a:r>
            <a:r>
              <a:rPr lang="ru-RU" sz="2800" b="1" dirty="0"/>
              <a:t> </a:t>
            </a:r>
            <a:r>
              <a:rPr lang="ru-RU" sz="2800" dirty="0"/>
              <a:t>и </a:t>
            </a:r>
            <a:r>
              <a:rPr lang="ru-RU" sz="2800" b="1" dirty="0" err="1"/>
              <a:t>безраппортным</a:t>
            </a:r>
            <a:r>
              <a:rPr lang="ru-RU" sz="2800" dirty="0"/>
              <a:t>.</a:t>
            </a:r>
          </a:p>
        </p:txBody>
      </p:sp>
      <p:pic>
        <p:nvPicPr>
          <p:cNvPr id="1434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1" name="Picture 5" descr="J01526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7" y="5486400"/>
            <a:ext cx="1858963" cy="1046163"/>
          </a:xfrm>
          <a:prstGeom prst="rect">
            <a:avLst/>
          </a:prstGeom>
          <a:noFill/>
        </p:spPr>
      </p:pic>
      <p:pic>
        <p:nvPicPr>
          <p:cNvPr id="14342" name="Picture 6" descr="J01526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486400"/>
            <a:ext cx="1858963" cy="1046163"/>
          </a:xfrm>
          <a:prstGeom prst="rect">
            <a:avLst/>
          </a:prstGeom>
          <a:noFill/>
        </p:spPr>
      </p:pic>
      <p:pic>
        <p:nvPicPr>
          <p:cNvPr id="14343" name="Picture 7" descr="J01526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486400"/>
            <a:ext cx="1858963" cy="1046163"/>
          </a:xfrm>
          <a:prstGeom prst="rect">
            <a:avLst/>
          </a:prstGeom>
          <a:noFill/>
        </p:spPr>
      </p:pic>
      <p:pic>
        <p:nvPicPr>
          <p:cNvPr id="14344" name="Picture 8" descr="J01526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486400"/>
            <a:ext cx="1858963" cy="1046163"/>
          </a:xfrm>
          <a:prstGeom prst="rect">
            <a:avLst/>
          </a:prstGeom>
          <a:noFill/>
        </p:spPr>
      </p:pic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114800" y="5334000"/>
            <a:ext cx="0" cy="1295400"/>
          </a:xfrm>
          <a:prstGeom prst="line">
            <a:avLst/>
          </a:prstGeom>
          <a:noFill/>
          <a:ln w="38100">
            <a:solidFill>
              <a:srgbClr val="FFFF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867400" y="5334000"/>
            <a:ext cx="0" cy="1295400"/>
          </a:xfrm>
          <a:prstGeom prst="line">
            <a:avLst/>
          </a:prstGeom>
          <a:noFill/>
          <a:ln w="38100">
            <a:solidFill>
              <a:srgbClr val="FFFF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47" name="Picture 11" descr="шаг чел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05638" y="609600"/>
            <a:ext cx="852487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6724650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/>
              <a:t>Средства выразительности орнамента: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305800" cy="48768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Ритм </a:t>
            </a:r>
            <a:r>
              <a:rPr lang="ru-RU" sz="2800" dirty="0"/>
              <a:t>–ритмичное чередование                   подобных или контрастных элементов.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800" dirty="0"/>
              <a:t>Творчески обдуманное соединение отдельных компонентов называется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композицией </a:t>
            </a:r>
            <a:r>
              <a:rPr lang="ru-RU" sz="2800" dirty="0"/>
              <a:t>и складывается из чередования отдельных фигур и их рядов, расположенных по горизонтали, вертикали</a:t>
            </a:r>
            <a:r>
              <a:rPr lang="ru-RU" sz="2400" dirty="0"/>
              <a:t> </a:t>
            </a:r>
            <a:r>
              <a:rPr lang="ru-RU" sz="2800" dirty="0"/>
              <a:t>и диагонали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Очень важную роль во всех видах творчества играет -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колорит</a:t>
            </a:r>
            <a:r>
              <a:rPr lang="ru-RU" b="1" i="1" dirty="0">
                <a:solidFill>
                  <a:srgbClr val="990000"/>
                </a:solidFill>
              </a:rPr>
              <a:t> </a:t>
            </a:r>
            <a:r>
              <a:rPr lang="ru-RU" sz="2800" dirty="0"/>
              <a:t>гармоническое сочетание цветов и их оттенков. </a:t>
            </a:r>
          </a:p>
        </p:txBody>
      </p:sp>
      <p:pic>
        <p:nvPicPr>
          <p:cNvPr id="1638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0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16738" y="609600"/>
            <a:ext cx="941387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Виды и </a:t>
            </a:r>
            <a:br>
              <a:rPr lang="ru-RU" sz="4000" dirty="0"/>
            </a:br>
            <a:r>
              <a:rPr lang="ru-RU" sz="4000" dirty="0"/>
              <a:t>типы орнаментов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3886200"/>
          </a:xfrm>
          <a:noFill/>
        </p:spPr>
        <p:txBody>
          <a:bodyPr/>
          <a:lstStyle/>
          <a:p>
            <a:r>
              <a:rPr lang="ru-RU" b="1" u="sng" dirty="0"/>
              <a:t>Тип орнамента</a:t>
            </a:r>
            <a:r>
              <a:rPr lang="ru-RU" dirty="0"/>
              <a:t> – классификация  орнаментов по особенностям конструкции (полоса, розетка, сетчатый);</a:t>
            </a:r>
          </a:p>
          <a:p>
            <a:r>
              <a:rPr lang="ru-RU" b="1" u="sng" dirty="0"/>
              <a:t>Вид орнамента</a:t>
            </a:r>
            <a:r>
              <a:rPr lang="ru-RU" dirty="0"/>
              <a:t>: классификация орнаментов по особенности изобразительных мотивов (геометрический. Растительный…).</a:t>
            </a:r>
          </a:p>
        </p:txBody>
      </p:sp>
      <p:pic>
        <p:nvPicPr>
          <p:cNvPr id="1741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4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16738" y="609600"/>
            <a:ext cx="941387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6" name="Picture 52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010400" cy="1143000"/>
          </a:xfrm>
          <a:noFill/>
        </p:spPr>
        <p:txBody>
          <a:bodyPr/>
          <a:lstStyle/>
          <a:p>
            <a:pPr algn="ctr"/>
            <a:r>
              <a:rPr lang="ru-RU" sz="4000"/>
              <a:t>Типы орнамента: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3581400" cy="45720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Полоса;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Розетка;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Сетчатый;</a:t>
            </a:r>
          </a:p>
        </p:txBody>
      </p:sp>
      <p:pic>
        <p:nvPicPr>
          <p:cNvPr id="21510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600200"/>
            <a:ext cx="476250" cy="1143000"/>
          </a:xfrm>
          <a:prstGeom prst="rect">
            <a:avLst/>
          </a:prstGeom>
          <a:noFill/>
        </p:spPr>
      </p:pic>
      <p:pic>
        <p:nvPicPr>
          <p:cNvPr id="21511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743200"/>
            <a:ext cx="476250" cy="1143000"/>
          </a:xfrm>
          <a:prstGeom prst="rect">
            <a:avLst/>
          </a:prstGeom>
          <a:noFill/>
        </p:spPr>
      </p:pic>
      <p:pic>
        <p:nvPicPr>
          <p:cNvPr id="21512" name="Picture 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810000"/>
            <a:ext cx="476250" cy="1143000"/>
          </a:xfrm>
          <a:prstGeom prst="rect">
            <a:avLst/>
          </a:prstGeom>
          <a:noFill/>
        </p:spPr>
      </p:pic>
      <p:pic>
        <p:nvPicPr>
          <p:cNvPr id="21513" name="Picture 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1143000" cy="476250"/>
          </a:xfrm>
          <a:prstGeom prst="rect">
            <a:avLst/>
          </a:prstGeom>
          <a:noFill/>
        </p:spPr>
      </p:pic>
      <p:pic>
        <p:nvPicPr>
          <p:cNvPr id="21514" name="Picture 10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476250" cy="1143000"/>
          </a:xfrm>
          <a:prstGeom prst="rect">
            <a:avLst/>
          </a:prstGeom>
          <a:noFill/>
        </p:spPr>
      </p:pic>
      <p:pic>
        <p:nvPicPr>
          <p:cNvPr id="21515" name="Picture 1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19400"/>
            <a:ext cx="1143000" cy="476250"/>
          </a:xfrm>
          <a:prstGeom prst="rect">
            <a:avLst/>
          </a:prstGeom>
          <a:noFill/>
        </p:spPr>
      </p:pic>
      <p:pic>
        <p:nvPicPr>
          <p:cNvPr id="21516" name="Picture 12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476250" cy="1143000"/>
          </a:xfrm>
          <a:prstGeom prst="rect">
            <a:avLst/>
          </a:prstGeom>
          <a:noFill/>
        </p:spPr>
      </p:pic>
      <p:pic>
        <p:nvPicPr>
          <p:cNvPr id="21517" name="Picture 13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752600"/>
            <a:ext cx="476250" cy="1143000"/>
          </a:xfrm>
          <a:prstGeom prst="rect">
            <a:avLst/>
          </a:prstGeom>
          <a:noFill/>
        </p:spPr>
      </p:pic>
      <p:pic>
        <p:nvPicPr>
          <p:cNvPr id="21518" name="Picture 14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657600"/>
            <a:ext cx="476250" cy="1143000"/>
          </a:xfrm>
          <a:prstGeom prst="rect">
            <a:avLst/>
          </a:prstGeom>
          <a:noFill/>
        </p:spPr>
      </p:pic>
      <p:pic>
        <p:nvPicPr>
          <p:cNvPr id="21519" name="Picture 15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3276600"/>
            <a:ext cx="1143000" cy="476250"/>
          </a:xfrm>
          <a:prstGeom prst="rect">
            <a:avLst/>
          </a:prstGeom>
          <a:noFill/>
        </p:spPr>
      </p:pic>
      <p:pic>
        <p:nvPicPr>
          <p:cNvPr id="21520" name="Picture 16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819400"/>
            <a:ext cx="1143000" cy="476250"/>
          </a:xfrm>
          <a:prstGeom prst="rect">
            <a:avLst/>
          </a:prstGeom>
          <a:noFill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91200" y="2971800"/>
            <a:ext cx="6096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>
              <a:latin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867400" y="3048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23" name="Picture 19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24" name="Picture 2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25" name="Picture 21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26" name="Picture 22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27" name="Picture 23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28" name="Picture 24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29" name="Picture 25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30" name="Picture 2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31" name="Picture 27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32" name="Picture 28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33" name="Picture 29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34" name="Picture 3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181600"/>
            <a:ext cx="1143000" cy="476250"/>
          </a:xfrm>
          <a:prstGeom prst="rect">
            <a:avLst/>
          </a:prstGeom>
          <a:noFill/>
        </p:spPr>
      </p:pic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924800" y="1981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006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343400" y="464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 dirty="0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21538" name="Picture 34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39" name="Picture 35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40" name="Picture 3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41" name="Picture 37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2" name="Picture 38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3" name="Picture 3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4" name="Picture 4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5" name="Picture 4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6" name="Picture 42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7" name="Picture 43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48" name="Picture 44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49" name="Picture 45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50" name="Picture 4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1" name="Picture 47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2" name="Picture 48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3" name="Picture 4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4" name="Picture 50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5" name="Picture 5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7" name="Picture 53" descr="шаг чел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959600" y="609600"/>
            <a:ext cx="89852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6724650" cy="1143000"/>
          </a:xfrm>
          <a:noFill/>
        </p:spPr>
        <p:txBody>
          <a:bodyPr/>
          <a:lstStyle/>
          <a:p>
            <a:r>
              <a:rPr lang="ru-RU" dirty="0"/>
              <a:t>Тип орнамента - полоса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553200" cy="2819400"/>
          </a:xfrm>
          <a:noFill/>
        </p:spPr>
        <p:txBody>
          <a:bodyPr/>
          <a:lstStyle/>
          <a:p>
            <a:r>
              <a:rPr lang="ru-RU" sz="2800" dirty="0"/>
              <a:t>Орнамент, располагающийся вертикально, горизонтально или по окружности в виде полосы, ленты.</a:t>
            </a:r>
          </a:p>
          <a:p>
            <a:r>
              <a:rPr lang="ru-RU" sz="2800" dirty="0"/>
              <a:t>Орнамент в полосе ещё называют: ленточным, гирляндой, фризом.</a:t>
            </a:r>
          </a:p>
        </p:txBody>
      </p:sp>
      <p:pic>
        <p:nvPicPr>
          <p:cNvPr id="24599" name="Picture 23" descr="J0099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914900"/>
            <a:ext cx="3276600" cy="1104900"/>
          </a:xfrm>
          <a:prstGeom prst="rect">
            <a:avLst/>
          </a:prstGeom>
          <a:noFill/>
        </p:spPr>
      </p:pic>
      <p:pic>
        <p:nvPicPr>
          <p:cNvPr id="24600" name="Picture 24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11850" y="4984750"/>
            <a:ext cx="2825750" cy="323850"/>
          </a:xfrm>
          <a:prstGeom prst="rect">
            <a:avLst/>
          </a:prstGeom>
          <a:noFill/>
        </p:spPr>
      </p:pic>
      <p:pic>
        <p:nvPicPr>
          <p:cNvPr id="24601" name="Picture 25" descr="J0152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7200"/>
            <a:ext cx="1825625" cy="1825625"/>
          </a:xfrm>
          <a:prstGeom prst="rect">
            <a:avLst/>
          </a:prstGeom>
          <a:noFill/>
        </p:spPr>
      </p:pic>
      <p:pic>
        <p:nvPicPr>
          <p:cNvPr id="24602" name="Picture 26" descr="PH02738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603" name="Picture 27" descr="J01526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366000" y="5054600"/>
            <a:ext cx="1858963" cy="1046163"/>
          </a:xfrm>
          <a:prstGeom prst="rect">
            <a:avLst/>
          </a:prstGeom>
          <a:noFill/>
        </p:spPr>
      </p:pic>
      <p:pic>
        <p:nvPicPr>
          <p:cNvPr id="24604" name="Picture 28" descr="J01526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366000" y="3225800"/>
            <a:ext cx="1858963" cy="1046163"/>
          </a:xfrm>
          <a:prstGeom prst="rect">
            <a:avLst/>
          </a:prstGeom>
          <a:noFill/>
        </p:spPr>
      </p:pic>
      <p:pic>
        <p:nvPicPr>
          <p:cNvPr id="24605" name="Picture 29" descr="J00991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2" y="6115050"/>
            <a:ext cx="6122988" cy="742950"/>
          </a:xfrm>
          <a:prstGeom prst="rect">
            <a:avLst/>
          </a:prstGeom>
          <a:noFill/>
        </p:spPr>
      </p:pic>
      <p:pic>
        <p:nvPicPr>
          <p:cNvPr id="24606" name="Picture 30" descr="Рисунок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876800"/>
            <a:ext cx="914400" cy="619125"/>
          </a:xfrm>
          <a:prstGeom prst="rect">
            <a:avLst/>
          </a:prstGeom>
          <a:noFill/>
        </p:spPr>
      </p:pic>
      <p:pic>
        <p:nvPicPr>
          <p:cNvPr id="24607" name="Picture 31" descr="Рисунок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772400" y="1981200"/>
            <a:ext cx="914400" cy="619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6724650" cy="1143000"/>
          </a:xfrm>
          <a:noFill/>
        </p:spPr>
        <p:txBody>
          <a:bodyPr/>
          <a:lstStyle/>
          <a:p>
            <a:r>
              <a:rPr lang="ru-RU" dirty="0"/>
              <a:t>Тип орнамента - розетка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172200" cy="2286000"/>
          </a:xfrm>
          <a:noFill/>
        </p:spPr>
        <p:txBody>
          <a:bodyPr/>
          <a:lstStyle/>
          <a:p>
            <a:r>
              <a:rPr lang="ru-RU" dirty="0"/>
              <a:t>Розетка (от слова «роза» -    центрально симметричный или зеркально симметричный орнамент.</a:t>
            </a:r>
          </a:p>
        </p:txBody>
      </p:sp>
      <p:pic>
        <p:nvPicPr>
          <p:cNvPr id="25605" name="Picture 5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6" name="Picture 6" descr="DD004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4267200"/>
            <a:ext cx="2228850" cy="2228850"/>
          </a:xfrm>
          <a:prstGeom prst="rect">
            <a:avLst/>
          </a:prstGeom>
          <a:noFill/>
        </p:spPr>
      </p:pic>
      <p:pic>
        <p:nvPicPr>
          <p:cNvPr id="25608" name="Picture 8" descr="J0103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3429000" cy="1776413"/>
          </a:xfrm>
          <a:prstGeom prst="rect">
            <a:avLst/>
          </a:prstGeom>
          <a:noFill/>
        </p:spPr>
      </p:pic>
      <p:pic>
        <p:nvPicPr>
          <p:cNvPr id="25609" name="Picture 9" descr="J01052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726" y="4267200"/>
            <a:ext cx="2098874" cy="2133600"/>
          </a:xfrm>
          <a:prstGeom prst="rect">
            <a:avLst/>
          </a:prstGeom>
          <a:noFill/>
        </p:spPr>
      </p:pic>
      <p:pic>
        <p:nvPicPr>
          <p:cNvPr id="11" name="Рисунок 10" descr="5414322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2667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512</TotalTime>
  <Words>578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Тема6</vt:lpstr>
      <vt:lpstr>Презентация PowerPoint</vt:lpstr>
      <vt:lpstr>Введение </vt:lpstr>
      <vt:lpstr>Содержание:</vt:lpstr>
      <vt:lpstr>Основные понятия</vt:lpstr>
      <vt:lpstr>Средства выразительности орнамента:</vt:lpstr>
      <vt:lpstr>Виды и  типы орнаментов</vt:lpstr>
      <vt:lpstr>Типы орнамента:</vt:lpstr>
      <vt:lpstr>Тип орнамента - полоса</vt:lpstr>
      <vt:lpstr>Тип орнамента - розетка</vt:lpstr>
      <vt:lpstr>Тип орнамента - сетчатый</vt:lpstr>
      <vt:lpstr>Виды орнамента:</vt:lpstr>
      <vt:lpstr>Геометрический орнамент</vt:lpstr>
      <vt:lpstr>Растительный орнамент</vt:lpstr>
      <vt:lpstr>Зооморфный  орнамент</vt:lpstr>
      <vt:lpstr>Антропоморфный орнамент</vt:lpstr>
      <vt:lpstr>Шрифтовой орнамент</vt:lpstr>
      <vt:lpstr>Геральдический орнамент</vt:lpstr>
      <vt:lpstr>Плетёный орнамент</vt:lpstr>
      <vt:lpstr>Заключение </vt:lpstr>
      <vt:lpstr>Практическое  задание:</vt:lpstr>
      <vt:lpstr>Пример орнамента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degtevi</dc:creator>
  <cp:lastModifiedBy>Татьяна</cp:lastModifiedBy>
  <cp:revision>17</cp:revision>
  <cp:lastPrinted>1601-01-01T00:00:00Z</cp:lastPrinted>
  <dcterms:created xsi:type="dcterms:W3CDTF">1601-01-01T00:00:00Z</dcterms:created>
  <dcterms:modified xsi:type="dcterms:W3CDTF">2015-01-10T06:13:34Z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