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sldIdLst>
    <p:sldId id="256" r:id="rId2"/>
    <p:sldId id="314" r:id="rId3"/>
    <p:sldId id="315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7" r:id="rId22"/>
    <p:sldId id="305" r:id="rId23"/>
    <p:sldId id="306" r:id="rId24"/>
    <p:sldId id="308" r:id="rId25"/>
    <p:sldId id="309" r:id="rId26"/>
    <p:sldId id="310" r:id="rId27"/>
    <p:sldId id="311" r:id="rId28"/>
    <p:sldId id="312" r:id="rId29"/>
    <p:sldId id="313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8" d="100"/>
          <a:sy n="58" d="100"/>
        </p:scale>
        <p:origin x="-1170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AA6F3C-D876-4603-8F2C-4D7C7FC206EA}" type="datetimeFigureOut">
              <a:rPr lang="en-US" smtClean="0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958CCB-0096-4387-B37E-82C13906C1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D8FB77-BC9F-42FA-9F58-DCE505879F68}" type="datetimeFigureOut">
              <a:rPr lang="en-US" smtClean="0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672AD-3880-41F1-A899-FECCD05DDB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C1673E25-43F8-4AC7-BFD8-551ECF367EE4}" type="datetimeFigureOut">
              <a:rPr lang="en-US" smtClean="0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C318A1E7-7A81-47C0-826A-FC107DDF00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5FC0BE-78CB-4DE1-96C4-5DB51A4CD7D2}" type="datetimeFigureOut">
              <a:rPr lang="en-US" smtClean="0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9C331CE-726A-4950-950C-896A72C8C0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77324D-4806-41F4-9D22-6D8C6E55BCF7}" type="datetimeFigureOut">
              <a:rPr lang="en-US" smtClean="0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28CAF7B-3821-4F14-8AC3-6DB87AF687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567F8F83-64BA-40D0-A964-BBBF80D4FB2E}" type="datetimeFigureOut">
              <a:rPr lang="en-US" smtClean="0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96E364D4-054A-4BEF-AD4D-936FE5F4BE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6062122D-D161-4781-8EE9-4A7A235874B8}" type="datetimeFigureOut">
              <a:rPr lang="en-US" smtClean="0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4464517D-772E-48DE-B037-FF282C2469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E61DEB-6497-48E4-85E9-292995ED6A27}" type="datetimeFigureOut">
              <a:rPr lang="en-US" smtClean="0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8972242-BF45-4821-B653-93C7E11C3B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A05A1A-7238-4779-93ED-338F3FC8F6F1}" type="datetimeFigureOut">
              <a:rPr lang="en-US" smtClean="0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460DC01-052B-44B5-90CD-91DC2A7D9A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C80086-E2B9-434F-AC1C-61747304D457}" type="datetimeFigureOut">
              <a:rPr lang="en-US" smtClean="0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EF29D37-0B56-4C2D-980C-5F4E032B17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7E9F1F4C-0D26-4D7F-B1D8-2F81AD3FAAAF}" type="datetimeFigureOut">
              <a:rPr lang="en-US" smtClean="0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BCBECB58-2D0D-4698-9289-2E5DF52978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D367DF7-039D-4034-B8F0-6D5458B102A7}" type="datetimeFigureOut">
              <a:rPr lang="en-US" smtClean="0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415327-5E25-4A01-A97F-D25FF4CEE0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ransition spd="med">
    <p:wheel spokes="3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438400"/>
            <a:ext cx="8382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400" b="1" dirty="0" smtClean="0">
                <a:solidFill>
                  <a:schemeClr val="tx1">
                    <a:lumMod val="85000"/>
                  </a:schemeClr>
                </a:solidFill>
              </a:rPr>
              <a:t>История религий в России</a:t>
            </a:r>
            <a:endParaRPr lang="ru-RU" sz="44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533400" y="5562600"/>
            <a:ext cx="807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latin typeface="Constantia" pitchFamily="18" charset="0"/>
              </a:rPr>
              <a:t>Учитель начальных классов 	    	Мишкина И.Н.</a:t>
            </a:r>
            <a:endParaRPr lang="ru-RU" sz="2000" i="1" dirty="0">
              <a:latin typeface="Constantia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257800" y="3505200"/>
            <a:ext cx="3810000" cy="533400"/>
          </a:xfrm>
          <a:prstGeom prst="rect">
            <a:avLst/>
          </a:prstGeom>
        </p:spPr>
        <p:txBody>
          <a:bodyPr vert="horz"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 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Христианство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57200" y="914400"/>
            <a:ext cx="5029200" cy="685800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 2"/>
              <a:buNone/>
              <a:tabLst/>
              <a:defRPr/>
            </a:pPr>
            <a:r>
              <a:rPr lang="ru-RU" sz="4000" b="1" dirty="0" smtClean="0">
                <a:solidFill>
                  <a:schemeClr val="tx1">
                    <a:lumMod val="85000"/>
                  </a:schemeClr>
                </a:solidFill>
                <a:latin typeface="+mn-lt"/>
              </a:rPr>
              <a:t>у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рок 18.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14400" y="5791200"/>
            <a:ext cx="754380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Кирилл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Мефодий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создатели славянской азбуки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E:\ОРКСЭ\2012-2013\публикация\Рисуно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762" y="844256"/>
            <a:ext cx="3525838" cy="479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:\ОРКСЭ\2012-2013\публикация\Рисунок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7653" y="914400"/>
            <a:ext cx="424534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381000"/>
            <a:ext cx="8458200" cy="997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После крещения Руси началось строительство храмов. </a:t>
            </a:r>
            <a:endParaRPr lang="ru-RU" sz="4000" b="1" dirty="0">
              <a:ln w="1905"/>
              <a:solidFill>
                <a:schemeClr val="tx1">
                  <a:lumMod val="8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6" name="Picture 12" descr="E:\ОРКСЭ\2012-2013\публикация\sofiyskiy_sobor1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038600"/>
            <a:ext cx="3378200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E:\ОРКСЭ\2012-2013\публикация\800px-Saint_Sophia_Cathedral_in_Novgorod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524000"/>
            <a:ext cx="464820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1752600"/>
            <a:ext cx="4800600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Софийский собор в </a:t>
            </a:r>
          </a:p>
          <a:p>
            <a:pPr lvl="0" algn="ctr" eaLnBrk="0" hangingPunct="0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Новгороде.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0400" y="5562600"/>
            <a:ext cx="4800600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Софийский собор в </a:t>
            </a:r>
          </a:p>
          <a:p>
            <a:pPr lvl="0" algn="ctr" eaLnBrk="0" hangingPunct="0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Киеве.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381000"/>
            <a:ext cx="845820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4000" b="1" dirty="0" smtClean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XIII</a:t>
            </a:r>
            <a:r>
              <a:rPr lang="ru-RU" sz="4000" b="1" dirty="0" smtClean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веке на Русь обрушилось татаро-монгольское иго. </a:t>
            </a:r>
            <a:endParaRPr lang="ru-RU" sz="4000" b="1" dirty="0">
              <a:ln w="1905"/>
              <a:solidFill>
                <a:schemeClr val="tx1">
                  <a:lumMod val="8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752600"/>
            <a:ext cx="4800600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Софийский собор в </a:t>
            </a:r>
          </a:p>
          <a:p>
            <a:pPr lvl="0" algn="ctr" eaLnBrk="0" hangingPunct="0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Новгороде.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9051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52600"/>
            <a:ext cx="7816754" cy="4091582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381000"/>
            <a:ext cx="8458200" cy="997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Их владычество на Руси продолжалось до конца </a:t>
            </a:r>
            <a:r>
              <a:rPr lang="en-US" sz="4000" b="1" dirty="0" smtClean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XV </a:t>
            </a:r>
            <a:r>
              <a:rPr lang="ru-RU" sz="4000" b="1" dirty="0" smtClean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века. </a:t>
            </a:r>
            <a:endParaRPr lang="ru-RU" sz="4000" b="1" dirty="0">
              <a:ln w="1905"/>
              <a:solidFill>
                <a:schemeClr val="tx1">
                  <a:lumMod val="8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5" name="Picture 8" descr="E:\ОРКСЭ\2012-2013\публикация\соловки.jpg"/>
          <p:cNvPicPr>
            <a:picLocks noChangeAspect="1" noChangeArrowheads="1"/>
          </p:cNvPicPr>
          <p:nvPr/>
        </p:nvPicPr>
        <p:blipFill>
          <a:blip r:embed="rId2"/>
          <a:srcRect t="40025"/>
          <a:stretch>
            <a:fillRect/>
          </a:stretch>
        </p:blipFill>
        <p:spPr bwMode="auto">
          <a:xfrm>
            <a:off x="914400" y="1676400"/>
            <a:ext cx="7223949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04800" y="4648201"/>
            <a:ext cx="8458199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это время особую </a:t>
            </a:r>
            <a:r>
              <a:rPr lang="ru-RU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роль в жизни страны стали играть монастыри</a:t>
            </a:r>
            <a:endParaRPr lang="ru-RU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5715000"/>
            <a:ext cx="84582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Монастырь – это комплекс построек, в которых проживают принявшие монашеский обет люди.</a:t>
            </a:r>
            <a:endParaRPr lang="ru-RU" sz="2000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381000"/>
            <a:ext cx="8458200" cy="548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Преподобный Сергий Радонежский</a:t>
            </a:r>
            <a:endParaRPr lang="ru-RU" sz="4000" b="1" dirty="0">
              <a:ln w="1905"/>
              <a:solidFill>
                <a:schemeClr val="tx1">
                  <a:lumMod val="8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14800" y="2057400"/>
            <a:ext cx="4800600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Основал Троице-Сергиев монастырь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6ed438633accddec61e06dfbbaada359.jpg"/>
          <p:cNvPicPr>
            <a:picLocks noChangeAspect="1"/>
          </p:cNvPicPr>
          <p:nvPr/>
        </p:nvPicPr>
        <p:blipFill>
          <a:blip r:embed="rId2"/>
          <a:srcRect l="24312" r="15842"/>
          <a:stretch>
            <a:fillRect/>
          </a:stretch>
        </p:blipFill>
        <p:spPr>
          <a:xfrm>
            <a:off x="457201" y="990600"/>
            <a:ext cx="3956700" cy="4495800"/>
          </a:xfrm>
          <a:prstGeom prst="rect">
            <a:avLst/>
          </a:prstGeom>
        </p:spPr>
      </p:pic>
      <p:pic>
        <p:nvPicPr>
          <p:cNvPr id="9" name="Picture 2" descr="F:\Ира\Школа\уч год 2014-2015\религия\istoriya-religiy-v-rossii\5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505200"/>
            <a:ext cx="5445247" cy="30638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533400"/>
            <a:ext cx="8458200" cy="548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город Радонеж</a:t>
            </a:r>
            <a:endParaRPr lang="ru-RU" sz="4000" b="1" dirty="0">
              <a:ln w="1905"/>
              <a:solidFill>
                <a:schemeClr val="tx1">
                  <a:lumMod val="8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6" name="Picture 2" descr="F:\Ира\Школа\уч год 2014-2015\религия\istoriya-religiy-v-rossii\de162a41184fe589b3877751cc3fb064-560x4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85900"/>
            <a:ext cx="6146800" cy="46101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1000" y="1295400"/>
            <a:ext cx="4800600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Благословление Дмитрия Донского на борьбу с Мамаем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E:\ОРКСЭ\2012-2013\публикация\prp.Sergiy-Radonezhskiy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90800"/>
            <a:ext cx="54657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E:\ОРКСЭ\2012-2013\публикация\prp.Sergiy-Radonezhskiy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990600"/>
            <a:ext cx="300831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381000"/>
            <a:ext cx="8458200" cy="997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Поединок </a:t>
            </a:r>
            <a:r>
              <a:rPr lang="ru-RU" sz="4000" b="1" dirty="0" err="1" smtClean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Пересвета</a:t>
            </a:r>
            <a:r>
              <a:rPr lang="ru-RU" sz="4000" b="1" dirty="0" smtClean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 Кочубеем на Куликовом поле </a:t>
            </a:r>
            <a:endParaRPr lang="ru-RU" sz="4000" b="1" dirty="0">
              <a:ln w="1905"/>
              <a:solidFill>
                <a:schemeClr val="tx1">
                  <a:lumMod val="8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8" name="Picture 2" descr="F:\Ира\Школа\уч год 2014-2015\религия\istoriya-religiy-v-rossii\91ed3fd5-c5c6-45ee-bdae-bbae4c859095.jpg"/>
          <p:cNvPicPr>
            <a:picLocks noChangeAspect="1" noChangeArrowheads="1"/>
          </p:cNvPicPr>
          <p:nvPr/>
        </p:nvPicPr>
        <p:blipFill>
          <a:blip r:embed="rId2"/>
          <a:srcRect t="11667" b="11667"/>
          <a:stretch>
            <a:fillRect/>
          </a:stretch>
        </p:blipFill>
        <p:spPr bwMode="auto">
          <a:xfrm>
            <a:off x="1524000" y="2209800"/>
            <a:ext cx="6228522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381000"/>
            <a:ext cx="8458200" cy="548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Митрополит </a:t>
            </a:r>
            <a:r>
              <a:rPr lang="ru-RU" sz="4000" b="1" dirty="0" err="1" smtClean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Макарий</a:t>
            </a:r>
            <a:endParaRPr lang="ru-RU" sz="4000" b="1" dirty="0">
              <a:ln w="1905"/>
              <a:solidFill>
                <a:schemeClr val="tx1">
                  <a:lumMod val="8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343400" y="2819400"/>
            <a:ext cx="4495800" cy="342900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300" dirty="0" smtClean="0">
                <a:latin typeface="Times New Roman" pitchFamily="18" charset="0"/>
                <a:ea typeface="+mj-ea"/>
                <a:cs typeface="Times New Roman" pitchFamily="18" charset="0"/>
              </a:rPr>
              <a:t>После освобождения Руси от татаро-монгольского ига Митрополит  </a:t>
            </a:r>
            <a:r>
              <a:rPr lang="ru-RU" sz="23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Макарий</a:t>
            </a:r>
            <a:r>
              <a:rPr lang="ru-RU" sz="2300" dirty="0" smtClean="0">
                <a:latin typeface="Times New Roman" pitchFamily="18" charset="0"/>
                <a:ea typeface="+mj-ea"/>
                <a:cs typeface="Times New Roman" pitchFamily="18" charset="0"/>
              </a:rPr>
              <a:t>  много  делал  для распространения просвещения.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300" dirty="0" smtClean="0">
                <a:latin typeface="Times New Roman" pitchFamily="18" charset="0"/>
                <a:ea typeface="+mj-ea"/>
                <a:cs typeface="Times New Roman" pitchFamily="18" charset="0"/>
              </a:rPr>
              <a:t>При его покровительстве создана первая типография.</a:t>
            </a:r>
            <a:endParaRPr lang="ru-RU" sz="23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2" descr="F:\Ира\Школа\уч год 2014-2015\религия\istoriya-religiy-v-rossii\e833ea706b937a80b805e2cb12baca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3352800" cy="49773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381000"/>
            <a:ext cx="8458200" cy="997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Иван Федоров – первый русский книгопечатник</a:t>
            </a:r>
            <a:endParaRPr lang="ru-RU" sz="4000" b="1" dirty="0">
              <a:ln w="1905"/>
              <a:solidFill>
                <a:schemeClr val="tx1">
                  <a:lumMod val="8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81000" y="4114800"/>
            <a:ext cx="4114800" cy="205740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Изданная Иваном Фёдоровым первая датированная русская печатная книга «Апостол» – часть Нового Завета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E:\ОРКСЭ\2012-2013\публикация\apostol.jpg"/>
          <p:cNvPicPr>
            <a:picLocks noChangeAspect="1" noChangeArrowheads="1"/>
          </p:cNvPicPr>
          <p:nvPr/>
        </p:nvPicPr>
        <p:blipFill>
          <a:blip r:embed="rId2"/>
          <a:srcRect l="3125" t="3571" r="3125" b="5357"/>
          <a:stretch>
            <a:fillRect/>
          </a:stretch>
        </p:blipFill>
        <p:spPr bwMode="auto">
          <a:xfrm>
            <a:off x="533400" y="1752600"/>
            <a:ext cx="37642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E:\ОРКСЭ\2012-2013\публикация\fedorov.jpg"/>
          <p:cNvPicPr>
            <a:picLocks noChangeAspect="1" noChangeArrowheads="1"/>
          </p:cNvPicPr>
          <p:nvPr/>
        </p:nvPicPr>
        <p:blipFill>
          <a:blip r:embed="rId3"/>
          <a:srcRect b="21429"/>
          <a:stretch>
            <a:fillRect/>
          </a:stretch>
        </p:blipFill>
        <p:spPr bwMode="auto">
          <a:xfrm>
            <a:off x="4648200" y="1758950"/>
            <a:ext cx="4029075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1066800"/>
            <a:ext cx="7924800" cy="3657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узнаете: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600" b="1" dirty="0" smtClean="0">
              <a:solidFill>
                <a:schemeClr val="tx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Как на Руси выбирали новую веру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1600" b="1" dirty="0" smtClean="0">
              <a:solidFill>
                <a:schemeClr val="tx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Почему выбрали христианство.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1600" b="1" dirty="0" smtClean="0">
              <a:solidFill>
                <a:schemeClr val="tx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Какую роль сыграло православие в       истории России.</a:t>
            </a:r>
            <a:endParaRPr lang="ru-RU" sz="3600" b="1" dirty="0">
              <a:solidFill>
                <a:schemeClr val="tx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381000"/>
            <a:ext cx="8458200" cy="997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1589 год </a:t>
            </a:r>
          </a:p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учреждено патриаршество</a:t>
            </a:r>
            <a:endParaRPr lang="ru-RU" sz="4000" b="1" dirty="0">
              <a:ln w="1905"/>
              <a:solidFill>
                <a:schemeClr val="tx1">
                  <a:lumMod val="8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1447800"/>
            <a:ext cx="845819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ПАТРИАРХ</a:t>
            </a:r>
            <a:r>
              <a:rPr lang="ru-RU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глава русской церкви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29200" y="4027944"/>
            <a:ext cx="3581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Патриарх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Гермоген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смутное время  обратился к жителям страны с воззванием о защите веры и изгнании иноземных захватчиков</a:t>
            </a:r>
          </a:p>
          <a:p>
            <a:pPr algn="just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 descr="E:\ОРКСЭ\2012-2013\публикация\f_sv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86000"/>
            <a:ext cx="3163888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381000"/>
            <a:ext cx="8458200" cy="548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Смутное время</a:t>
            </a:r>
            <a:endParaRPr lang="ru-RU" sz="4000" b="1" dirty="0">
              <a:ln w="1905"/>
              <a:solidFill>
                <a:schemeClr val="tx1">
                  <a:lumMod val="8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3000" y="5562600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«Патриарх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Гермоген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темнице отказывается подписать грамоту поляков»</a:t>
            </a:r>
          </a:p>
          <a:p>
            <a:pPr algn="r">
              <a:defRPr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                           Художник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Павел Чистяков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9" descr="E:\ОРКСЭ\2012-2013\публикация\Патриарх_Гермог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371600"/>
            <a:ext cx="49530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66800" y="5791200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«Осада Троице-Сергиевой лавры» </a:t>
            </a:r>
          </a:p>
          <a:p>
            <a:pPr algn="r"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Художник Василий Верещагин. </a:t>
            </a:r>
          </a:p>
        </p:txBody>
      </p:sp>
      <p:pic>
        <p:nvPicPr>
          <p:cNvPr id="8" name="Picture 5" descr="E:\ОРКСЭ\2012-2013\публикация\1352278694_2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942" y="533400"/>
            <a:ext cx="816365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33600" y="5791200"/>
            <a:ext cx="495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Минин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Пожарский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1612г.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E:\ОРКСЭ\2012-2013\публикация\1111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47800"/>
            <a:ext cx="64913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4800" y="381000"/>
            <a:ext cx="8458200" cy="548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Борьба с захватчиками</a:t>
            </a:r>
            <a:endParaRPr lang="ru-RU" sz="4000" b="1" dirty="0">
              <a:ln w="1905"/>
              <a:solidFill>
                <a:schemeClr val="tx1">
                  <a:lumMod val="8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4800" y="381000"/>
            <a:ext cx="8458200" cy="548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Борьба с захватчиками</a:t>
            </a:r>
            <a:endParaRPr lang="ru-RU" sz="4000" b="1" dirty="0">
              <a:ln w="1905"/>
              <a:solidFill>
                <a:schemeClr val="tx1">
                  <a:lumMod val="8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4800600"/>
            <a:ext cx="37401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Казанская икона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Божьей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матери</a:t>
            </a:r>
          </a:p>
        </p:txBody>
      </p:sp>
      <p:pic>
        <p:nvPicPr>
          <p:cNvPr id="9" name="Picture 8" descr="E:\ОРКСЭ\2012-2013\публикация\736196735.jpg"/>
          <p:cNvPicPr>
            <a:picLocks noChangeAspect="1" noChangeArrowheads="1"/>
          </p:cNvPicPr>
          <p:nvPr/>
        </p:nvPicPr>
        <p:blipFill>
          <a:blip r:embed="rId2"/>
          <a:srcRect l="2380" t="3683" r="4762" b="3683"/>
          <a:stretch>
            <a:fillRect/>
          </a:stretch>
        </p:blipFill>
        <p:spPr bwMode="auto">
          <a:xfrm>
            <a:off x="762000" y="1600200"/>
            <a:ext cx="2667000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495800" y="1828800"/>
            <a:ext cx="39624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Казанский собор на Красной площади в Москве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0" descr="E:\ОРКСЭ\2012-2013\публикация\11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048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4800" y="381000"/>
            <a:ext cx="8458200" cy="2343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 второй половине </a:t>
            </a:r>
            <a:r>
              <a:rPr lang="en-US" sz="4000" b="1" dirty="0" smtClean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4000" b="1" dirty="0" smtClean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века в церкви были проведены реформы, приблизившие её богослужения и обычаи к Греческой церкви</a:t>
            </a:r>
          </a:p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905"/>
              <a:solidFill>
                <a:schemeClr val="tx1">
                  <a:lumMod val="8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038600" y="2438400"/>
            <a:ext cx="381000" cy="990600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09800" y="3820180"/>
            <a:ext cx="4114801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церковный раскол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8600" y="4800600"/>
            <a:ext cx="8458199" cy="13849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Тех, кто не принял новые обычаи, стали называть </a:t>
            </a:r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старообрядцами</a:t>
            </a:r>
            <a:r>
              <a:rPr lang="ru-RU" sz="2800" b="1" i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или</a:t>
            </a:r>
            <a:r>
              <a:rPr lang="ru-RU" sz="2800" b="1" i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староверами 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" y="381000"/>
            <a:ext cx="8458200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18 век – при Петре </a:t>
            </a:r>
            <a:r>
              <a:rPr lang="en-US" sz="4000" b="1" dirty="0" smtClean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000" b="1" dirty="0" smtClean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отменено патриаршество.</a:t>
            </a:r>
          </a:p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905"/>
              <a:solidFill>
                <a:schemeClr val="tx1">
                  <a:lumMod val="8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19600" y="1447800"/>
            <a:ext cx="381000" cy="3048000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5105400"/>
            <a:ext cx="8305800" cy="12618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церковью стал управлять государственный </a:t>
            </a:r>
            <a:r>
              <a:rPr lang="ru-RU" sz="240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орган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40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СИНОД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6" descr="E:\ОРКСЭ\2012-2013\публикация\452c034aabf499727473bf1d884cc68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066800"/>
            <a:ext cx="2713038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" y="381000"/>
            <a:ext cx="800100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18 – 19 веках:</a:t>
            </a:r>
          </a:p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905"/>
              <a:solidFill>
                <a:schemeClr val="tx1">
                  <a:lumMod val="8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" y="1828800"/>
            <a:ext cx="78486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сделан первый перевод Библии на русский язык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7200" y="2819400"/>
            <a:ext cx="78486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появились 4 духовные академии, дававшие высшее богословское образование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" y="4191000"/>
            <a:ext cx="78486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развивалась проповедь христианства в России и за рубежом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" y="381000"/>
            <a:ext cx="8001000" cy="1894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1917 году царь был свергнут, на церковь начались гонения. Храмы разрушали.</a:t>
            </a:r>
          </a:p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905"/>
              <a:solidFill>
                <a:schemeClr val="tx1">
                  <a:lumMod val="8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F:\Ира\Школа\уч год 2014-2015\религия\istoriya-religiy-v-rossii\0_d927d_921dcd4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057400"/>
            <a:ext cx="5760720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" y="381000"/>
            <a:ext cx="8001000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Церковь выжила и сегодня снова играет большую роль в жизни страны</a:t>
            </a:r>
          </a:p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 smtClean="0">
              <a:ln w="1905"/>
              <a:solidFill>
                <a:schemeClr val="tx1">
                  <a:lumMod val="8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Ира\Школа\уч год 2014-2015\религия\istoriya-religiy-v-rossii\hhs01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71889"/>
            <a:ext cx="6705600" cy="44765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3000" y="6243935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Восстановленный  храм Христа Спасителя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Москве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83820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>
                <a:latin typeface="Constantia" pitchFamily="18" charset="0"/>
              </a:rPr>
              <a:t>До принятия христианства на Руси  люди верили в богов, которые олицетворяли разные силы природы</a:t>
            </a:r>
            <a:endParaRPr lang="ru-RU" sz="24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81600" y="5562600"/>
            <a:ext cx="25246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Перун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бог-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громовержец</a:t>
            </a:r>
          </a:p>
        </p:txBody>
      </p:sp>
      <p:pic>
        <p:nvPicPr>
          <p:cNvPr id="7" name="Picture 10" descr="E:\ОРКСЭ\2012-2013\публикация\1257104683_peru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323" y="1600200"/>
            <a:ext cx="258730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62000" y="5429071"/>
            <a:ext cx="381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Берегиня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богиня, берегущая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охраняющая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всё живое</a:t>
            </a:r>
          </a:p>
        </p:txBody>
      </p:sp>
      <p:pic>
        <p:nvPicPr>
          <p:cNvPr id="13" name="Picture 9" descr="E:\ОРКСЭ\2012-2013\публикация\1257104644_bereg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76400"/>
            <a:ext cx="2743201" cy="347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95600" y="685800"/>
            <a:ext cx="4724400" cy="2209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 dirty="0" smtClean="0">
                <a:latin typeface="Constantia" pitchFamily="18" charset="0"/>
              </a:rPr>
              <a:t>Выбор новой веры</a:t>
            </a:r>
            <a:endParaRPr lang="ru-RU" sz="4400" b="1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Picture 10" descr="E:\ОРКСЭ\2012-2013\публикация\72969811_724_5_724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2469696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10000" y="5638800"/>
            <a:ext cx="2557463" cy="584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христианство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81302" y="4648563"/>
            <a:ext cx="1609725" cy="584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иудаизм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28533" y="4572170"/>
            <a:ext cx="1235075" cy="584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ислам</a:t>
            </a:r>
          </a:p>
        </p:txBody>
      </p:sp>
      <p:sp>
        <p:nvSpPr>
          <p:cNvPr id="9" name="Стрелка вверх 8"/>
          <p:cNvSpPr/>
          <p:nvPr/>
        </p:nvSpPr>
        <p:spPr>
          <a:xfrm rot="10800000">
            <a:off x="4800600" y="3048000"/>
            <a:ext cx="457200" cy="2438400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13345338">
            <a:off x="3171558" y="1890883"/>
            <a:ext cx="352425" cy="2762250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8366881">
            <a:off x="6678115" y="2097451"/>
            <a:ext cx="395287" cy="2640012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E:\ОРКСЭ\2012-2013\публикация\800px-Eggink_VelKnVladim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8001001" cy="5697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0"/>
          <p:cNvSpPr>
            <a:spLocks noChangeArrowheads="1"/>
          </p:cNvSpPr>
          <p:nvPr/>
        </p:nvSpPr>
        <p:spPr bwMode="auto">
          <a:xfrm>
            <a:off x="990600" y="6096000"/>
            <a:ext cx="792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onstantia" pitchFamily="18" charset="0"/>
              </a:rPr>
              <a:t>Великий князь Владимир избирает религию. </a:t>
            </a:r>
            <a:r>
              <a:rPr lang="ru-RU" i="1" dirty="0">
                <a:latin typeface="Constantia" pitchFamily="18" charset="0"/>
              </a:rPr>
              <a:t>Художник И. </a:t>
            </a:r>
            <a:r>
              <a:rPr lang="ru-RU" i="1" dirty="0" err="1">
                <a:latin typeface="Constantia" pitchFamily="18" charset="0"/>
              </a:rPr>
              <a:t>Эггинк</a:t>
            </a:r>
            <a:endParaRPr lang="ru-RU" i="1" dirty="0">
              <a:latin typeface="Constantia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:\ОРКСЭ\2012-2013\публикация\800px-Vasnetsov_Bapt_Vladimir_fresco_in_Ki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696200" cy="5634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95400" y="6096000"/>
            <a:ext cx="6448425" cy="46196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Крещение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князя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Владимира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Художник В.М. Васнецов</a:t>
            </a:r>
            <a:endParaRPr lang="ru-RU" i="1" dirty="0">
              <a:latin typeface="+mn-lt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:\ОРКСЭ\2012-2013\публикация\9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7696200" cy="468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00200" y="304800"/>
            <a:ext cx="5806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988 год – крещение Руси</a:t>
            </a:r>
            <a:endParaRPr lang="ru-RU" sz="4000" b="1" dirty="0">
              <a:ln w="1905"/>
              <a:solidFill>
                <a:schemeClr val="tx1">
                  <a:lumMod val="8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762000" y="6096000"/>
            <a:ext cx="815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onstantia" pitchFamily="18" charset="0"/>
              </a:rPr>
              <a:t>Св. равноапостольный князь Владимир крестит в Днепре киевлян.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Ира\Школа\уч год 2014-2015\религия\istoriya-religiy-v-rossii\000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05000"/>
            <a:ext cx="5626275" cy="410718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4800" y="381000"/>
            <a:ext cx="845820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приходом христианства на Руси были созданы первые школы</a:t>
            </a:r>
            <a:endParaRPr lang="ru-RU" sz="4000" b="1" dirty="0">
              <a:ln w="1905"/>
              <a:solidFill>
                <a:schemeClr val="tx1">
                  <a:lumMod val="8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381000"/>
            <a:ext cx="8458200" cy="997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Обучение велось по церковным книгам на славянском языке. </a:t>
            </a:r>
            <a:endParaRPr lang="ru-RU" sz="4000" b="1" dirty="0">
              <a:ln w="1905"/>
              <a:solidFill>
                <a:schemeClr val="tx1">
                  <a:lumMod val="8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5" name="Picture 2" descr="F:\Ира\Школа\уч год 2014-2015\религия\istoriya-religiy-v-rossii\dani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676400"/>
            <a:ext cx="5181600" cy="364901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14400" y="5638800"/>
            <a:ext cx="754380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Алфавит для которого создали Кирилл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Мефодий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611</TotalTime>
  <Words>456</Words>
  <PresentationFormat>Экран (4:3)</PresentationFormat>
  <Paragraphs>80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18-19 </dc:title>
  <cp:lastModifiedBy>Демонстрационно-бесплатная версия</cp:lastModifiedBy>
  <cp:revision>101</cp:revision>
  <dcterms:modified xsi:type="dcterms:W3CDTF">2015-01-28T21:11:38Z</dcterms:modified>
</cp:coreProperties>
</file>